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569" r:id="rId2"/>
    <p:sldId id="573" r:id="rId3"/>
    <p:sldId id="577" r:id="rId4"/>
    <p:sldId id="571" r:id="rId5"/>
    <p:sldId id="583" r:id="rId6"/>
    <p:sldId id="615" r:id="rId7"/>
    <p:sldId id="585" r:id="rId8"/>
    <p:sldId id="584" r:id="rId9"/>
    <p:sldId id="608" r:id="rId10"/>
    <p:sldId id="609" r:id="rId11"/>
    <p:sldId id="614" r:id="rId12"/>
    <p:sldId id="592" r:id="rId13"/>
    <p:sldId id="601" r:id="rId14"/>
    <p:sldId id="582" r:id="rId15"/>
    <p:sldId id="616" r:id="rId16"/>
    <p:sldId id="617" r:id="rId17"/>
    <p:sldId id="618" r:id="rId18"/>
    <p:sldId id="619" r:id="rId19"/>
    <p:sldId id="620" r:id="rId20"/>
    <p:sldId id="621" r:id="rId21"/>
    <p:sldId id="622" r:id="rId22"/>
    <p:sldId id="623" r:id="rId23"/>
    <p:sldId id="630" r:id="rId24"/>
    <p:sldId id="633" r:id="rId25"/>
    <p:sldId id="625" r:id="rId26"/>
    <p:sldId id="626" r:id="rId27"/>
    <p:sldId id="604" r:id="rId28"/>
    <p:sldId id="605" r:id="rId29"/>
    <p:sldId id="629" r:id="rId30"/>
    <p:sldId id="606" r:id="rId31"/>
    <p:sldId id="607" r:id="rId32"/>
    <p:sldId id="627" r:id="rId33"/>
    <p:sldId id="628" r:id="rId34"/>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8E0"/>
    <a:srgbClr val="FF9900"/>
    <a:srgbClr val="4C4C4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0545" autoAdjust="0"/>
  </p:normalViewPr>
  <p:slideViewPr>
    <p:cSldViewPr snapToGrid="0">
      <p:cViewPr varScale="1">
        <p:scale>
          <a:sx n="57" d="100"/>
          <a:sy n="57" d="100"/>
        </p:scale>
        <p:origin x="113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6"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6" charset="-128"/>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6"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C231504-BE78-4DCF-8B0F-417017F2C714}" type="slidenum">
              <a:rPr lang="en-US"/>
              <a:pPr/>
              <a:t>‹Nº›</a:t>
            </a:fld>
            <a:endParaRPr lang="en-US"/>
          </a:p>
        </p:txBody>
      </p:sp>
    </p:spTree>
    <p:extLst>
      <p:ext uri="{BB962C8B-B14F-4D97-AF65-F5344CB8AC3E}">
        <p14:creationId xmlns:p14="http://schemas.microsoft.com/office/powerpoint/2010/main" val="3316983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2CA687-DED7-42CE-9918-60EA1C440561}" type="slidenum">
              <a:rPr lang="en-US"/>
              <a:pPr/>
              <a:t>‹Nº›</a:t>
            </a:fld>
            <a:endParaRPr lang="en-US"/>
          </a:p>
        </p:txBody>
      </p:sp>
    </p:spTree>
    <p:extLst>
      <p:ext uri="{BB962C8B-B14F-4D97-AF65-F5344CB8AC3E}">
        <p14:creationId xmlns:p14="http://schemas.microsoft.com/office/powerpoint/2010/main" val="45937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801B88-67F2-412D-A5CB-3A3349AB905D}" type="slidenum">
              <a:rPr lang="en-US"/>
              <a:pPr/>
              <a:t>‹Nº›</a:t>
            </a:fld>
            <a:endParaRPr lang="en-US"/>
          </a:p>
        </p:txBody>
      </p:sp>
    </p:spTree>
    <p:extLst>
      <p:ext uri="{BB962C8B-B14F-4D97-AF65-F5344CB8AC3E}">
        <p14:creationId xmlns:p14="http://schemas.microsoft.com/office/powerpoint/2010/main" val="286150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533400"/>
            <a:ext cx="1943100" cy="55626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85800" y="533400"/>
            <a:ext cx="5676900" cy="5562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7F67EF-34AB-4175-A78A-4649D903FEEA}" type="slidenum">
              <a:rPr lang="en-US"/>
              <a:pPr/>
              <a:t>‹Nº›</a:t>
            </a:fld>
            <a:endParaRPr lang="en-US"/>
          </a:p>
        </p:txBody>
      </p:sp>
    </p:spTree>
    <p:extLst>
      <p:ext uri="{BB962C8B-B14F-4D97-AF65-F5344CB8AC3E}">
        <p14:creationId xmlns:p14="http://schemas.microsoft.com/office/powerpoint/2010/main" val="395309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6B9691-B509-462A-A994-36A418C0308C}" type="slidenum">
              <a:rPr lang="en-US"/>
              <a:pPr/>
              <a:t>‹Nº›</a:t>
            </a:fld>
            <a:endParaRPr lang="en-US"/>
          </a:p>
        </p:txBody>
      </p:sp>
    </p:spTree>
    <p:extLst>
      <p:ext uri="{BB962C8B-B14F-4D97-AF65-F5344CB8AC3E}">
        <p14:creationId xmlns:p14="http://schemas.microsoft.com/office/powerpoint/2010/main" val="230112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64F4EA-3123-4D78-8F22-54FB11DF728D}" type="slidenum">
              <a:rPr lang="en-US"/>
              <a:pPr/>
              <a:t>‹Nº›</a:t>
            </a:fld>
            <a:endParaRPr lang="en-US"/>
          </a:p>
        </p:txBody>
      </p:sp>
    </p:spTree>
    <p:extLst>
      <p:ext uri="{BB962C8B-B14F-4D97-AF65-F5344CB8AC3E}">
        <p14:creationId xmlns:p14="http://schemas.microsoft.com/office/powerpoint/2010/main" val="206380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D8CA34-6DEC-44C4-B106-97A40B682D0A}" type="slidenum">
              <a:rPr lang="en-US"/>
              <a:pPr/>
              <a:t>‹Nº›</a:t>
            </a:fld>
            <a:endParaRPr lang="en-US"/>
          </a:p>
        </p:txBody>
      </p:sp>
    </p:spTree>
    <p:extLst>
      <p:ext uri="{BB962C8B-B14F-4D97-AF65-F5344CB8AC3E}">
        <p14:creationId xmlns:p14="http://schemas.microsoft.com/office/powerpoint/2010/main" val="251443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45516EC-898E-4684-97DE-85AD1331A4E4}" type="slidenum">
              <a:rPr lang="en-US"/>
              <a:pPr/>
              <a:t>‹Nº›</a:t>
            </a:fld>
            <a:endParaRPr lang="en-US"/>
          </a:p>
        </p:txBody>
      </p:sp>
    </p:spTree>
    <p:extLst>
      <p:ext uri="{BB962C8B-B14F-4D97-AF65-F5344CB8AC3E}">
        <p14:creationId xmlns:p14="http://schemas.microsoft.com/office/powerpoint/2010/main" val="140241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79B0609-1521-46BE-AC76-33E756FF5590}" type="slidenum">
              <a:rPr lang="en-US"/>
              <a:pPr/>
              <a:t>‹Nº›</a:t>
            </a:fld>
            <a:endParaRPr lang="en-US"/>
          </a:p>
        </p:txBody>
      </p:sp>
    </p:spTree>
    <p:extLst>
      <p:ext uri="{BB962C8B-B14F-4D97-AF65-F5344CB8AC3E}">
        <p14:creationId xmlns:p14="http://schemas.microsoft.com/office/powerpoint/2010/main" val="395436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CA44E96-4CA1-4E92-8C67-08912B718EA8}" type="slidenum">
              <a:rPr lang="en-US"/>
              <a:pPr/>
              <a:t>‹Nº›</a:t>
            </a:fld>
            <a:endParaRPr lang="en-US"/>
          </a:p>
        </p:txBody>
      </p:sp>
    </p:spTree>
    <p:extLst>
      <p:ext uri="{BB962C8B-B14F-4D97-AF65-F5344CB8AC3E}">
        <p14:creationId xmlns:p14="http://schemas.microsoft.com/office/powerpoint/2010/main" val="224453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568AF83-F2F1-444F-BB5B-CED3149578A5}" type="slidenum">
              <a:rPr lang="en-US"/>
              <a:pPr/>
              <a:t>‹Nº›</a:t>
            </a:fld>
            <a:endParaRPr lang="en-US"/>
          </a:p>
        </p:txBody>
      </p:sp>
    </p:spTree>
    <p:extLst>
      <p:ext uri="{BB962C8B-B14F-4D97-AF65-F5344CB8AC3E}">
        <p14:creationId xmlns:p14="http://schemas.microsoft.com/office/powerpoint/2010/main" val="340170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44294A-326B-4093-874F-E404745BEDE0}" type="slidenum">
              <a:rPr lang="en-US"/>
              <a:pPr/>
              <a:t>‹Nº›</a:t>
            </a:fld>
            <a:endParaRPr lang="en-US"/>
          </a:p>
        </p:txBody>
      </p:sp>
    </p:spTree>
    <p:extLst>
      <p:ext uri="{BB962C8B-B14F-4D97-AF65-F5344CB8AC3E}">
        <p14:creationId xmlns:p14="http://schemas.microsoft.com/office/powerpoint/2010/main" val="71962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2" descr="PPT Base 4 foto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8340725" cy="653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701800" y="533400"/>
            <a:ext cx="675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smtClean="0"/>
              <a:t>Click to edit Master text styles</a:t>
            </a:r>
          </a:p>
          <a:p>
            <a:pPr lvl="1"/>
            <a:r>
              <a:rPr lang="es-ES_tradnl" altLang="es-MX" smtClean="0"/>
              <a:t>Second level</a:t>
            </a:r>
          </a:p>
          <a:p>
            <a:pPr lvl="2"/>
            <a:r>
              <a:rPr lang="es-ES_tradnl" altLang="es-MX" smtClean="0"/>
              <a:t>Third level</a:t>
            </a:r>
          </a:p>
          <a:p>
            <a:pPr lvl="3"/>
            <a:r>
              <a:rPr lang="es-ES_tradnl" altLang="es-MX" smtClean="0"/>
              <a:t>Fourth level</a:t>
            </a:r>
          </a:p>
          <a:p>
            <a:pPr lvl="4"/>
            <a:r>
              <a:rPr lang="es-ES_tradnl" altLang="es-MX"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4C4C4C"/>
                </a:solidFill>
                <a:latin typeface="+mn-lt"/>
                <a:ea typeface="ＭＳ Ｐゴシック" pitchFamily="16"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4C4C4C"/>
                </a:solidFill>
                <a:latin typeface="+mn-lt"/>
                <a:ea typeface="ＭＳ Ｐゴシック" pitchFamily="16"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4C4C4C"/>
                </a:solidFill>
                <a:latin typeface="Tahoma" panose="020B0604030504040204" pitchFamily="34" charset="0"/>
              </a:defRPr>
            </a:lvl1pPr>
          </a:lstStyle>
          <a:p>
            <a:fld id="{AC6029BC-7BFC-4C3D-98D7-4A3DA3466286}"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p:titleStyle>
    <p:body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re.gob.mx/petrolifero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re.gob.mx/petroliferos.html"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re.gob.mx/petroliferos.htm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MX" dirty="0" smtClean="0">
                <a:solidFill>
                  <a:schemeClr val="tx1"/>
                </a:solidFill>
              </a:rPr>
              <a:t>Procedimiento para presentar solicitud de permiso de transporte, distribución, almacenamiento y expendio de petróleo, petrolíferos, petroquímicos y </a:t>
            </a:r>
            <a:r>
              <a:rPr lang="es-MX" dirty="0" err="1" smtClean="0">
                <a:solidFill>
                  <a:schemeClr val="tx1"/>
                </a:solidFill>
              </a:rPr>
              <a:t>bioenergéticos</a:t>
            </a:r>
            <a:r>
              <a:rPr lang="es-MX" dirty="0" smtClean="0">
                <a:solidFill>
                  <a:schemeClr val="tx1"/>
                </a:solidFill>
              </a:rPr>
              <a:t>.</a:t>
            </a:r>
            <a:endParaRPr lang="es-MX" dirty="0">
              <a:solidFill>
                <a:schemeClr val="tx1"/>
              </a:solidFill>
            </a:endParaRPr>
          </a:p>
        </p:txBody>
      </p:sp>
      <p:sp>
        <p:nvSpPr>
          <p:cNvPr id="3" name="Subtítulo 2"/>
          <p:cNvSpPr>
            <a:spLocks noGrp="1"/>
          </p:cNvSpPr>
          <p:nvPr>
            <p:ph type="subTitle" idx="1"/>
          </p:nvPr>
        </p:nvSpPr>
        <p:spPr/>
        <p:txBody>
          <a:bodyPr/>
          <a:lstStyle/>
          <a:p>
            <a:endParaRPr lang="es-MX" dirty="0" smtClean="0"/>
          </a:p>
          <a:p>
            <a:r>
              <a:rPr lang="es-MX" dirty="0" smtClean="0"/>
              <a:t>Guía para el usuario</a:t>
            </a:r>
          </a:p>
        </p:txBody>
      </p:sp>
    </p:spTree>
    <p:extLst>
      <p:ext uri="{BB962C8B-B14F-4D97-AF65-F5344CB8AC3E}">
        <p14:creationId xmlns:p14="http://schemas.microsoft.com/office/powerpoint/2010/main" val="213119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01800" y="533400"/>
            <a:ext cx="6756400" cy="1143000"/>
          </a:xfrm>
        </p:spPr>
        <p:txBody>
          <a:bodyPr/>
          <a:lstStyle/>
          <a:p>
            <a:r>
              <a:rPr lang="es-MX" sz="2400" dirty="0"/>
              <a:t>Paso 1 Pre - registro y acreditación del usuario</a:t>
            </a:r>
          </a:p>
        </p:txBody>
      </p:sp>
      <p:sp>
        <p:nvSpPr>
          <p:cNvPr id="5" name="Marcador de contenido 2"/>
          <p:cNvSpPr txBox="1">
            <a:spLocks/>
          </p:cNvSpPr>
          <p:nvPr/>
        </p:nvSpPr>
        <p:spPr bwMode="auto">
          <a:xfrm>
            <a:off x="685799" y="1676400"/>
            <a:ext cx="7373155" cy="20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2000" kern="0" dirty="0" smtClean="0">
                <a:solidFill>
                  <a:schemeClr val="tx1"/>
                </a:solidFill>
              </a:rPr>
              <a:t>Si la solicitud la efectúa a nombre de otra(s) persona(s) moral(es) </a:t>
            </a:r>
            <a:r>
              <a:rPr lang="es-MX" sz="2000" kern="0" dirty="0" smtClean="0">
                <a:solidFill>
                  <a:srgbClr val="FF0000"/>
                </a:solidFill>
              </a:rPr>
              <a:t>o en su caso de otra(s) persona(s) física(s) </a:t>
            </a:r>
            <a:r>
              <a:rPr lang="es-MX" sz="2000" kern="0" dirty="0" smtClean="0">
                <a:solidFill>
                  <a:schemeClr val="tx1"/>
                </a:solidFill>
              </a:rPr>
              <a:t>y cuenta con el poder notarial que legalmente le acredite como tal, deberá ingresar la información para cada una de ellas. </a:t>
            </a:r>
          </a:p>
          <a:p>
            <a:pPr marL="0" indent="0" algn="just">
              <a:buNone/>
            </a:pPr>
            <a:endParaRPr lang="es-MX" sz="2000" kern="0" dirty="0"/>
          </a:p>
          <a:p>
            <a:pPr marL="0" indent="0" algn="just">
              <a:buNone/>
            </a:pPr>
            <a:endParaRPr lang="es-MX" sz="1800" kern="0" dirty="0"/>
          </a:p>
        </p:txBody>
      </p:sp>
      <p:pic>
        <p:nvPicPr>
          <p:cNvPr id="2" name="Imagen 1"/>
          <p:cNvPicPr>
            <a:picLocks noChangeAspect="1"/>
          </p:cNvPicPr>
          <p:nvPr/>
        </p:nvPicPr>
        <p:blipFill>
          <a:blip r:embed="rId2"/>
          <a:stretch>
            <a:fillRect/>
          </a:stretch>
        </p:blipFill>
        <p:spPr>
          <a:xfrm>
            <a:off x="1580397" y="3378925"/>
            <a:ext cx="5855119" cy="2684739"/>
          </a:xfrm>
          <a:prstGeom prst="rect">
            <a:avLst/>
          </a:prstGeom>
        </p:spPr>
      </p:pic>
    </p:spTree>
    <p:extLst>
      <p:ext uri="{BB962C8B-B14F-4D97-AF65-F5344CB8AC3E}">
        <p14:creationId xmlns:p14="http://schemas.microsoft.com/office/powerpoint/2010/main" val="4020408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01800" y="533400"/>
            <a:ext cx="6756400" cy="1143000"/>
          </a:xfrm>
        </p:spPr>
        <p:txBody>
          <a:bodyPr/>
          <a:lstStyle/>
          <a:p>
            <a:r>
              <a:rPr lang="es-MX" sz="2400" dirty="0"/>
              <a:t>Paso 1 Pre - registro y acreditación del usuario</a:t>
            </a:r>
          </a:p>
        </p:txBody>
      </p:sp>
      <p:sp>
        <p:nvSpPr>
          <p:cNvPr id="5" name="Marcador de contenido 2"/>
          <p:cNvSpPr txBox="1">
            <a:spLocks/>
          </p:cNvSpPr>
          <p:nvPr/>
        </p:nvSpPr>
        <p:spPr bwMode="auto">
          <a:xfrm>
            <a:off x="685799" y="1676400"/>
            <a:ext cx="7373155" cy="20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1600" kern="0" dirty="0" smtClean="0">
                <a:solidFill>
                  <a:schemeClr val="tx1"/>
                </a:solidFill>
              </a:rPr>
              <a:t>Por último, firme electrónicamente su envío con su FIEL. En ese momento el sistema generará un acuse electrónico y un número de Pre-registro. </a:t>
            </a:r>
            <a:r>
              <a:rPr lang="es-MX" sz="1600" strike="sngStrike" kern="0" dirty="0" smtClean="0">
                <a:solidFill>
                  <a:schemeClr val="tx1"/>
                </a:solidFill>
              </a:rPr>
              <a:t> </a:t>
            </a:r>
            <a:r>
              <a:rPr lang="es-MX" sz="1600" kern="0" dirty="0" smtClean="0">
                <a:solidFill>
                  <a:schemeClr val="tx1"/>
                </a:solidFill>
              </a:rPr>
              <a:t>Deberá </a:t>
            </a:r>
            <a:r>
              <a:rPr lang="es-MX" sz="1600" kern="0" dirty="0">
                <a:solidFill>
                  <a:schemeClr val="tx1"/>
                </a:solidFill>
              </a:rPr>
              <a:t>guardar una copia del </a:t>
            </a:r>
            <a:r>
              <a:rPr lang="es-MX" sz="1600" kern="0" dirty="0" smtClean="0">
                <a:solidFill>
                  <a:schemeClr val="tx1"/>
                </a:solidFill>
              </a:rPr>
              <a:t>archivo en formato PDF en </a:t>
            </a:r>
            <a:r>
              <a:rPr lang="es-MX" sz="1600" kern="0" dirty="0">
                <a:solidFill>
                  <a:schemeClr val="tx1"/>
                </a:solidFill>
              </a:rPr>
              <a:t>su equipo o en algún medio de almacenamiento portátil (</a:t>
            </a:r>
            <a:r>
              <a:rPr lang="es-MX" sz="1600" kern="0" dirty="0" err="1">
                <a:solidFill>
                  <a:schemeClr val="tx1"/>
                </a:solidFill>
              </a:rPr>
              <a:t>usb</a:t>
            </a:r>
            <a:r>
              <a:rPr lang="es-MX" sz="1600" kern="0" dirty="0" smtClean="0">
                <a:solidFill>
                  <a:schemeClr val="tx1"/>
                </a:solidFill>
              </a:rPr>
              <a:t>), asimismo deberá imprimir su acuse y pegarlo con lápiz adhesivo o pegamento en el sobre en el cual envíe sus documentos originales.</a:t>
            </a:r>
            <a:endParaRPr lang="es-MX" sz="1600" strike="sngStrike" kern="0" dirty="0">
              <a:solidFill>
                <a:schemeClr val="tx1"/>
              </a:solidFill>
            </a:endParaRPr>
          </a:p>
          <a:p>
            <a:pPr marL="0" indent="0" algn="just">
              <a:buNone/>
            </a:pPr>
            <a:endParaRPr lang="es-MX" sz="1400" kern="0" dirty="0"/>
          </a:p>
        </p:txBody>
      </p:sp>
      <p:pic>
        <p:nvPicPr>
          <p:cNvPr id="3" name="Imagen 2"/>
          <p:cNvPicPr>
            <a:picLocks noChangeAspect="1"/>
          </p:cNvPicPr>
          <p:nvPr/>
        </p:nvPicPr>
        <p:blipFill>
          <a:blip r:embed="rId2"/>
          <a:stretch>
            <a:fillRect/>
          </a:stretch>
        </p:blipFill>
        <p:spPr>
          <a:xfrm>
            <a:off x="1027355" y="3837904"/>
            <a:ext cx="3512748" cy="2101848"/>
          </a:xfrm>
          <a:prstGeom prst="rect">
            <a:avLst/>
          </a:prstGeom>
        </p:spPr>
      </p:pic>
      <p:pic>
        <p:nvPicPr>
          <p:cNvPr id="2" name="Imagen 1"/>
          <p:cNvPicPr>
            <a:picLocks noChangeAspect="1"/>
          </p:cNvPicPr>
          <p:nvPr/>
        </p:nvPicPr>
        <p:blipFill>
          <a:blip r:embed="rId3"/>
          <a:stretch>
            <a:fillRect/>
          </a:stretch>
        </p:blipFill>
        <p:spPr>
          <a:xfrm>
            <a:off x="4789206" y="3837904"/>
            <a:ext cx="3627253" cy="1777081"/>
          </a:xfrm>
          <a:prstGeom prst="rect">
            <a:avLst/>
          </a:prstGeom>
        </p:spPr>
      </p:pic>
      <p:sp>
        <p:nvSpPr>
          <p:cNvPr id="6" name="Elipse 5"/>
          <p:cNvSpPr/>
          <p:nvPr/>
        </p:nvSpPr>
        <p:spPr bwMode="auto">
          <a:xfrm>
            <a:off x="5188795" y="4662355"/>
            <a:ext cx="967563" cy="187807"/>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7" name="Llamada rectangular redondeada 6"/>
          <p:cNvSpPr/>
          <p:nvPr/>
        </p:nvSpPr>
        <p:spPr bwMode="auto">
          <a:xfrm>
            <a:off x="5612232" y="3466770"/>
            <a:ext cx="1981200" cy="964506"/>
          </a:xfrm>
          <a:prstGeom prst="wedgeRoundRect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s-MX" sz="1200" dirty="0" smtClean="0">
                <a:solidFill>
                  <a:schemeClr val="tx1"/>
                </a:solidFill>
                <a:latin typeface="Arial" charset="0"/>
                <a:ea typeface="ＭＳ Ｐゴシック" pitchFamily="16" charset="-128"/>
              </a:rPr>
              <a:t>Debe pegar una copia de su acuse en el sobre en el cual envíe sus documentos originales.</a:t>
            </a:r>
            <a:endParaRPr kumimoji="0" lang="es-MX" sz="1200" b="0" i="0" u="none" strike="noStrike" cap="none" normalizeH="0" baseline="0" dirty="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1740532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a:t>Paso 1 Pre - registro y acreditación del usuario</a:t>
            </a:r>
          </a:p>
        </p:txBody>
      </p:sp>
      <p:sp>
        <p:nvSpPr>
          <p:cNvPr id="7" name="Marcador de contenido 2"/>
          <p:cNvSpPr txBox="1">
            <a:spLocks/>
          </p:cNvSpPr>
          <p:nvPr/>
        </p:nvSpPr>
        <p:spPr bwMode="auto">
          <a:xfrm>
            <a:off x="685799" y="1676400"/>
            <a:ext cx="7373155" cy="125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1800" kern="0" dirty="0" smtClean="0">
                <a:solidFill>
                  <a:schemeClr val="tx1"/>
                </a:solidFill>
              </a:rPr>
              <a:t>En el caso de las personas morales, una vez cuente con su número de Pre-registro, deberá remitir, en un plazo no mayor a diez días, mediante correo certificado a las Oficinas de la Comisión Reguladora de Energía, original o copia certificada del acta(as)  constitutiva(s) de la(s) persona(s) moral(es) a las cuales representa y poder(es) notarial(es) </a:t>
            </a:r>
            <a:r>
              <a:rPr lang="es-MX" sz="1800" kern="0" dirty="0" smtClean="0">
                <a:solidFill>
                  <a:srgbClr val="FF0000"/>
                </a:solidFill>
              </a:rPr>
              <a:t>que le acrediten como representante legal de cada persona moral o en su caso persona física a la cual representa</a:t>
            </a:r>
            <a:r>
              <a:rPr lang="es-MX" sz="1800" kern="0" dirty="0" smtClean="0">
                <a:solidFill>
                  <a:schemeClr val="tx1"/>
                </a:solidFill>
              </a:rPr>
              <a:t>, si el poder es mancomunado deberá anexar los poderes de ambos representantes legales.</a:t>
            </a:r>
          </a:p>
          <a:p>
            <a:pPr algn="just"/>
            <a:endParaRPr lang="es-MX" sz="1600" kern="0" dirty="0" smtClean="0"/>
          </a:p>
          <a:p>
            <a:pPr marL="0" indent="0" algn="just">
              <a:buNone/>
            </a:pPr>
            <a:endParaRPr lang="es-MX" sz="1600" kern="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63" y="4235116"/>
            <a:ext cx="1968500" cy="1838136"/>
          </a:xfrm>
          <a:prstGeom prst="rect">
            <a:avLst/>
          </a:prstGeom>
        </p:spPr>
      </p:pic>
      <p:pic>
        <p:nvPicPr>
          <p:cNvPr id="3" name="Imagen 2"/>
          <p:cNvPicPr>
            <a:picLocks noChangeAspect="1"/>
          </p:cNvPicPr>
          <p:nvPr/>
        </p:nvPicPr>
        <p:blipFill rotWithShape="1">
          <a:blip r:embed="rId3"/>
          <a:srcRect l="32507" t="80921" r="40066" b="7124"/>
          <a:stretch/>
        </p:blipFill>
        <p:spPr>
          <a:xfrm>
            <a:off x="3191740" y="4388722"/>
            <a:ext cx="4420213" cy="1083823"/>
          </a:xfrm>
          <a:prstGeom prst="rect">
            <a:avLst/>
          </a:prstGeom>
        </p:spPr>
      </p:pic>
    </p:spTree>
    <p:extLst>
      <p:ext uri="{BB962C8B-B14F-4D97-AF65-F5344CB8AC3E}">
        <p14:creationId xmlns:p14="http://schemas.microsoft.com/office/powerpoint/2010/main" val="3278076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a:t>Paso 1 Pre - registro y acreditación del usuario</a:t>
            </a:r>
          </a:p>
        </p:txBody>
      </p:sp>
      <p:sp>
        <p:nvSpPr>
          <p:cNvPr id="5" name="Marcador de contenido 4"/>
          <p:cNvSpPr>
            <a:spLocks noGrp="1"/>
          </p:cNvSpPr>
          <p:nvPr>
            <p:ph sz="half" idx="1"/>
          </p:nvPr>
        </p:nvSpPr>
        <p:spPr/>
        <p:txBody>
          <a:bodyPr/>
          <a:lstStyle/>
          <a:p>
            <a:pPr algn="just"/>
            <a:r>
              <a:rPr lang="es-MX" sz="2000" dirty="0" smtClean="0"/>
              <a:t>Persona moral</a:t>
            </a:r>
          </a:p>
          <a:p>
            <a:pPr algn="just">
              <a:buFont typeface="Wingdings" panose="05000000000000000000" pitchFamily="2" charset="2"/>
              <a:buChar char="ü"/>
            </a:pPr>
            <a:r>
              <a:rPr lang="es-MX" sz="1600" dirty="0" smtClean="0"/>
              <a:t>Si </a:t>
            </a:r>
            <a:r>
              <a:rPr lang="es-MX" sz="1600" dirty="0"/>
              <a:t>los documentos </a:t>
            </a:r>
            <a:r>
              <a:rPr lang="es-MX" sz="1600" dirty="0" smtClean="0"/>
              <a:t>originales remitidos a la CRE </a:t>
            </a:r>
            <a:r>
              <a:rPr lang="es-MX" sz="1600" dirty="0"/>
              <a:t>son </a:t>
            </a:r>
            <a:r>
              <a:rPr lang="es-MX" sz="1600" dirty="0" smtClean="0"/>
              <a:t>correctos, </a:t>
            </a:r>
            <a:r>
              <a:rPr lang="es-MX" sz="1600" dirty="0"/>
              <a:t>recibirá en su correo electrónico la notificación de USUARIO y CONTRASEÑA para el ingreso a la OPE.</a:t>
            </a:r>
          </a:p>
          <a:p>
            <a:pPr algn="just">
              <a:buFont typeface="Wingdings" panose="05000000000000000000" pitchFamily="2" charset="2"/>
              <a:buChar char="ü"/>
            </a:pPr>
            <a:r>
              <a:rPr lang="es-MX" sz="1600" dirty="0"/>
              <a:t>Deberá cambiar su contraseña la primera vez que ingrese al portal OPE.</a:t>
            </a:r>
          </a:p>
          <a:p>
            <a:pPr algn="just">
              <a:buFont typeface="Wingdings" panose="05000000000000000000" pitchFamily="2" charset="2"/>
              <a:buChar char="ü"/>
            </a:pPr>
            <a:r>
              <a:rPr lang="es-MX" sz="1600" dirty="0"/>
              <a:t>Una vez cuente con su usuario y contraseña OPE podrá realizar el Paso 2 Pago de derechos y aprovechamientos.</a:t>
            </a:r>
          </a:p>
          <a:p>
            <a:pPr algn="just"/>
            <a:endParaRPr lang="es-MX" sz="1800" dirty="0"/>
          </a:p>
          <a:p>
            <a:pPr algn="just"/>
            <a:endParaRPr lang="es-MX" sz="1600" dirty="0"/>
          </a:p>
          <a:p>
            <a:endParaRPr lang="es-MX" sz="1800" dirty="0"/>
          </a:p>
        </p:txBody>
      </p:sp>
      <p:sp>
        <p:nvSpPr>
          <p:cNvPr id="6" name="Marcador de contenido 5"/>
          <p:cNvSpPr>
            <a:spLocks noGrp="1"/>
          </p:cNvSpPr>
          <p:nvPr>
            <p:ph sz="half" idx="2"/>
          </p:nvPr>
        </p:nvSpPr>
        <p:spPr/>
        <p:txBody>
          <a:bodyPr/>
          <a:lstStyle/>
          <a:p>
            <a:pPr algn="just"/>
            <a:r>
              <a:rPr lang="es-MX" sz="2000" dirty="0" smtClean="0"/>
              <a:t>Persona física</a:t>
            </a:r>
            <a:endParaRPr lang="es-MX" sz="2000" dirty="0"/>
          </a:p>
          <a:p>
            <a:pPr algn="just">
              <a:buFont typeface="Wingdings" panose="05000000000000000000" pitchFamily="2" charset="2"/>
              <a:buChar char="ü"/>
            </a:pPr>
            <a:r>
              <a:rPr lang="es-MX" sz="1600" dirty="0">
                <a:solidFill>
                  <a:schemeClr val="tx1"/>
                </a:solidFill>
              </a:rPr>
              <a:t>Si </a:t>
            </a:r>
            <a:r>
              <a:rPr lang="es-MX" sz="1600" dirty="0" smtClean="0">
                <a:solidFill>
                  <a:schemeClr val="tx1"/>
                </a:solidFill>
              </a:rPr>
              <a:t>llenó correctamente todos los campos y la información enviada de manera electrónica es correcta, recibirá </a:t>
            </a:r>
            <a:r>
              <a:rPr lang="es-MX" sz="1600" dirty="0">
                <a:solidFill>
                  <a:schemeClr val="tx1"/>
                </a:solidFill>
              </a:rPr>
              <a:t>en su </a:t>
            </a:r>
            <a:r>
              <a:rPr lang="es-MX" sz="1600" dirty="0"/>
              <a:t>correo electrónico la notificación de USUARIO y CONTRASEÑA para el ingreso a la OPE.</a:t>
            </a:r>
          </a:p>
          <a:p>
            <a:pPr algn="just">
              <a:buFont typeface="Wingdings" panose="05000000000000000000" pitchFamily="2" charset="2"/>
              <a:buChar char="ü"/>
            </a:pPr>
            <a:r>
              <a:rPr lang="es-MX" sz="1600" dirty="0"/>
              <a:t>Deberá cambiar su contraseña la primera vez que ingrese al portal OPE.</a:t>
            </a:r>
          </a:p>
          <a:p>
            <a:pPr algn="just">
              <a:buFont typeface="Wingdings" panose="05000000000000000000" pitchFamily="2" charset="2"/>
              <a:buChar char="ü"/>
            </a:pPr>
            <a:r>
              <a:rPr lang="es-MX" sz="1600" dirty="0"/>
              <a:t>Una vez cuente con su usuario y contraseña OPE podrá realizar el Paso 2 Pago de derechos y aprovechamientos.</a:t>
            </a:r>
          </a:p>
          <a:p>
            <a:pPr algn="just"/>
            <a:endParaRPr lang="es-MX" sz="1800" dirty="0"/>
          </a:p>
          <a:p>
            <a:endParaRPr lang="es-MX" sz="1600" dirty="0"/>
          </a:p>
        </p:txBody>
      </p:sp>
    </p:spTree>
    <p:extLst>
      <p:ext uri="{BB962C8B-B14F-4D97-AF65-F5344CB8AC3E}">
        <p14:creationId xmlns:p14="http://schemas.microsoft.com/office/powerpoint/2010/main" val="163202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577662"/>
            <a:ext cx="7772400" cy="4114800"/>
          </a:xfrm>
        </p:spPr>
        <p:txBody>
          <a:bodyPr/>
          <a:lstStyle/>
          <a:p>
            <a:pPr lvl="1" algn="just"/>
            <a:r>
              <a:rPr lang="es-MX" sz="1600" dirty="0" smtClean="0"/>
              <a:t>Para efectuar el pago de derechos y aprovechamientos, deberá ingresar a la sección E5CINCO del sitio Petrolíferos:</a:t>
            </a:r>
            <a:endParaRPr lang="es-MX" sz="1600" dirty="0"/>
          </a:p>
          <a:p>
            <a:pPr marL="457200" lvl="1" indent="0" algn="just">
              <a:buNone/>
            </a:pPr>
            <a:r>
              <a:rPr lang="es-MX" sz="1600" dirty="0">
                <a:hlinkClick r:id="rId2"/>
              </a:rPr>
              <a:t>http://</a:t>
            </a:r>
            <a:r>
              <a:rPr lang="es-MX" sz="1600" dirty="0" smtClean="0">
                <a:hlinkClick r:id="rId2"/>
              </a:rPr>
              <a:t>www.cre.gob.mx/petroliferos.html</a:t>
            </a:r>
            <a:endParaRPr lang="es-MX" sz="1600" dirty="0" smtClean="0"/>
          </a:p>
          <a:p>
            <a:pPr marL="457200" lvl="1" indent="0" algn="just">
              <a:buNone/>
            </a:pPr>
            <a:endParaRPr lang="es-MX" sz="1600" dirty="0"/>
          </a:p>
        </p:txBody>
      </p:sp>
      <p:sp>
        <p:nvSpPr>
          <p:cNvPr id="7" name="Título 1"/>
          <p:cNvSpPr txBox="1">
            <a:spLocks/>
          </p:cNvSpPr>
          <p:nvPr/>
        </p:nvSpPr>
        <p:spPr bwMode="auto">
          <a:xfrm>
            <a:off x="1701800" y="325729"/>
            <a:ext cx="675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dirty="0"/>
              <a:t>Paso </a:t>
            </a:r>
            <a:r>
              <a:rPr lang="es-MX" sz="2400" dirty="0" smtClean="0"/>
              <a:t>2 Pago de derechos y aprovechamientos</a:t>
            </a:r>
            <a:endParaRPr lang="es-MX" sz="2400" kern="0" dirty="0"/>
          </a:p>
        </p:txBody>
      </p:sp>
      <p:sp>
        <p:nvSpPr>
          <p:cNvPr id="8" name="Marcador de contenido 2"/>
          <p:cNvSpPr txBox="1">
            <a:spLocks/>
          </p:cNvSpPr>
          <p:nvPr/>
        </p:nvSpPr>
        <p:spPr bwMode="auto">
          <a:xfrm>
            <a:off x="385550" y="5153215"/>
            <a:ext cx="7772400" cy="88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457200" lvl="1" indent="0" algn="just">
              <a:buFont typeface="Times" panose="02020603050405020304" pitchFamily="18" charset="0"/>
              <a:buNone/>
            </a:pPr>
            <a:endParaRPr lang="es-MX" sz="1600" kern="0" dirty="0"/>
          </a:p>
        </p:txBody>
      </p:sp>
      <p:sp>
        <p:nvSpPr>
          <p:cNvPr id="5" name="Flecha abajo 4"/>
          <p:cNvSpPr/>
          <p:nvPr/>
        </p:nvSpPr>
        <p:spPr bwMode="auto">
          <a:xfrm>
            <a:off x="4014787" y="2486023"/>
            <a:ext cx="1105694" cy="483223"/>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2400" b="1" i="1" u="none" strike="noStrike" cap="none" normalizeH="0" baseline="0" dirty="0" smtClean="0">
                <a:ln>
                  <a:noFill/>
                </a:ln>
                <a:solidFill>
                  <a:schemeClr val="tx1"/>
                </a:solidFill>
                <a:effectLst/>
                <a:latin typeface="Arial" charset="0"/>
                <a:ea typeface="ＭＳ Ｐゴシック" pitchFamily="16" charset="-128"/>
              </a:rPr>
              <a:t>e5</a:t>
            </a:r>
          </a:p>
        </p:txBody>
      </p:sp>
      <p:pic>
        <p:nvPicPr>
          <p:cNvPr id="4" name="Imagen 3"/>
          <p:cNvPicPr>
            <a:picLocks noChangeAspect="1"/>
          </p:cNvPicPr>
          <p:nvPr/>
        </p:nvPicPr>
        <p:blipFill rotWithShape="1">
          <a:blip r:embed="rId3"/>
          <a:srcRect l="6553" t="3838" r="11352" b="5636"/>
          <a:stretch/>
        </p:blipFill>
        <p:spPr>
          <a:xfrm>
            <a:off x="1877268" y="3000380"/>
            <a:ext cx="5295057" cy="3043943"/>
          </a:xfrm>
          <a:prstGeom prst="rect">
            <a:avLst/>
          </a:prstGeom>
        </p:spPr>
      </p:pic>
    </p:spTree>
    <p:extLst>
      <p:ext uri="{BB962C8B-B14F-4D97-AF65-F5344CB8AC3E}">
        <p14:creationId xmlns:p14="http://schemas.microsoft.com/office/powerpoint/2010/main" val="622865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 t="3833" r="-85" b="11739"/>
          <a:stretch/>
        </p:blipFill>
        <p:spPr>
          <a:xfrm>
            <a:off x="1205603" y="1511902"/>
            <a:ext cx="6901788" cy="3273287"/>
          </a:xfrm>
          <a:prstGeom prst="rect">
            <a:avLst/>
          </a:prstGeom>
        </p:spPr>
      </p:pic>
      <p:sp>
        <p:nvSpPr>
          <p:cNvPr id="7" name="Título 1"/>
          <p:cNvSpPr txBox="1">
            <a:spLocks/>
          </p:cNvSpPr>
          <p:nvPr/>
        </p:nvSpPr>
        <p:spPr bwMode="auto">
          <a:xfrm>
            <a:off x="1701800" y="325729"/>
            <a:ext cx="675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dirty="0"/>
              <a:t>Paso </a:t>
            </a:r>
            <a:r>
              <a:rPr lang="es-MX" sz="2400" dirty="0" smtClean="0"/>
              <a:t>2 Pago de derechos y aprovechamientos</a:t>
            </a:r>
            <a:endParaRPr lang="es-MX" sz="2400" kern="0" dirty="0"/>
          </a:p>
        </p:txBody>
      </p:sp>
      <p:sp>
        <p:nvSpPr>
          <p:cNvPr id="8" name="Marcador de contenido 2"/>
          <p:cNvSpPr txBox="1">
            <a:spLocks/>
          </p:cNvSpPr>
          <p:nvPr/>
        </p:nvSpPr>
        <p:spPr bwMode="auto">
          <a:xfrm>
            <a:off x="385550" y="4828362"/>
            <a:ext cx="7772400" cy="88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lvl="1" algn="just"/>
            <a:r>
              <a:rPr lang="es-MX" sz="1600" kern="0" dirty="0" smtClean="0">
                <a:solidFill>
                  <a:schemeClr val="tx1"/>
                </a:solidFill>
              </a:rPr>
              <a:t>Una vez efectuado el pago de derechos correspondiente deberá escanear su (s) comprobante(s) ya que será</a:t>
            </a:r>
            <a:r>
              <a:rPr lang="es-MX" sz="1600" kern="0" dirty="0">
                <a:solidFill>
                  <a:schemeClr val="tx1"/>
                </a:solidFill>
              </a:rPr>
              <a:t> </a:t>
            </a:r>
            <a:r>
              <a:rPr lang="es-MX" sz="1600" kern="0" dirty="0" smtClean="0">
                <a:solidFill>
                  <a:schemeClr val="tx1"/>
                </a:solidFill>
              </a:rPr>
              <a:t>necesario el envío escaneado del (los) mismo(s) para el Paso 3 Solicitud de permiso.</a:t>
            </a:r>
          </a:p>
          <a:p>
            <a:pPr marL="457200" lvl="1" indent="0" algn="just">
              <a:buFont typeface="Times" panose="02020603050405020304" pitchFamily="18" charset="0"/>
              <a:buNone/>
            </a:pPr>
            <a:endParaRPr lang="es-MX" sz="1600" kern="0" dirty="0"/>
          </a:p>
        </p:txBody>
      </p:sp>
      <p:sp>
        <p:nvSpPr>
          <p:cNvPr id="12" name="Llamada ovalada 11"/>
          <p:cNvSpPr/>
          <p:nvPr/>
        </p:nvSpPr>
        <p:spPr bwMode="auto">
          <a:xfrm>
            <a:off x="4656497" y="1213651"/>
            <a:ext cx="4146949" cy="802830"/>
          </a:xfrm>
          <a:prstGeom prst="wedgeEllipse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lvl="1" algn="just"/>
            <a:r>
              <a:rPr lang="es-MX" sz="1200" dirty="0" smtClean="0"/>
              <a:t>La </a:t>
            </a:r>
            <a:r>
              <a:rPr lang="es-MX" sz="1200" dirty="0"/>
              <a:t>liga lo direccionará al portal del sistema de pago electrónico </a:t>
            </a:r>
            <a:r>
              <a:rPr lang="es-MX" sz="1200" i="1" dirty="0"/>
              <a:t>e5</a:t>
            </a:r>
            <a:r>
              <a:rPr lang="es-MX" sz="1200" dirty="0"/>
              <a:t> de la Comisión Reguladora de Energía.</a:t>
            </a:r>
          </a:p>
          <a:p>
            <a:pPr marL="0" marR="0" indent="0" algn="just"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dirty="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050464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482764"/>
            <a:ext cx="7772400" cy="4114800"/>
          </a:xfrm>
        </p:spPr>
        <p:txBody>
          <a:bodyPr/>
          <a:lstStyle/>
          <a:p>
            <a:pPr lvl="1" algn="just"/>
            <a:r>
              <a:rPr lang="es-MX" sz="1600" dirty="0" smtClean="0"/>
              <a:t>El siguiente paso es llevar a cabo el llenado del formato correspondiente para la presentación de la solicitud de permiso asociado a la actividad regulada que le corresponda. Los formatos están disponibles en la sección </a:t>
            </a:r>
            <a:r>
              <a:rPr lang="es-MX" sz="1600" i="1" dirty="0" smtClean="0"/>
              <a:t>Formatos </a:t>
            </a:r>
            <a:r>
              <a:rPr lang="es-MX" sz="1600" dirty="0" smtClean="0"/>
              <a:t>del sitio </a:t>
            </a:r>
            <a:r>
              <a:rPr lang="es-MX" sz="1600" i="1" dirty="0" smtClean="0"/>
              <a:t>Petrolíferos:</a:t>
            </a:r>
            <a:endParaRPr lang="es-MX" sz="1600" dirty="0"/>
          </a:p>
          <a:p>
            <a:pPr marL="457200" lvl="1" indent="0" algn="just">
              <a:buNone/>
            </a:pPr>
            <a:r>
              <a:rPr lang="es-MX" sz="1600" dirty="0">
                <a:hlinkClick r:id="rId2"/>
              </a:rPr>
              <a:t>http://</a:t>
            </a:r>
            <a:r>
              <a:rPr lang="es-MX" sz="1600" dirty="0" smtClean="0">
                <a:hlinkClick r:id="rId2"/>
              </a:rPr>
              <a:t>www.cre.gob.mx/petroliferos.html</a:t>
            </a:r>
            <a:endParaRPr lang="es-MX" sz="1600" dirty="0" smtClean="0"/>
          </a:p>
          <a:p>
            <a:pPr marL="457200" lvl="1" indent="0" algn="just">
              <a:buNone/>
            </a:pPr>
            <a:endParaRPr lang="es-MX" sz="1600" dirty="0"/>
          </a:p>
        </p:txBody>
      </p:sp>
      <p:sp>
        <p:nvSpPr>
          <p:cNvPr id="7" name="Título 1"/>
          <p:cNvSpPr txBox="1">
            <a:spLocks/>
          </p:cNvSpPr>
          <p:nvPr/>
        </p:nvSpPr>
        <p:spPr bwMode="auto">
          <a:xfrm>
            <a:off x="1701800" y="325729"/>
            <a:ext cx="675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dirty="0"/>
              <a:t>Paso </a:t>
            </a:r>
            <a:r>
              <a:rPr lang="es-MX" sz="2400" dirty="0" smtClean="0"/>
              <a:t>3 Solicitud de Permiso</a:t>
            </a:r>
            <a:endParaRPr lang="es-MX" sz="2400" kern="0" dirty="0"/>
          </a:p>
        </p:txBody>
      </p:sp>
      <p:pic>
        <p:nvPicPr>
          <p:cNvPr id="2" name="Imagen 1"/>
          <p:cNvPicPr>
            <a:picLocks noChangeAspect="1"/>
          </p:cNvPicPr>
          <p:nvPr/>
        </p:nvPicPr>
        <p:blipFill rotWithShape="1">
          <a:blip r:embed="rId3"/>
          <a:srcRect l="6715" t="4081" r="18576" b="65167"/>
          <a:stretch/>
        </p:blipFill>
        <p:spPr>
          <a:xfrm>
            <a:off x="200021" y="2854110"/>
            <a:ext cx="5865928" cy="1173759"/>
          </a:xfrm>
          <a:prstGeom prst="rect">
            <a:avLst/>
          </a:prstGeom>
        </p:spPr>
      </p:pic>
      <p:sp>
        <p:nvSpPr>
          <p:cNvPr id="5" name="Llamada rectangular redondeada 4"/>
          <p:cNvSpPr/>
          <p:nvPr/>
        </p:nvSpPr>
        <p:spPr bwMode="auto">
          <a:xfrm>
            <a:off x="5002267" y="2514853"/>
            <a:ext cx="4141733" cy="1245778"/>
          </a:xfrm>
          <a:prstGeom prst="wedgeRoundRect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1" algn="just"/>
            <a:r>
              <a:rPr lang="es-MX" sz="1400" dirty="0" smtClean="0"/>
              <a:t>Deberá </a:t>
            </a:r>
            <a:r>
              <a:rPr lang="es-MX" sz="1400" dirty="0"/>
              <a:t>descargar el archivo correspondiente a la solicitud de permiso que va a efectuar y para el cual haya realizado el pago de derechos o aprovechamientos correspondiente.</a:t>
            </a:r>
          </a:p>
        </p:txBody>
      </p:sp>
      <p:pic>
        <p:nvPicPr>
          <p:cNvPr id="4" name="Imagen 3"/>
          <p:cNvPicPr>
            <a:picLocks noChangeAspect="1"/>
          </p:cNvPicPr>
          <p:nvPr/>
        </p:nvPicPr>
        <p:blipFill rotWithShape="1">
          <a:blip r:embed="rId4"/>
          <a:srcRect l="18564" t="8469" r="16437" b="16077"/>
          <a:stretch/>
        </p:blipFill>
        <p:spPr>
          <a:xfrm>
            <a:off x="200021" y="3900234"/>
            <a:ext cx="3617843" cy="2361218"/>
          </a:xfrm>
          <a:prstGeom prst="rect">
            <a:avLst/>
          </a:prstGeom>
        </p:spPr>
      </p:pic>
      <p:pic>
        <p:nvPicPr>
          <p:cNvPr id="9" name="Imagen 8"/>
          <p:cNvPicPr>
            <a:picLocks noChangeAspect="1"/>
          </p:cNvPicPr>
          <p:nvPr/>
        </p:nvPicPr>
        <p:blipFill rotWithShape="1">
          <a:blip r:embed="rId5"/>
          <a:srcRect l="18519" t="12772" r="21389" b="12953"/>
          <a:stretch/>
        </p:blipFill>
        <p:spPr>
          <a:xfrm>
            <a:off x="3368193" y="3900234"/>
            <a:ext cx="3423614" cy="2379121"/>
          </a:xfrm>
          <a:prstGeom prst="rect">
            <a:avLst/>
          </a:prstGeom>
        </p:spPr>
      </p:pic>
    </p:spTree>
    <p:extLst>
      <p:ext uri="{BB962C8B-B14F-4D97-AF65-F5344CB8AC3E}">
        <p14:creationId xmlns:p14="http://schemas.microsoft.com/office/powerpoint/2010/main" val="1377763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2688617"/>
            <a:ext cx="7772400" cy="3407382"/>
          </a:xfrm>
        </p:spPr>
        <p:txBody>
          <a:bodyPr/>
          <a:lstStyle/>
          <a:p>
            <a:pPr algn="just"/>
            <a:r>
              <a:rPr lang="es-MX" sz="2000" dirty="0" smtClean="0"/>
              <a:t>De </a:t>
            </a:r>
            <a:r>
              <a:rPr lang="es-MX" sz="2000" dirty="0"/>
              <a:t>conformidad con los artículos 4, fracción XXXVIII, 48, fracción II de la Ley de  Hidrocarburos (LH), y 30 del Reglamento de la Actividades que refiere el Título Tercero de la Ley de Hidrocarburos (Reglamento), así como el artículo 41, fracciones I y II de la Ley de Órganos Reguladores Coordinados en Materia Energética (LORCME), el Formato CRE No. 1 se refiere a la actividad de transporte por </a:t>
            </a:r>
            <a:r>
              <a:rPr lang="es-MX" sz="2000" u="sng" dirty="0"/>
              <a:t>ducto</a:t>
            </a:r>
            <a:r>
              <a:rPr lang="es-MX" sz="2000" dirty="0"/>
              <a:t> tanto de Petróleo, Petrolíferos inclusive el GLP, Petroquímicos y </a:t>
            </a:r>
            <a:r>
              <a:rPr lang="es-MX" sz="2000" dirty="0" err="1"/>
              <a:t>Bio</a:t>
            </a:r>
            <a:r>
              <a:rPr lang="es-MX" sz="2000" dirty="0"/>
              <a:t>-energéticos. </a:t>
            </a:r>
          </a:p>
        </p:txBody>
      </p:sp>
      <p:sp>
        <p:nvSpPr>
          <p:cNvPr id="7" name="Título 1"/>
          <p:cNvSpPr txBox="1">
            <a:spLocks/>
          </p:cNvSpPr>
          <p:nvPr/>
        </p:nvSpPr>
        <p:spPr bwMode="auto">
          <a:xfrm>
            <a:off x="1701800" y="325729"/>
            <a:ext cx="63834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sp>
        <p:nvSpPr>
          <p:cNvPr id="6" name="Marcador de texto 8"/>
          <p:cNvSpPr txBox="1">
            <a:spLocks/>
          </p:cNvSpPr>
          <p:nvPr/>
        </p:nvSpPr>
        <p:spPr bwMode="auto">
          <a:xfrm>
            <a:off x="886327" y="1665767"/>
            <a:ext cx="757187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0" indent="0">
              <a:buNone/>
            </a:pPr>
            <a:r>
              <a:rPr lang="es-MX" sz="2000" b="1" kern="0" dirty="0" smtClean="0"/>
              <a:t>Tipo de permiso: Transporte por medio de ducto.</a:t>
            </a:r>
            <a:endParaRPr lang="es-MX" sz="2000" b="1" kern="0" dirty="0"/>
          </a:p>
        </p:txBody>
      </p:sp>
      <p:pic>
        <p:nvPicPr>
          <p:cNvPr id="4" name="Imagen 3"/>
          <p:cNvPicPr>
            <a:picLocks noChangeAspect="1"/>
          </p:cNvPicPr>
          <p:nvPr/>
        </p:nvPicPr>
        <p:blipFill rotWithShape="1">
          <a:blip r:embed="rId2"/>
          <a:srcRect l="23368" t="35800" r="42726" b="61129"/>
          <a:stretch/>
        </p:blipFill>
        <p:spPr>
          <a:xfrm>
            <a:off x="-64165" y="2129065"/>
            <a:ext cx="8009021" cy="453712"/>
          </a:xfrm>
          <a:prstGeom prst="rect">
            <a:avLst/>
          </a:prstGeom>
        </p:spPr>
      </p:pic>
    </p:spTree>
    <p:extLst>
      <p:ext uri="{BB962C8B-B14F-4D97-AF65-F5344CB8AC3E}">
        <p14:creationId xmlns:p14="http://schemas.microsoft.com/office/powerpoint/2010/main" val="1338711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2870575"/>
            <a:ext cx="7772400" cy="3225424"/>
          </a:xfrm>
        </p:spPr>
        <p:txBody>
          <a:bodyPr/>
          <a:lstStyle/>
          <a:p>
            <a:pPr algn="just"/>
            <a:r>
              <a:rPr lang="es-MX" sz="2000" dirty="0"/>
              <a:t>De conformidad con los artículos 4, fracción XXXVIII, 48, fracción II de la LH, y 30 del Reglamento, el Formato CRE No. 2 se refiere a la actividad de transporte por medios distintos a ducto de Petróleo y Petrolíferos sin incluir el GLP ya que durante 2015 serán otorgados los permisos por SENER. De conformidad con el Reglamento, este formato incluye los medios de </a:t>
            </a:r>
            <a:r>
              <a:rPr lang="es-MX" sz="2000" dirty="0" err="1"/>
              <a:t>Autotanques</a:t>
            </a:r>
            <a:r>
              <a:rPr lang="es-MX" sz="2000" dirty="0"/>
              <a:t>, Semirremolques o </a:t>
            </a:r>
            <a:r>
              <a:rPr lang="es-MX" sz="2000" dirty="0" err="1"/>
              <a:t>Carrotolva</a:t>
            </a:r>
            <a:r>
              <a:rPr lang="es-MX" sz="2000" dirty="0"/>
              <a:t> y </a:t>
            </a:r>
            <a:r>
              <a:rPr lang="es-MX" sz="2000" dirty="0" err="1"/>
              <a:t>Carrotanque</a:t>
            </a:r>
            <a:r>
              <a:rPr lang="es-MX" sz="2000" dirty="0"/>
              <a:t>.</a:t>
            </a:r>
          </a:p>
        </p:txBody>
      </p:sp>
      <p:sp>
        <p:nvSpPr>
          <p:cNvPr id="7" name="Título 1"/>
          <p:cNvSpPr txBox="1">
            <a:spLocks/>
          </p:cNvSpPr>
          <p:nvPr/>
        </p:nvSpPr>
        <p:spPr bwMode="auto">
          <a:xfrm>
            <a:off x="1701800" y="325729"/>
            <a:ext cx="63834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sp>
        <p:nvSpPr>
          <p:cNvPr id="6" name="Marcador de texto 8"/>
          <p:cNvSpPr txBox="1">
            <a:spLocks/>
          </p:cNvSpPr>
          <p:nvPr/>
        </p:nvSpPr>
        <p:spPr bwMode="auto">
          <a:xfrm>
            <a:off x="886327" y="1665767"/>
            <a:ext cx="772828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0" indent="0">
              <a:buNone/>
            </a:pPr>
            <a:r>
              <a:rPr lang="es-MX" sz="2000" b="1" kern="0" dirty="0" smtClean="0"/>
              <a:t>Tipo de permiso: Transporte por medios distintos a ductos.</a:t>
            </a:r>
            <a:endParaRPr lang="es-MX" sz="2000" b="1" kern="0" dirty="0"/>
          </a:p>
        </p:txBody>
      </p:sp>
      <p:pic>
        <p:nvPicPr>
          <p:cNvPr id="2" name="Imagen 1"/>
          <p:cNvPicPr>
            <a:picLocks noChangeAspect="1"/>
          </p:cNvPicPr>
          <p:nvPr/>
        </p:nvPicPr>
        <p:blipFill rotWithShape="1">
          <a:blip r:embed="rId2"/>
          <a:srcRect l="25218" t="38851" r="42109" b="58215"/>
          <a:stretch/>
        </p:blipFill>
        <p:spPr>
          <a:xfrm>
            <a:off x="477254" y="2294021"/>
            <a:ext cx="7307608" cy="368968"/>
          </a:xfrm>
          <a:prstGeom prst="rect">
            <a:avLst/>
          </a:prstGeom>
        </p:spPr>
      </p:pic>
    </p:spTree>
    <p:extLst>
      <p:ext uri="{BB962C8B-B14F-4D97-AF65-F5344CB8AC3E}">
        <p14:creationId xmlns:p14="http://schemas.microsoft.com/office/powerpoint/2010/main" val="3745813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2870575"/>
            <a:ext cx="7772400" cy="3225424"/>
          </a:xfrm>
        </p:spPr>
        <p:txBody>
          <a:bodyPr/>
          <a:lstStyle/>
          <a:p>
            <a:pPr algn="just"/>
            <a:r>
              <a:rPr lang="es-MX" sz="2000" dirty="0"/>
              <a:t>De conformidad con los artículos 4, fracción XXXVIII, 48, fracción II de la LH, y 30 del Reglamento, el Formato CRE No. 3 se refiere a la actividad de transporte por Buque-tanque de Petróleo y Petrolíferos sin incluir el GLP ya que durante 2015 serán otorgados los permisos por SENER. De conformidad con el Reglamento, este formato incluye sólo el Buque-Tanque.</a:t>
            </a:r>
          </a:p>
          <a:p>
            <a:pPr marL="0" indent="0" algn="just">
              <a:buNone/>
            </a:pPr>
            <a:endParaRPr lang="es-MX" sz="2000" dirty="0"/>
          </a:p>
        </p:txBody>
      </p:sp>
      <p:sp>
        <p:nvSpPr>
          <p:cNvPr id="7" name="Título 1"/>
          <p:cNvSpPr txBox="1">
            <a:spLocks/>
          </p:cNvSpPr>
          <p:nvPr/>
        </p:nvSpPr>
        <p:spPr bwMode="auto">
          <a:xfrm>
            <a:off x="1701800" y="325729"/>
            <a:ext cx="63834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sp>
        <p:nvSpPr>
          <p:cNvPr id="6" name="Marcador de texto 8"/>
          <p:cNvSpPr txBox="1">
            <a:spLocks/>
          </p:cNvSpPr>
          <p:nvPr/>
        </p:nvSpPr>
        <p:spPr bwMode="auto">
          <a:xfrm>
            <a:off x="886327" y="1665767"/>
            <a:ext cx="772828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0" indent="0">
              <a:buNone/>
            </a:pPr>
            <a:r>
              <a:rPr lang="es-MX" sz="2000" b="1" kern="0" dirty="0" smtClean="0"/>
              <a:t>Tipo de permiso: Transporte por medio de </a:t>
            </a:r>
            <a:r>
              <a:rPr lang="es-MX" sz="2000" b="1" kern="0" dirty="0" err="1" smtClean="0"/>
              <a:t>buquetanque</a:t>
            </a:r>
            <a:r>
              <a:rPr lang="es-MX" sz="2000" b="1" kern="0" dirty="0" smtClean="0"/>
              <a:t>.</a:t>
            </a:r>
            <a:endParaRPr lang="es-MX" sz="2000" b="1" kern="0" dirty="0"/>
          </a:p>
        </p:txBody>
      </p:sp>
      <p:pic>
        <p:nvPicPr>
          <p:cNvPr id="5" name="Imagen 4"/>
          <p:cNvPicPr>
            <a:picLocks noChangeAspect="1"/>
          </p:cNvPicPr>
          <p:nvPr/>
        </p:nvPicPr>
        <p:blipFill rotWithShape="1">
          <a:blip r:embed="rId2"/>
          <a:srcRect l="23615" t="41502" r="43342" b="55647"/>
          <a:stretch/>
        </p:blipFill>
        <p:spPr>
          <a:xfrm>
            <a:off x="-62160" y="2105003"/>
            <a:ext cx="8526664" cy="413608"/>
          </a:xfrm>
          <a:prstGeom prst="rect">
            <a:avLst/>
          </a:prstGeom>
        </p:spPr>
      </p:pic>
    </p:spTree>
    <p:extLst>
      <p:ext uri="{BB962C8B-B14F-4D97-AF65-F5344CB8AC3E}">
        <p14:creationId xmlns:p14="http://schemas.microsoft.com/office/powerpoint/2010/main" val="3723843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smtClean="0"/>
              <a:t>Paso 1 Pre - registro y acreditación del usuario</a:t>
            </a:r>
            <a:endParaRPr lang="es-MX" sz="2400" dirty="0"/>
          </a:p>
        </p:txBody>
      </p:sp>
      <p:sp>
        <p:nvSpPr>
          <p:cNvPr id="3" name="Marcador de contenido 2"/>
          <p:cNvSpPr>
            <a:spLocks noGrp="1"/>
          </p:cNvSpPr>
          <p:nvPr>
            <p:ph idx="1"/>
          </p:nvPr>
        </p:nvSpPr>
        <p:spPr>
          <a:xfrm>
            <a:off x="685800" y="1664936"/>
            <a:ext cx="7772400" cy="4114800"/>
          </a:xfrm>
        </p:spPr>
        <p:txBody>
          <a:bodyPr/>
          <a:lstStyle/>
          <a:p>
            <a:pPr algn="just"/>
            <a:r>
              <a:rPr lang="es-MX" sz="1600" dirty="0" smtClean="0"/>
              <a:t>Persona físicas o morales</a:t>
            </a:r>
          </a:p>
          <a:p>
            <a:pPr lvl="1" algn="just"/>
            <a:r>
              <a:rPr lang="es-MX" sz="1400" dirty="0" smtClean="0">
                <a:solidFill>
                  <a:schemeClr val="tx1"/>
                </a:solidFill>
              </a:rPr>
              <a:t>El solicitante para el pre-registro (persona física) o representante legal </a:t>
            </a:r>
            <a:r>
              <a:rPr lang="es-MX" sz="1400" dirty="0" smtClean="0">
                <a:solidFill>
                  <a:srgbClr val="FF0000"/>
                </a:solidFill>
              </a:rPr>
              <a:t>[de una o varias personas morales o en su caso representante de otra(s) persona (s) física (S)] </a:t>
            </a:r>
            <a:r>
              <a:rPr lang="es-MX" sz="1400" dirty="0" smtClean="0">
                <a:solidFill>
                  <a:schemeClr val="tx1"/>
                </a:solidFill>
              </a:rPr>
              <a:t>deberá contar con una cuenta de correo electrónico válida y contar con Firma Electrónica (FIEL) vigente. Si no cuenta con ella deberá tramitarla ante el Servicio de </a:t>
            </a:r>
            <a:r>
              <a:rPr lang="es-MX" sz="1400" dirty="0">
                <a:solidFill>
                  <a:schemeClr val="tx1"/>
                </a:solidFill>
              </a:rPr>
              <a:t>Administración </a:t>
            </a:r>
            <a:r>
              <a:rPr lang="es-MX" sz="1400" dirty="0" smtClean="0">
                <a:solidFill>
                  <a:schemeClr val="tx1"/>
                </a:solidFill>
              </a:rPr>
              <a:t>Tributaria:</a:t>
            </a:r>
          </a:p>
          <a:p>
            <a:pPr marL="457200" lvl="1" indent="0" algn="just">
              <a:buNone/>
            </a:pPr>
            <a:r>
              <a:rPr lang="es-MX" sz="1400" dirty="0" smtClean="0"/>
              <a:t> </a:t>
            </a:r>
            <a:r>
              <a:rPr lang="es-MX" sz="1400" dirty="0"/>
              <a:t>http://www.sat.gob.mx/fichas_tematicas/fiel/Paginas/obtener_fiel.aspx</a:t>
            </a:r>
            <a:r>
              <a:rPr lang="es-MX" sz="1600" dirty="0"/>
              <a:t>.</a:t>
            </a:r>
            <a:endParaRPr lang="es-MX" sz="1600" dirty="0" smtClean="0"/>
          </a:p>
          <a:p>
            <a:pPr lvl="1" algn="just"/>
            <a:endParaRPr lang="es-MX" sz="1800" dirty="0"/>
          </a:p>
        </p:txBody>
      </p:sp>
      <p:pic>
        <p:nvPicPr>
          <p:cNvPr id="7" name="Imagen 6"/>
          <p:cNvPicPr>
            <a:picLocks noChangeAspect="1"/>
          </p:cNvPicPr>
          <p:nvPr/>
        </p:nvPicPr>
        <p:blipFill>
          <a:blip r:embed="rId2"/>
          <a:stretch>
            <a:fillRect/>
          </a:stretch>
        </p:blipFill>
        <p:spPr>
          <a:xfrm>
            <a:off x="794621" y="3374265"/>
            <a:ext cx="7554758" cy="2608281"/>
          </a:xfrm>
          <a:prstGeom prst="rect">
            <a:avLst/>
          </a:prstGeom>
        </p:spPr>
        <p:style>
          <a:lnRef idx="1">
            <a:schemeClr val="accent5"/>
          </a:lnRef>
          <a:fillRef idx="3">
            <a:schemeClr val="accent5"/>
          </a:fillRef>
          <a:effectRef idx="2">
            <a:schemeClr val="accent5"/>
          </a:effectRef>
          <a:fontRef idx="minor">
            <a:schemeClr val="lt1"/>
          </a:fontRef>
        </p:style>
      </p:pic>
      <p:sp>
        <p:nvSpPr>
          <p:cNvPr id="5" name="Llamada rectangular redondeada 4"/>
          <p:cNvSpPr/>
          <p:nvPr/>
        </p:nvSpPr>
        <p:spPr bwMode="auto">
          <a:xfrm rot="16200000">
            <a:off x="-237776" y="1842193"/>
            <a:ext cx="1657193" cy="1001331"/>
          </a:xfrm>
          <a:prstGeom prst="wedgeRoundRectCallout">
            <a:avLst>
              <a:gd name="adj1" fmla="val -24718"/>
              <a:gd name="adj2" fmla="val 102183"/>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s-MX" sz="1000" i="1" dirty="0" smtClean="0">
                <a:solidFill>
                  <a:srgbClr val="FF0000"/>
                </a:solidFill>
                <a:latin typeface="Arial" charset="0"/>
                <a:ea typeface="ＭＳ Ｐゴシック" pitchFamily="16" charset="-128"/>
              </a:rPr>
              <a:t>En el caso del representante legal deberá registrarse con su FIEL personal y no con la de la empresa</a:t>
            </a:r>
            <a:endParaRPr kumimoji="0" lang="es-MX" sz="1000" b="0" i="1" u="none" strike="noStrike" cap="none" normalizeH="0" baseline="0" dirty="0" smtClean="0">
              <a:ln>
                <a:noFill/>
              </a:ln>
              <a:solidFill>
                <a:srgbClr val="FF0000"/>
              </a:solidFill>
              <a:effectLst/>
              <a:latin typeface="Arial" charset="0"/>
              <a:ea typeface="ＭＳ Ｐゴシック" pitchFamily="16" charset="-128"/>
            </a:endParaRPr>
          </a:p>
        </p:txBody>
      </p:sp>
    </p:spTree>
    <p:extLst>
      <p:ext uri="{BB962C8B-B14F-4D97-AF65-F5344CB8AC3E}">
        <p14:creationId xmlns:p14="http://schemas.microsoft.com/office/powerpoint/2010/main" val="993099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2870575"/>
            <a:ext cx="7772400" cy="3225424"/>
          </a:xfrm>
        </p:spPr>
        <p:txBody>
          <a:bodyPr/>
          <a:lstStyle/>
          <a:p>
            <a:pPr algn="just"/>
            <a:r>
              <a:rPr lang="es-MX" sz="2000" dirty="0"/>
              <a:t>De conformidad con los artículos 4, fracción XI, 48, fracción II de la LH, y 35 del Reglamento, así como el artículo 41, fracciones I y II de la LORCME el Formato CRE No. 4 se refiere a la actividad de distribución por medio de ductos de Petrolíferos, inclusive el GLP, y </a:t>
            </a:r>
            <a:r>
              <a:rPr lang="es-MX" sz="2000" dirty="0" err="1"/>
              <a:t>bio</a:t>
            </a:r>
            <a:r>
              <a:rPr lang="es-MX" sz="2000" dirty="0"/>
              <a:t>-energéticos. </a:t>
            </a:r>
          </a:p>
          <a:p>
            <a:pPr marL="0" indent="0" algn="just">
              <a:buNone/>
            </a:pPr>
            <a:endParaRPr lang="es-MX" sz="2000" dirty="0"/>
          </a:p>
        </p:txBody>
      </p:sp>
      <p:sp>
        <p:nvSpPr>
          <p:cNvPr id="7" name="Título 1"/>
          <p:cNvSpPr txBox="1">
            <a:spLocks/>
          </p:cNvSpPr>
          <p:nvPr/>
        </p:nvSpPr>
        <p:spPr bwMode="auto">
          <a:xfrm>
            <a:off x="1701800" y="325729"/>
            <a:ext cx="63834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sp>
        <p:nvSpPr>
          <p:cNvPr id="6" name="Marcador de texto 8"/>
          <p:cNvSpPr txBox="1">
            <a:spLocks/>
          </p:cNvSpPr>
          <p:nvPr/>
        </p:nvSpPr>
        <p:spPr bwMode="auto">
          <a:xfrm>
            <a:off x="886327" y="1665767"/>
            <a:ext cx="772828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0" indent="0">
              <a:buNone/>
            </a:pPr>
            <a:r>
              <a:rPr lang="es-MX" sz="2000" b="1" kern="0" dirty="0" smtClean="0"/>
              <a:t>Tipo de permiso: Distribución por medio de ducto</a:t>
            </a:r>
            <a:endParaRPr lang="es-MX" sz="2000" b="1" kern="0" dirty="0"/>
          </a:p>
        </p:txBody>
      </p:sp>
      <p:pic>
        <p:nvPicPr>
          <p:cNvPr id="2" name="Imagen 1"/>
          <p:cNvPicPr>
            <a:picLocks noChangeAspect="1"/>
          </p:cNvPicPr>
          <p:nvPr/>
        </p:nvPicPr>
        <p:blipFill rotWithShape="1">
          <a:blip r:embed="rId2"/>
          <a:srcRect l="23122" t="44196" r="43835" b="52796"/>
          <a:stretch/>
        </p:blipFill>
        <p:spPr>
          <a:xfrm>
            <a:off x="34092" y="2278379"/>
            <a:ext cx="7329236" cy="375140"/>
          </a:xfrm>
          <a:prstGeom prst="rect">
            <a:avLst/>
          </a:prstGeom>
        </p:spPr>
      </p:pic>
    </p:spTree>
    <p:extLst>
      <p:ext uri="{BB962C8B-B14F-4D97-AF65-F5344CB8AC3E}">
        <p14:creationId xmlns:p14="http://schemas.microsoft.com/office/powerpoint/2010/main" val="1547524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9758" y="2733171"/>
            <a:ext cx="7772400" cy="3225424"/>
          </a:xfrm>
        </p:spPr>
        <p:txBody>
          <a:bodyPr/>
          <a:lstStyle/>
          <a:p>
            <a:pPr algn="just"/>
            <a:r>
              <a:rPr lang="es-MX" sz="1600" dirty="0"/>
              <a:t>De conformidad con los artículos 4, fracción XI, 48, fracción II de la LH, y 35 del Reglamento, así como el artículo 41, fracciones I y II de la LORCME el Formato CRE No. 5 se refiere a la actividad de distribución por medio distintos a ductos de Petrolíferos, sin incluir el GLP ya que durante 2015 serán otorgados los permisos por </a:t>
            </a:r>
            <a:r>
              <a:rPr lang="es-MX" sz="1600" dirty="0" smtClean="0"/>
              <a:t>SENER. </a:t>
            </a:r>
            <a:r>
              <a:rPr lang="es-MX" sz="1600" dirty="0"/>
              <a:t>De conformidad con el Reglamento, este formato incluye tanquería y medios de transporte por ruedas como  </a:t>
            </a:r>
            <a:r>
              <a:rPr lang="es-MX" sz="1600" dirty="0" err="1"/>
              <a:t>Autotanques</a:t>
            </a:r>
            <a:r>
              <a:rPr lang="es-MX" sz="1600" dirty="0"/>
              <a:t>, Semirremolques o </a:t>
            </a:r>
            <a:r>
              <a:rPr lang="es-MX" sz="1600" dirty="0" err="1"/>
              <a:t>Carrotolva</a:t>
            </a:r>
            <a:r>
              <a:rPr lang="es-MX" sz="1600" dirty="0"/>
              <a:t>, </a:t>
            </a:r>
            <a:r>
              <a:rPr lang="es-MX" sz="1600" dirty="0" err="1"/>
              <a:t>Carrotanque</a:t>
            </a:r>
            <a:r>
              <a:rPr lang="es-MX" sz="1600" dirty="0"/>
              <a:t> y Buque-tanque</a:t>
            </a:r>
            <a:r>
              <a:rPr lang="es-MX" sz="1600" dirty="0" smtClean="0"/>
              <a:t>. De conformidad con el Artículo 82 de la LH, la Comisión podrá requerir, en su caso, la información necesaria para determinar las contraprestaciones aplicables al sistema de distribución.</a:t>
            </a:r>
            <a:endParaRPr lang="es-MX" sz="1600" dirty="0"/>
          </a:p>
          <a:p>
            <a:pPr marL="0" indent="0" algn="just">
              <a:buNone/>
            </a:pPr>
            <a:endParaRPr lang="es-MX" sz="1600" dirty="0"/>
          </a:p>
        </p:txBody>
      </p:sp>
      <p:sp>
        <p:nvSpPr>
          <p:cNvPr id="7" name="Título 1"/>
          <p:cNvSpPr txBox="1">
            <a:spLocks/>
          </p:cNvSpPr>
          <p:nvPr/>
        </p:nvSpPr>
        <p:spPr bwMode="auto">
          <a:xfrm>
            <a:off x="1701800" y="325729"/>
            <a:ext cx="63834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sp>
        <p:nvSpPr>
          <p:cNvPr id="6" name="Marcador de texto 8"/>
          <p:cNvSpPr txBox="1">
            <a:spLocks/>
          </p:cNvSpPr>
          <p:nvPr/>
        </p:nvSpPr>
        <p:spPr bwMode="auto">
          <a:xfrm>
            <a:off x="886327" y="1665767"/>
            <a:ext cx="772828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0" indent="0">
              <a:buNone/>
            </a:pPr>
            <a:r>
              <a:rPr lang="es-MX" sz="2000" b="1" kern="0" dirty="0" smtClean="0"/>
              <a:t>Tipo de permiso: Distribución por medios distintos a ducto</a:t>
            </a:r>
            <a:endParaRPr lang="es-MX" sz="2000" b="1" kern="0" dirty="0"/>
          </a:p>
        </p:txBody>
      </p:sp>
      <p:pic>
        <p:nvPicPr>
          <p:cNvPr id="5" name="Imagen 4"/>
          <p:cNvPicPr>
            <a:picLocks noChangeAspect="1"/>
          </p:cNvPicPr>
          <p:nvPr/>
        </p:nvPicPr>
        <p:blipFill rotWithShape="1">
          <a:blip r:embed="rId2"/>
          <a:srcRect l="23738" t="46985" r="42480" b="50165"/>
          <a:stretch/>
        </p:blipFill>
        <p:spPr>
          <a:xfrm>
            <a:off x="0" y="2093409"/>
            <a:ext cx="8114883" cy="385012"/>
          </a:xfrm>
          <a:prstGeom prst="rect">
            <a:avLst/>
          </a:prstGeom>
        </p:spPr>
      </p:pic>
    </p:spTree>
    <p:extLst>
      <p:ext uri="{BB962C8B-B14F-4D97-AF65-F5344CB8AC3E}">
        <p14:creationId xmlns:p14="http://schemas.microsoft.com/office/powerpoint/2010/main" val="2119983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1669" y="2640039"/>
            <a:ext cx="8744754" cy="3225424"/>
          </a:xfrm>
        </p:spPr>
        <p:txBody>
          <a:bodyPr/>
          <a:lstStyle/>
          <a:p>
            <a:pPr algn="just"/>
            <a:r>
              <a:rPr lang="es-MX" sz="1600" dirty="0"/>
              <a:t>De conformidad con los artículos 4, fracción II, 48, fracción II de la LH, y 20 del Reglamento, así como el artículo 41, fracciones I y II de la LORCME el Formato CRE No. 6 se refiere a la actividad de almacenamiento de Petróleo, Petrolíferos, incluyendo sólo el almacenamiento vinculado a ducto de GLP. Así como Petroquímicos y </a:t>
            </a:r>
            <a:r>
              <a:rPr lang="es-MX" sz="1600" dirty="0" err="1"/>
              <a:t>bio</a:t>
            </a:r>
            <a:r>
              <a:rPr lang="es-MX" sz="1600" dirty="0"/>
              <a:t>-energéticos. De conformidad con el Reglamento, este formato incluye almacenamiento de turbosina dentro de aeródromos. </a:t>
            </a:r>
            <a:endParaRPr lang="es-MX" sz="1600" dirty="0" smtClean="0"/>
          </a:p>
          <a:p>
            <a:pPr algn="just"/>
            <a:r>
              <a:rPr lang="es-MX" sz="1600" dirty="0">
                <a:solidFill>
                  <a:srgbClr val="FF0000"/>
                </a:solidFill>
              </a:rPr>
              <a:t>Si el conjunto de instalaciones específicas para llevar a cabo el Almacenamiento incluye instalaciones de GLP y al mismo </a:t>
            </a:r>
            <a:r>
              <a:rPr lang="es-MX" sz="1600" dirty="0" smtClean="0">
                <a:solidFill>
                  <a:srgbClr val="FF0000"/>
                </a:solidFill>
              </a:rPr>
              <a:t>tiempo instalaciones para </a:t>
            </a:r>
            <a:r>
              <a:rPr lang="es-MX" sz="1600" dirty="0">
                <a:solidFill>
                  <a:srgbClr val="FF0000"/>
                </a:solidFill>
              </a:rPr>
              <a:t>otros productos petrolíferos,   </a:t>
            </a:r>
            <a:r>
              <a:rPr lang="es-MX" sz="1600" dirty="0" smtClean="0">
                <a:solidFill>
                  <a:srgbClr val="FF0000"/>
                </a:solidFill>
              </a:rPr>
              <a:t>petroquímicos o </a:t>
            </a:r>
            <a:r>
              <a:rPr lang="es-MX" sz="1600" dirty="0" err="1" smtClean="0">
                <a:solidFill>
                  <a:srgbClr val="FF0000"/>
                </a:solidFill>
              </a:rPr>
              <a:t>bioenergéticos</a:t>
            </a:r>
            <a:r>
              <a:rPr lang="es-MX" sz="1600" dirty="0" smtClean="0">
                <a:solidFill>
                  <a:srgbClr val="FF0000"/>
                </a:solidFill>
              </a:rPr>
              <a:t>, deberá solicitar dos permisos distintos, uno para la infraestructura de GLP y otro para el resto de la tanquería asociada al almacenamiento de los otros productos. Asimismo, deberá sujetarse a los criterios que en su momento establezca la Agencia Nacional de Seguridad Industrial y Protección al Medio Ambiente para la separación y características de la infraestructura respectiva.</a:t>
            </a:r>
            <a:endParaRPr lang="es-MX" sz="1600" dirty="0">
              <a:solidFill>
                <a:srgbClr val="FF0000"/>
              </a:solidFill>
            </a:endParaRPr>
          </a:p>
          <a:p>
            <a:pPr algn="just"/>
            <a:endParaRPr lang="es-MX" sz="1600" dirty="0" smtClean="0"/>
          </a:p>
          <a:p>
            <a:pPr marL="0" indent="0" algn="just">
              <a:buNone/>
            </a:pPr>
            <a:endParaRPr lang="es-MX" sz="1600" dirty="0"/>
          </a:p>
        </p:txBody>
      </p:sp>
      <p:sp>
        <p:nvSpPr>
          <p:cNvPr id="7" name="Título 1"/>
          <p:cNvSpPr txBox="1">
            <a:spLocks/>
          </p:cNvSpPr>
          <p:nvPr/>
        </p:nvSpPr>
        <p:spPr bwMode="auto">
          <a:xfrm>
            <a:off x="1701800" y="325729"/>
            <a:ext cx="63834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sp>
        <p:nvSpPr>
          <p:cNvPr id="6" name="Marcador de texto 8"/>
          <p:cNvSpPr txBox="1">
            <a:spLocks/>
          </p:cNvSpPr>
          <p:nvPr/>
        </p:nvSpPr>
        <p:spPr bwMode="auto">
          <a:xfrm>
            <a:off x="886327" y="1665767"/>
            <a:ext cx="772828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0" indent="0">
              <a:buNone/>
            </a:pPr>
            <a:r>
              <a:rPr lang="es-MX" sz="2000" b="1" kern="0" dirty="0" smtClean="0"/>
              <a:t>Tipo de permiso: Almacenamiento</a:t>
            </a:r>
            <a:endParaRPr lang="es-MX" sz="2000" b="1" kern="0" dirty="0"/>
          </a:p>
        </p:txBody>
      </p:sp>
      <p:pic>
        <p:nvPicPr>
          <p:cNvPr id="2" name="Imagen 1"/>
          <p:cNvPicPr>
            <a:picLocks noChangeAspect="1"/>
          </p:cNvPicPr>
          <p:nvPr/>
        </p:nvPicPr>
        <p:blipFill rotWithShape="1">
          <a:blip r:embed="rId2"/>
          <a:srcRect l="22505" t="50055" r="35698" b="47533"/>
          <a:stretch/>
        </p:blipFill>
        <p:spPr>
          <a:xfrm>
            <a:off x="-577515" y="2129066"/>
            <a:ext cx="11510631" cy="373501"/>
          </a:xfrm>
          <a:prstGeom prst="rect">
            <a:avLst/>
          </a:prstGeom>
        </p:spPr>
      </p:pic>
    </p:spTree>
    <p:extLst>
      <p:ext uri="{BB962C8B-B14F-4D97-AF65-F5344CB8AC3E}">
        <p14:creationId xmlns:p14="http://schemas.microsoft.com/office/powerpoint/2010/main" val="101220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1669" y="3349255"/>
            <a:ext cx="8744754" cy="2062717"/>
          </a:xfrm>
        </p:spPr>
        <p:txBody>
          <a:bodyPr/>
          <a:lstStyle/>
          <a:p>
            <a:pPr algn="just"/>
            <a:r>
              <a:rPr lang="es-MX" sz="1600" dirty="0">
                <a:solidFill>
                  <a:srgbClr val="FF0000"/>
                </a:solidFill>
              </a:rPr>
              <a:t>De conformidad con </a:t>
            </a:r>
            <a:r>
              <a:rPr lang="es-MX" sz="1600" dirty="0" smtClean="0">
                <a:solidFill>
                  <a:srgbClr val="FF0000"/>
                </a:solidFill>
              </a:rPr>
              <a:t>el Acuerdo A/055/2015, </a:t>
            </a:r>
            <a:r>
              <a:rPr lang="es-MX" sz="1600" dirty="0">
                <a:solidFill>
                  <a:srgbClr val="FF0000"/>
                </a:solidFill>
              </a:rPr>
              <a:t>se </a:t>
            </a:r>
            <a:r>
              <a:rPr lang="es-MX" sz="1600" dirty="0" smtClean="0">
                <a:solidFill>
                  <a:srgbClr val="FF0000"/>
                </a:solidFill>
              </a:rPr>
              <a:t>determina modificar la naturaleza de las instalaciones asociadas a los permisos de almacenamiento de usos propios a que hace referencia el transitorio décimo sexto del reglamento de las actividades a que se refiere el título tercero de la Ley de Hidrocarburos por instalaciones asociadas a la actividad de expendio en su modalidad de estación de servicio para autoconsumo. Existen dos formatos para esta actividad, uno para el caso en que la estación de autoconsumo tenga un número otorgado por Pemex con la letra “J” seguido de 5 números, “J-00001”. El otro formulario es para aquellas estaciones de Autoconsumo que no cuenten con un contrato de suministro por parte de Pemex y por lo tanto no tengan el número otorgado por Pemex.</a:t>
            </a:r>
          </a:p>
          <a:p>
            <a:pPr marL="0" indent="0" algn="just">
              <a:buNone/>
            </a:pPr>
            <a:endParaRPr lang="es-MX" sz="1600" dirty="0"/>
          </a:p>
        </p:txBody>
      </p:sp>
      <p:sp>
        <p:nvSpPr>
          <p:cNvPr id="7" name="Título 1"/>
          <p:cNvSpPr txBox="1">
            <a:spLocks/>
          </p:cNvSpPr>
          <p:nvPr/>
        </p:nvSpPr>
        <p:spPr bwMode="auto">
          <a:xfrm>
            <a:off x="1701800" y="325729"/>
            <a:ext cx="63834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sp>
        <p:nvSpPr>
          <p:cNvPr id="6" name="Marcador de texto 8"/>
          <p:cNvSpPr txBox="1">
            <a:spLocks/>
          </p:cNvSpPr>
          <p:nvPr/>
        </p:nvSpPr>
        <p:spPr bwMode="auto">
          <a:xfrm>
            <a:off x="886327" y="1665766"/>
            <a:ext cx="7728284" cy="7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0" indent="0">
              <a:buNone/>
            </a:pPr>
            <a:r>
              <a:rPr lang="es-MX" sz="2000" b="1" kern="0" dirty="0" smtClean="0"/>
              <a:t>Tipo de permiso: Expendio </a:t>
            </a:r>
            <a:r>
              <a:rPr lang="es-MX" sz="2000" b="1" kern="0" dirty="0"/>
              <a:t>en su </a:t>
            </a:r>
            <a:r>
              <a:rPr lang="es-MX" sz="2000" b="1" kern="0" dirty="0" smtClean="0"/>
              <a:t>Modalidad </a:t>
            </a:r>
            <a:r>
              <a:rPr lang="es-MX" sz="2000" b="1" kern="0" dirty="0"/>
              <a:t>de </a:t>
            </a:r>
            <a:r>
              <a:rPr lang="es-MX" sz="2000" b="1" kern="0" dirty="0" smtClean="0"/>
              <a:t>Estación </a:t>
            </a:r>
            <a:r>
              <a:rPr lang="es-MX" sz="2000" b="1" kern="0" dirty="0"/>
              <a:t>de S</a:t>
            </a:r>
            <a:r>
              <a:rPr lang="es-MX" sz="2000" b="1" kern="0" dirty="0" smtClean="0"/>
              <a:t>ervicio </a:t>
            </a:r>
            <a:r>
              <a:rPr lang="es-MX" sz="2000" b="1" kern="0" dirty="0"/>
              <a:t>para </a:t>
            </a:r>
            <a:r>
              <a:rPr lang="es-MX" sz="2000" b="1" kern="0" dirty="0" smtClean="0"/>
              <a:t>Autoconsumo</a:t>
            </a:r>
          </a:p>
        </p:txBody>
      </p:sp>
      <p:pic>
        <p:nvPicPr>
          <p:cNvPr id="4" name="Imagen 3"/>
          <p:cNvPicPr>
            <a:picLocks noChangeAspect="1"/>
          </p:cNvPicPr>
          <p:nvPr/>
        </p:nvPicPr>
        <p:blipFill rotWithShape="1">
          <a:blip r:embed="rId2"/>
          <a:srcRect l="18109" t="42120" r="37484" b="49184"/>
          <a:stretch/>
        </p:blipFill>
        <p:spPr>
          <a:xfrm>
            <a:off x="568275" y="2430693"/>
            <a:ext cx="7198894" cy="792538"/>
          </a:xfrm>
          <a:prstGeom prst="rect">
            <a:avLst/>
          </a:prstGeom>
        </p:spPr>
      </p:pic>
    </p:spTree>
    <p:extLst>
      <p:ext uri="{BB962C8B-B14F-4D97-AF65-F5344CB8AC3E}">
        <p14:creationId xmlns:p14="http://schemas.microsoft.com/office/powerpoint/2010/main" val="628081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1669" y="3349255"/>
            <a:ext cx="8744754" cy="2062717"/>
          </a:xfrm>
        </p:spPr>
        <p:txBody>
          <a:bodyPr/>
          <a:lstStyle/>
          <a:p>
            <a:pPr marL="0" indent="0" algn="just">
              <a:buNone/>
            </a:pPr>
            <a:r>
              <a:rPr lang="es-MX" sz="1600" dirty="0"/>
              <a:t>De conformidad con los artículos 4, fracción </a:t>
            </a:r>
            <a:r>
              <a:rPr lang="es-MX" sz="1600" dirty="0" smtClean="0"/>
              <a:t>XIII</a:t>
            </a:r>
            <a:r>
              <a:rPr lang="es-MX" sz="1600" dirty="0"/>
              <a:t>, 48, fracción II de la LH, y </a:t>
            </a:r>
            <a:r>
              <a:rPr lang="es-MX" sz="1600" dirty="0" smtClean="0"/>
              <a:t>41 </a:t>
            </a:r>
            <a:r>
              <a:rPr lang="es-MX" sz="1600" dirty="0"/>
              <a:t>del Reglamento, así como el artículo 41, fracciones I y II de la </a:t>
            </a:r>
            <a:r>
              <a:rPr lang="es-MX" sz="1600" dirty="0" smtClean="0"/>
              <a:t>LORCME el nuevo formato para expendio en estaciones de servicio se refiere a la actividad de expendio al púbico de petrolíferos en estaciones de servicio. Es importante señalar que existen dos formatos, uno de ellos al ingresar el número de estación de servicio el sistema llena el formato con información precargada, es responsabilidad del solicitante revisar que la información contenida en dicha solicitud sea la correcta, en caso de no ser así el solicitante puede editar la información con la que no este de acuerdo. El segundo formato se debe usar sólo cuando al momento de ingresar el número de estación de servicio en el formato anterior se muestre la leyenda “El número de estación de servicio de Pemex no existe”, es necesario que al realizar el llenado de este formato se cuente con todos los documentos ahí solicitados.</a:t>
            </a:r>
          </a:p>
        </p:txBody>
      </p:sp>
      <p:sp>
        <p:nvSpPr>
          <p:cNvPr id="7" name="Título 1"/>
          <p:cNvSpPr txBox="1">
            <a:spLocks/>
          </p:cNvSpPr>
          <p:nvPr/>
        </p:nvSpPr>
        <p:spPr bwMode="auto">
          <a:xfrm>
            <a:off x="1701800" y="325729"/>
            <a:ext cx="63834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sp>
        <p:nvSpPr>
          <p:cNvPr id="6" name="Marcador de texto 8"/>
          <p:cNvSpPr txBox="1">
            <a:spLocks/>
          </p:cNvSpPr>
          <p:nvPr/>
        </p:nvSpPr>
        <p:spPr bwMode="auto">
          <a:xfrm>
            <a:off x="886327" y="1665766"/>
            <a:ext cx="7728284" cy="7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0" indent="0">
              <a:buNone/>
            </a:pPr>
            <a:r>
              <a:rPr lang="es-MX" sz="2000" b="1" kern="0" dirty="0" smtClean="0"/>
              <a:t>Tipo de permiso: Expendio de Petrolíferos en Estaciones de Servicio</a:t>
            </a:r>
          </a:p>
        </p:txBody>
      </p:sp>
      <p:pic>
        <p:nvPicPr>
          <p:cNvPr id="2" name="Imagen 1"/>
          <p:cNvPicPr>
            <a:picLocks noChangeAspect="1"/>
          </p:cNvPicPr>
          <p:nvPr/>
        </p:nvPicPr>
        <p:blipFill rotWithShape="1">
          <a:blip r:embed="rId2"/>
          <a:srcRect l="18111" t="46111" r="42574" b="47005"/>
          <a:stretch/>
        </p:blipFill>
        <p:spPr>
          <a:xfrm>
            <a:off x="886327" y="2368232"/>
            <a:ext cx="6945708" cy="683773"/>
          </a:xfrm>
          <a:prstGeom prst="rect">
            <a:avLst/>
          </a:prstGeom>
        </p:spPr>
      </p:pic>
    </p:spTree>
    <p:extLst>
      <p:ext uri="{BB962C8B-B14F-4D97-AF65-F5344CB8AC3E}">
        <p14:creationId xmlns:p14="http://schemas.microsoft.com/office/powerpoint/2010/main" val="160811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7674" y="2768828"/>
            <a:ext cx="7772400" cy="3225424"/>
          </a:xfrm>
        </p:spPr>
        <p:txBody>
          <a:bodyPr/>
          <a:lstStyle/>
          <a:p>
            <a:pPr algn="just"/>
            <a:r>
              <a:rPr lang="es-MX" sz="2000" dirty="0"/>
              <a:t>De conformidad con los artículos 48, fracción II y 76 de la LH, y 43 del Reglamento, el Formato CRE No. 8 se refiere a la actividad de expendio de turbosina y gas avión en aeródromos. Esta formato no incluye la infraestructura asociada al almacenamiento dentro dela aeropuertos.  </a:t>
            </a:r>
          </a:p>
          <a:p>
            <a:pPr marL="0" indent="0" algn="just">
              <a:buNone/>
            </a:pPr>
            <a:endParaRPr lang="es-MX" sz="2000" dirty="0"/>
          </a:p>
        </p:txBody>
      </p:sp>
      <p:sp>
        <p:nvSpPr>
          <p:cNvPr id="7" name="Título 1"/>
          <p:cNvSpPr txBox="1">
            <a:spLocks/>
          </p:cNvSpPr>
          <p:nvPr/>
        </p:nvSpPr>
        <p:spPr bwMode="auto">
          <a:xfrm>
            <a:off x="1701800" y="325729"/>
            <a:ext cx="63834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sp>
        <p:nvSpPr>
          <p:cNvPr id="6" name="Marcador de texto 8"/>
          <p:cNvSpPr txBox="1">
            <a:spLocks/>
          </p:cNvSpPr>
          <p:nvPr/>
        </p:nvSpPr>
        <p:spPr bwMode="auto">
          <a:xfrm>
            <a:off x="886327" y="1665767"/>
            <a:ext cx="772828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0" indent="0">
              <a:buNone/>
            </a:pPr>
            <a:r>
              <a:rPr lang="es-MX" sz="2000" b="1" kern="0" dirty="0" smtClean="0"/>
              <a:t>Tipo de permiso: Expendio en aeródromo</a:t>
            </a:r>
            <a:endParaRPr lang="es-MX" sz="2000" b="1" kern="0" dirty="0"/>
          </a:p>
        </p:txBody>
      </p:sp>
      <p:pic>
        <p:nvPicPr>
          <p:cNvPr id="2" name="Imagen 1"/>
          <p:cNvPicPr>
            <a:picLocks noChangeAspect="1"/>
          </p:cNvPicPr>
          <p:nvPr/>
        </p:nvPicPr>
        <p:blipFill rotWithShape="1">
          <a:blip r:embed="rId2"/>
          <a:srcRect l="21149" t="55317" r="39150" b="42051"/>
          <a:stretch/>
        </p:blipFill>
        <p:spPr>
          <a:xfrm>
            <a:off x="-753979" y="2113024"/>
            <a:ext cx="10452752" cy="389543"/>
          </a:xfrm>
          <a:prstGeom prst="rect">
            <a:avLst/>
          </a:prstGeom>
        </p:spPr>
      </p:pic>
    </p:spTree>
    <p:extLst>
      <p:ext uri="{BB962C8B-B14F-4D97-AF65-F5344CB8AC3E}">
        <p14:creationId xmlns:p14="http://schemas.microsoft.com/office/powerpoint/2010/main" val="1818746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7674" y="2768828"/>
            <a:ext cx="7772400" cy="3225424"/>
          </a:xfrm>
        </p:spPr>
        <p:txBody>
          <a:bodyPr/>
          <a:lstStyle/>
          <a:p>
            <a:pPr algn="just"/>
            <a:r>
              <a:rPr lang="es-MX" sz="2000" dirty="0"/>
              <a:t>De conformidad con los artículos 48, fracción II y 62 de la LH, y 62 del Reglamento, el Formato CRE No. 9 se refiere a la actividad de Gestor de Sistemas integrados de petrolíferos, incluyendo el GLP, así como de petroquímicos aprobados previamente por la CRE. Este formato otorga el permiso al Gestor para realizar las actividades que refiere el artículo 62 de la LH. </a:t>
            </a:r>
          </a:p>
          <a:p>
            <a:pPr marL="0" indent="0" algn="just">
              <a:buNone/>
            </a:pPr>
            <a:endParaRPr lang="es-MX" sz="2000" dirty="0"/>
          </a:p>
        </p:txBody>
      </p:sp>
      <p:sp>
        <p:nvSpPr>
          <p:cNvPr id="7" name="Título 1"/>
          <p:cNvSpPr txBox="1">
            <a:spLocks/>
          </p:cNvSpPr>
          <p:nvPr/>
        </p:nvSpPr>
        <p:spPr bwMode="auto">
          <a:xfrm>
            <a:off x="1701800" y="325729"/>
            <a:ext cx="63834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sp>
        <p:nvSpPr>
          <p:cNvPr id="6" name="Marcador de texto 8"/>
          <p:cNvSpPr txBox="1">
            <a:spLocks/>
          </p:cNvSpPr>
          <p:nvPr/>
        </p:nvSpPr>
        <p:spPr bwMode="auto">
          <a:xfrm>
            <a:off x="886327" y="1665767"/>
            <a:ext cx="772828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0" indent="0">
              <a:buNone/>
            </a:pPr>
            <a:r>
              <a:rPr lang="es-MX" sz="2000" b="1" kern="0" dirty="0" smtClean="0"/>
              <a:t>Tipo de permiso: Gestor de sistema integrado</a:t>
            </a:r>
            <a:endParaRPr lang="es-MX" sz="2000" b="1" kern="0" dirty="0"/>
          </a:p>
        </p:txBody>
      </p:sp>
      <p:pic>
        <p:nvPicPr>
          <p:cNvPr id="4" name="Imagen 3"/>
          <p:cNvPicPr>
            <a:picLocks noChangeAspect="1"/>
          </p:cNvPicPr>
          <p:nvPr/>
        </p:nvPicPr>
        <p:blipFill rotWithShape="1">
          <a:blip r:embed="rId2"/>
          <a:srcRect l="22382" t="57950" r="35081" b="39199"/>
          <a:stretch/>
        </p:blipFill>
        <p:spPr>
          <a:xfrm>
            <a:off x="-513348" y="2102736"/>
            <a:ext cx="10763604" cy="405586"/>
          </a:xfrm>
          <a:prstGeom prst="rect">
            <a:avLst/>
          </a:prstGeom>
        </p:spPr>
      </p:pic>
    </p:spTree>
    <p:extLst>
      <p:ext uri="{BB962C8B-B14F-4D97-AF65-F5344CB8AC3E}">
        <p14:creationId xmlns:p14="http://schemas.microsoft.com/office/powerpoint/2010/main" val="170486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2"/>
          </p:nvPr>
        </p:nvSpPr>
        <p:spPr>
          <a:xfrm>
            <a:off x="170597" y="1468729"/>
            <a:ext cx="8441140" cy="882224"/>
          </a:xfrm>
        </p:spPr>
        <p:txBody>
          <a:bodyPr/>
          <a:lstStyle/>
          <a:p>
            <a:pPr marL="457200" lvl="1" indent="0" algn="just">
              <a:buNone/>
            </a:pPr>
            <a:endParaRPr lang="es-MX" sz="1800" dirty="0"/>
          </a:p>
          <a:p>
            <a:pPr marL="457200" lvl="1" indent="0" algn="just">
              <a:buNone/>
            </a:pPr>
            <a:r>
              <a:rPr lang="es-MX" sz="1800" dirty="0" smtClean="0"/>
              <a:t>INSTRUCCIONES GENERALES PARA EL LLENADO DE LOS FORMATOS CRE:</a:t>
            </a:r>
          </a:p>
          <a:p>
            <a:pPr marL="457200" lvl="1" indent="0" algn="just">
              <a:buNone/>
            </a:pPr>
            <a:r>
              <a:rPr lang="es-MX" sz="1800" dirty="0" smtClean="0"/>
              <a:t>- Lea cuidadosamente las instrucciones la Carátula (Hoja 1) del Formato de solicitud de permiso, la cual contiene las instrucciones y consideraciones importantes para el llenado del formato.</a:t>
            </a:r>
          </a:p>
          <a:p>
            <a:pPr marL="457200" lvl="1" indent="0" algn="just">
              <a:buNone/>
            </a:pPr>
            <a:r>
              <a:rPr lang="es-MX" sz="1800" dirty="0" smtClean="0"/>
              <a:t> </a:t>
            </a:r>
          </a:p>
        </p:txBody>
      </p:sp>
      <p:sp>
        <p:nvSpPr>
          <p:cNvPr id="7" name="Título 1"/>
          <p:cNvSpPr txBox="1">
            <a:spLocks/>
          </p:cNvSpPr>
          <p:nvPr/>
        </p:nvSpPr>
        <p:spPr bwMode="auto">
          <a:xfrm>
            <a:off x="1701800" y="325729"/>
            <a:ext cx="675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pic>
        <p:nvPicPr>
          <p:cNvPr id="2" name="Imagen 1"/>
          <p:cNvPicPr>
            <a:picLocks noChangeAspect="1"/>
          </p:cNvPicPr>
          <p:nvPr/>
        </p:nvPicPr>
        <p:blipFill>
          <a:blip r:embed="rId2"/>
          <a:stretch>
            <a:fillRect/>
          </a:stretch>
        </p:blipFill>
        <p:spPr>
          <a:xfrm>
            <a:off x="824249" y="3657601"/>
            <a:ext cx="7633952" cy="2537138"/>
          </a:xfrm>
          <a:prstGeom prst="rect">
            <a:avLst/>
          </a:prstGeom>
        </p:spPr>
      </p:pic>
    </p:spTree>
    <p:extLst>
      <p:ext uri="{BB962C8B-B14F-4D97-AF65-F5344CB8AC3E}">
        <p14:creationId xmlns:p14="http://schemas.microsoft.com/office/powerpoint/2010/main" val="2446407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2"/>
          </p:nvPr>
        </p:nvSpPr>
        <p:spPr>
          <a:xfrm>
            <a:off x="170597" y="1468729"/>
            <a:ext cx="8441140" cy="882224"/>
          </a:xfrm>
        </p:spPr>
        <p:txBody>
          <a:bodyPr/>
          <a:lstStyle/>
          <a:p>
            <a:pPr lvl="1" algn="just"/>
            <a:r>
              <a:rPr lang="es-MX" sz="1600" dirty="0"/>
              <a:t>El formato correspondiente a cada actividad regulada por la Comisión está integrado por varias hojas de cálculo en las cuales deberá llenar con la información correspondiente marcada en los campos en gris y adjuntar a su solicitud en formato </a:t>
            </a:r>
            <a:r>
              <a:rPr lang="es-MX" sz="1600" i="1" dirty="0"/>
              <a:t>Word Excel </a:t>
            </a:r>
            <a:r>
              <a:rPr lang="es-MX" sz="1600" dirty="0"/>
              <a:t>o </a:t>
            </a:r>
            <a:r>
              <a:rPr lang="es-MX" sz="1600" i="1" dirty="0"/>
              <a:t>Adobe Acrobat</a:t>
            </a:r>
            <a:r>
              <a:rPr lang="es-MX" sz="1600" dirty="0"/>
              <a:t> según se </a:t>
            </a:r>
            <a:r>
              <a:rPr lang="es-MX" sz="1600" dirty="0" smtClean="0"/>
              <a:t>indique en las celdas marcadas en color verde. Asimismo, existen algunos controles de opción múltiple en los cuales deberá seleccionar la opción que corresponda y ciertas casillas de llenado de información se activarán tras seleccionar dichas opciones.</a:t>
            </a:r>
          </a:p>
          <a:p>
            <a:pPr lvl="1" algn="just"/>
            <a:endParaRPr lang="es-MX" sz="1600" dirty="0"/>
          </a:p>
          <a:p>
            <a:pPr marL="457200" lvl="1" indent="0" algn="just">
              <a:buNone/>
            </a:pPr>
            <a:r>
              <a:rPr lang="es-MX" sz="1600" dirty="0" smtClean="0"/>
              <a:t> </a:t>
            </a:r>
          </a:p>
        </p:txBody>
      </p:sp>
      <p:sp>
        <p:nvSpPr>
          <p:cNvPr id="7" name="Título 1"/>
          <p:cNvSpPr txBox="1">
            <a:spLocks/>
          </p:cNvSpPr>
          <p:nvPr/>
        </p:nvSpPr>
        <p:spPr bwMode="auto">
          <a:xfrm>
            <a:off x="1701800" y="325729"/>
            <a:ext cx="675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pic>
        <p:nvPicPr>
          <p:cNvPr id="4" name="Imagen 3"/>
          <p:cNvPicPr>
            <a:picLocks noChangeAspect="1"/>
          </p:cNvPicPr>
          <p:nvPr/>
        </p:nvPicPr>
        <p:blipFill>
          <a:blip r:embed="rId2"/>
          <a:stretch>
            <a:fillRect/>
          </a:stretch>
        </p:blipFill>
        <p:spPr>
          <a:xfrm>
            <a:off x="452550" y="3683356"/>
            <a:ext cx="7583868" cy="2302433"/>
          </a:xfrm>
          <a:prstGeom prst="rect">
            <a:avLst/>
          </a:prstGeom>
        </p:spPr>
      </p:pic>
      <p:sp>
        <p:nvSpPr>
          <p:cNvPr id="6" name="Llamada ovalada 5"/>
          <p:cNvSpPr/>
          <p:nvPr/>
        </p:nvSpPr>
        <p:spPr bwMode="auto">
          <a:xfrm>
            <a:off x="1901425" y="4018207"/>
            <a:ext cx="2343059" cy="816365"/>
          </a:xfrm>
          <a:prstGeom prst="wedgeEllipse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lvl="1" algn="just"/>
            <a:r>
              <a:rPr lang="es-MX" sz="1400" dirty="0" smtClean="0"/>
              <a:t>Controles de selección múltiple</a:t>
            </a:r>
            <a:endParaRPr lang="es-MX" sz="1400" dirty="0"/>
          </a:p>
          <a:p>
            <a:pPr marL="0" marR="0" indent="0" algn="just" defTabSz="914400"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220986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2"/>
          </p:nvPr>
        </p:nvSpPr>
        <p:spPr>
          <a:xfrm>
            <a:off x="170597" y="1468729"/>
            <a:ext cx="8441140" cy="882224"/>
          </a:xfrm>
        </p:spPr>
        <p:txBody>
          <a:bodyPr/>
          <a:lstStyle/>
          <a:p>
            <a:pPr marL="457200" lvl="1" indent="0" algn="just">
              <a:buNone/>
            </a:pPr>
            <a:endParaRPr lang="es-MX" sz="1600" dirty="0" smtClean="0"/>
          </a:p>
          <a:p>
            <a:pPr marL="457200" lvl="1" indent="0" algn="just">
              <a:buNone/>
            </a:pPr>
            <a:r>
              <a:rPr lang="es-MX" dirty="0" smtClean="0"/>
              <a:t>AVISO IMPORTANTE</a:t>
            </a:r>
          </a:p>
          <a:p>
            <a:pPr marL="457200" lvl="1" indent="0" algn="just">
              <a:buNone/>
            </a:pPr>
            <a:endParaRPr lang="es-MX" sz="1600" dirty="0" smtClean="0"/>
          </a:p>
          <a:p>
            <a:pPr lvl="1" algn="just"/>
            <a:r>
              <a:rPr lang="es-MX" sz="1600" dirty="0" smtClean="0"/>
              <a:t>De conformidad con la Ley de la Agencia Nacional de Seguridad Industrial y de Protección al Medio Ambiente del Sector Hidrocarburos (la Agencia), publicada en el Diario Oficial de la Federación el 11 de agosto de 2014, así como a su Reglamento Interior publicado en el DOF el 31 de octubre de 2014, la Agencia tiene por objeto la protección de las personas, el medio ambiente y las instalaciones del sector de hidrocarburos a través de la regulación y supervisión de, la seguridad industrial y seguridad operativa, las actividades de desmantelamiento y abandono de las instalaciones, y el control integral de los residuos y emisiones contaminantes.</a:t>
            </a:r>
          </a:p>
          <a:p>
            <a:pPr lvl="1" algn="just"/>
            <a:r>
              <a:rPr lang="es-MX" sz="1600" dirty="0" smtClean="0"/>
              <a:t>De </a:t>
            </a:r>
            <a:r>
              <a:rPr lang="es-MX" sz="1600" dirty="0"/>
              <a:t>conformidad con el Cuarto Transitorio de la Ley de la Agencia, </a:t>
            </a:r>
            <a:r>
              <a:rPr lang="es-MX" sz="1600" b="1" dirty="0"/>
              <a:t>la Comisión Reguladora de Energía continuará despachando los asuntos que le competen hasta la entrada en vigor del Reglamento Interior de la Agencia</a:t>
            </a:r>
            <a:r>
              <a:rPr lang="es-MX" sz="1600" dirty="0"/>
              <a:t>, el cual de conformidad con el Primero Transitorio de dicho ordenamiento jurídico, entrará en vigor el día dos marzo de 2015.</a:t>
            </a:r>
          </a:p>
          <a:p>
            <a:pPr marL="457200" lvl="1" indent="0" algn="just">
              <a:buNone/>
            </a:pPr>
            <a:endParaRPr lang="es-MX" sz="1600" dirty="0" smtClean="0"/>
          </a:p>
        </p:txBody>
      </p:sp>
      <p:sp>
        <p:nvSpPr>
          <p:cNvPr id="7" name="Título 1"/>
          <p:cNvSpPr txBox="1">
            <a:spLocks/>
          </p:cNvSpPr>
          <p:nvPr/>
        </p:nvSpPr>
        <p:spPr bwMode="auto">
          <a:xfrm>
            <a:off x="1701800" y="325729"/>
            <a:ext cx="675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2400" kern="0" dirty="0" smtClean="0"/>
              <a:t>Paso 3 Solicitud de permiso </a:t>
            </a:r>
            <a:endParaRPr lang="es-MX" sz="2400" kern="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127" y="1243370"/>
            <a:ext cx="1071562" cy="1107583"/>
          </a:xfrm>
          <a:prstGeom prst="rect">
            <a:avLst/>
          </a:prstGeom>
        </p:spPr>
      </p:pic>
    </p:spTree>
    <p:extLst>
      <p:ext uri="{BB962C8B-B14F-4D97-AF65-F5344CB8AC3E}">
        <p14:creationId xmlns:p14="http://schemas.microsoft.com/office/powerpoint/2010/main" val="1339336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a:t>Paso 1 Pre - registro y acreditación del usuario</a:t>
            </a:r>
          </a:p>
        </p:txBody>
      </p:sp>
      <p:sp>
        <p:nvSpPr>
          <p:cNvPr id="3" name="Marcador de contenido 2"/>
          <p:cNvSpPr>
            <a:spLocks noGrp="1"/>
          </p:cNvSpPr>
          <p:nvPr>
            <p:ph sz="half" idx="1"/>
          </p:nvPr>
        </p:nvSpPr>
        <p:spPr>
          <a:xfrm>
            <a:off x="313509" y="1981200"/>
            <a:ext cx="4182291" cy="4114800"/>
          </a:xfrm>
        </p:spPr>
        <p:txBody>
          <a:bodyPr/>
          <a:lstStyle/>
          <a:p>
            <a:pPr algn="just"/>
            <a:r>
              <a:rPr lang="es-MX" sz="1400" dirty="0" smtClean="0"/>
              <a:t>Persona moral</a:t>
            </a:r>
          </a:p>
          <a:p>
            <a:pPr marL="0" indent="0" algn="just">
              <a:buNone/>
            </a:pPr>
            <a:endParaRPr lang="es-MX" sz="1400" dirty="0" smtClean="0"/>
          </a:p>
          <a:p>
            <a:pPr lvl="1" algn="just"/>
            <a:r>
              <a:rPr lang="es-MX" sz="1200" dirty="0" smtClean="0">
                <a:solidFill>
                  <a:schemeClr val="tx1"/>
                </a:solidFill>
              </a:rPr>
              <a:t>El representante de la(s) empresa(s) que realiza el trámite, deberá contar con copia certificada del poder notarial que le acredite como representante legal de la(s) persona(s) moral(es) </a:t>
            </a:r>
            <a:r>
              <a:rPr lang="es-MX" sz="1200" dirty="0" smtClean="0">
                <a:solidFill>
                  <a:srgbClr val="FF0000"/>
                </a:solidFill>
              </a:rPr>
              <a:t>o en su caso, como representante de otra (s) persona (s) física (s). </a:t>
            </a:r>
          </a:p>
          <a:p>
            <a:pPr lvl="1" algn="just"/>
            <a:r>
              <a:rPr lang="es-MX" sz="1200" dirty="0" smtClean="0">
                <a:solidFill>
                  <a:schemeClr val="tx1"/>
                </a:solidFill>
              </a:rPr>
              <a:t>Asimismo, deberá contar con la copia certificada del acta constitutiva </a:t>
            </a:r>
            <a:r>
              <a:rPr lang="es-MX" sz="1200" dirty="0">
                <a:solidFill>
                  <a:schemeClr val="tx1"/>
                </a:solidFill>
              </a:rPr>
              <a:t>que acredite </a:t>
            </a:r>
            <a:r>
              <a:rPr lang="es-MX" sz="1200" dirty="0" smtClean="0">
                <a:solidFill>
                  <a:schemeClr val="tx1"/>
                </a:solidFill>
              </a:rPr>
              <a:t>la </a:t>
            </a:r>
            <a:r>
              <a:rPr lang="es-MX" sz="1200" dirty="0">
                <a:solidFill>
                  <a:schemeClr val="tx1"/>
                </a:solidFill>
              </a:rPr>
              <a:t>legal </a:t>
            </a:r>
            <a:r>
              <a:rPr lang="es-MX" sz="1200" dirty="0" smtClean="0">
                <a:solidFill>
                  <a:schemeClr val="tx1"/>
                </a:solidFill>
              </a:rPr>
              <a:t>existencia de la(s) persona(s) moral(es) a quien(es) representa.</a:t>
            </a:r>
          </a:p>
          <a:p>
            <a:pPr lvl="1" algn="just"/>
            <a:r>
              <a:rPr lang="es-MX" sz="1200" dirty="0" smtClean="0">
                <a:solidFill>
                  <a:schemeClr val="tx1"/>
                </a:solidFill>
              </a:rPr>
              <a:t>En el caso de solicitar varios permisos deberá realizar solamente un pre-registro y acreditación de usuario para todos los permisos, considerando una solicitud de permiso por sistema (transporte por ducto, transporte por medios distintos a ducto, transporte por buque-tanque, distribución por ducto, distribución por otros medios, almacenamiento, expendio en estaciones de servicio o en aeropuertos).</a:t>
            </a:r>
          </a:p>
          <a:p>
            <a:pPr marL="457200" lvl="1" indent="0" algn="just">
              <a:buNone/>
            </a:pPr>
            <a:endParaRPr lang="es-MX" sz="1200" dirty="0"/>
          </a:p>
        </p:txBody>
      </p:sp>
      <p:sp>
        <p:nvSpPr>
          <p:cNvPr id="4" name="Marcador de contenido 3"/>
          <p:cNvSpPr>
            <a:spLocks noGrp="1"/>
          </p:cNvSpPr>
          <p:nvPr>
            <p:ph sz="half" idx="2"/>
          </p:nvPr>
        </p:nvSpPr>
        <p:spPr/>
        <p:txBody>
          <a:bodyPr/>
          <a:lstStyle/>
          <a:p>
            <a:pPr algn="just"/>
            <a:r>
              <a:rPr lang="es-MX" sz="1400" dirty="0"/>
              <a:t>Persona </a:t>
            </a:r>
            <a:r>
              <a:rPr lang="es-MX" sz="1400" dirty="0" smtClean="0"/>
              <a:t>física</a:t>
            </a:r>
          </a:p>
          <a:p>
            <a:pPr marL="0" indent="0" algn="just">
              <a:buNone/>
            </a:pPr>
            <a:endParaRPr lang="es-MX" sz="1400" dirty="0">
              <a:solidFill>
                <a:schemeClr val="tx1"/>
              </a:solidFill>
            </a:endParaRPr>
          </a:p>
          <a:p>
            <a:pPr lvl="1" algn="just"/>
            <a:r>
              <a:rPr lang="es-MX" sz="1200" dirty="0">
                <a:solidFill>
                  <a:schemeClr val="tx1"/>
                </a:solidFill>
              </a:rPr>
              <a:t>En el caso de solicitar varios permisos deberá realizar el pre-registro y acreditación de usuario </a:t>
            </a:r>
            <a:r>
              <a:rPr lang="es-MX" sz="1200" dirty="0" smtClean="0">
                <a:solidFill>
                  <a:schemeClr val="tx1"/>
                </a:solidFill>
              </a:rPr>
              <a:t>una sola vez, </a:t>
            </a:r>
            <a:r>
              <a:rPr lang="es-MX" sz="1200" dirty="0">
                <a:solidFill>
                  <a:schemeClr val="tx1"/>
                </a:solidFill>
              </a:rPr>
              <a:t>considerando una solicitud de permiso por </a:t>
            </a:r>
            <a:r>
              <a:rPr lang="es-MX" sz="1200" dirty="0" smtClean="0">
                <a:solidFill>
                  <a:schemeClr val="tx1"/>
                </a:solidFill>
              </a:rPr>
              <a:t>sistema (transporte por medio distintos a ducto y expendio en estaciones de servicio).</a:t>
            </a:r>
            <a:endParaRPr lang="es-MX" sz="1200" dirty="0">
              <a:solidFill>
                <a:schemeClr val="tx1"/>
              </a:solidFill>
            </a:endParaRPr>
          </a:p>
          <a:p>
            <a:pPr marL="0" indent="0">
              <a:buNone/>
            </a:pPr>
            <a:endParaRPr lang="es-MX" dirty="0"/>
          </a:p>
        </p:txBody>
      </p:sp>
    </p:spTree>
    <p:extLst>
      <p:ext uri="{BB962C8B-B14F-4D97-AF65-F5344CB8AC3E}">
        <p14:creationId xmlns:p14="http://schemas.microsoft.com/office/powerpoint/2010/main" val="4709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a:t>Paso 3 Solicitud de permiso </a:t>
            </a:r>
          </a:p>
        </p:txBody>
      </p:sp>
      <p:sp>
        <p:nvSpPr>
          <p:cNvPr id="8" name="Marcador de contenido 2"/>
          <p:cNvSpPr txBox="1">
            <a:spLocks/>
          </p:cNvSpPr>
          <p:nvPr/>
        </p:nvSpPr>
        <p:spPr bwMode="auto">
          <a:xfrm>
            <a:off x="341530" y="1878822"/>
            <a:ext cx="7759857" cy="137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2000" kern="0" dirty="0" smtClean="0"/>
              <a:t>Una vez haya llenado todos los campos y tenga a la mano todos los documentos señalados en los campos en verde de cada formato  deberá guardar una copia del archivo  en Excel con sus datos en su equipo o en algún medio de almacenamiento portátil (</a:t>
            </a:r>
            <a:r>
              <a:rPr lang="es-MX" sz="2000" kern="0" dirty="0" err="1" smtClean="0"/>
              <a:t>usb</a:t>
            </a:r>
            <a:r>
              <a:rPr lang="es-MX" sz="2000" kern="0" dirty="0" smtClean="0"/>
              <a:t>).</a:t>
            </a:r>
            <a:endParaRPr lang="es-MX" sz="2000" kern="0" dirty="0"/>
          </a:p>
          <a:p>
            <a:pPr algn="just"/>
            <a:endParaRPr lang="es-MX" sz="2000" kern="0" dirty="0" smtClean="0"/>
          </a:p>
          <a:p>
            <a:pPr marL="0" indent="0" algn="just">
              <a:buNone/>
            </a:pPr>
            <a:endParaRPr lang="es-MX" sz="2000" kern="0" dirty="0"/>
          </a:p>
          <a:p>
            <a:pPr marL="0" indent="0" algn="just">
              <a:buNone/>
            </a:pPr>
            <a:endParaRPr lang="es-MX" sz="1800" kern="0" dirty="0"/>
          </a:p>
        </p:txBody>
      </p:sp>
      <p:pic>
        <p:nvPicPr>
          <p:cNvPr id="3" name="Imagen 2"/>
          <p:cNvPicPr>
            <a:picLocks noChangeAspect="1"/>
          </p:cNvPicPr>
          <p:nvPr/>
        </p:nvPicPr>
        <p:blipFill rotWithShape="1">
          <a:blip r:embed="rId2"/>
          <a:srcRect b="8942"/>
          <a:stretch/>
        </p:blipFill>
        <p:spPr>
          <a:xfrm>
            <a:off x="542260" y="3551842"/>
            <a:ext cx="7677087" cy="1732539"/>
          </a:xfrm>
          <a:prstGeom prst="rect">
            <a:avLst/>
          </a:prstGeom>
        </p:spPr>
      </p:pic>
    </p:spTree>
    <p:extLst>
      <p:ext uri="{BB962C8B-B14F-4D97-AF65-F5344CB8AC3E}">
        <p14:creationId xmlns:p14="http://schemas.microsoft.com/office/powerpoint/2010/main" val="83200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a:t>Paso </a:t>
            </a:r>
            <a:r>
              <a:rPr lang="es-MX" sz="2400" dirty="0" smtClean="0"/>
              <a:t>3 Solicitud de permiso</a:t>
            </a:r>
            <a:endParaRPr lang="es-MX" sz="2400" dirty="0"/>
          </a:p>
        </p:txBody>
      </p:sp>
      <p:sp>
        <p:nvSpPr>
          <p:cNvPr id="7" name="Marcador de contenido 2"/>
          <p:cNvSpPr txBox="1">
            <a:spLocks/>
          </p:cNvSpPr>
          <p:nvPr/>
        </p:nvSpPr>
        <p:spPr bwMode="auto">
          <a:xfrm>
            <a:off x="685799" y="1676400"/>
            <a:ext cx="7373155" cy="20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2000" kern="0" dirty="0" smtClean="0"/>
              <a:t>Ingresar con su usuario y contraseña a la página de la OPE de la Comisión y enviar el formato con todos los documentos anexos correspondientes. </a:t>
            </a:r>
          </a:p>
          <a:p>
            <a:pPr algn="just"/>
            <a:r>
              <a:rPr lang="es-MX" sz="2000" kern="0" dirty="0" smtClean="0"/>
              <a:t>El sistema de la OPE generará un número de turno virtual con el cual podrá dar seguimiento a su solicitud de permiso.</a:t>
            </a:r>
          </a:p>
          <a:p>
            <a:pPr algn="just"/>
            <a:r>
              <a:rPr lang="es-MX" sz="2000" kern="0" dirty="0" smtClean="0"/>
              <a:t>La Comisión atenderá y dará respuesta a su solicitud de permiso de conformidad con el artículo 45 del Reglamento de las Actividades señaladas en el Título Tercero de la Ley de Hidrocarburos y demás ordenamientos jurídicos aplicables.</a:t>
            </a:r>
            <a:endParaRPr lang="es-MX" sz="1800" kern="0" dirty="0" smtClean="0"/>
          </a:p>
          <a:p>
            <a:pPr marL="0" indent="0" algn="just">
              <a:buNone/>
            </a:pPr>
            <a:endParaRPr lang="es-MX" sz="1800" kern="0" dirty="0"/>
          </a:p>
        </p:txBody>
      </p:sp>
    </p:spTree>
    <p:extLst>
      <p:ext uri="{BB962C8B-B14F-4D97-AF65-F5344CB8AC3E}">
        <p14:creationId xmlns:p14="http://schemas.microsoft.com/office/powerpoint/2010/main" val="3871704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577662"/>
            <a:ext cx="7772400" cy="4114800"/>
          </a:xfrm>
        </p:spPr>
        <p:txBody>
          <a:bodyPr/>
          <a:lstStyle/>
          <a:p>
            <a:pPr marL="457200" lvl="1" indent="0" algn="just">
              <a:buNone/>
            </a:pPr>
            <a:endParaRPr lang="es-MX" sz="1600" dirty="0"/>
          </a:p>
          <a:p>
            <a:pPr marL="457200" lvl="1" indent="0" algn="just">
              <a:buNone/>
            </a:pPr>
            <a:endParaRPr lang="es-MX" sz="1600" dirty="0"/>
          </a:p>
        </p:txBody>
      </p:sp>
      <p:sp>
        <p:nvSpPr>
          <p:cNvPr id="7" name="Título 1"/>
          <p:cNvSpPr txBox="1">
            <a:spLocks/>
          </p:cNvSpPr>
          <p:nvPr/>
        </p:nvSpPr>
        <p:spPr bwMode="auto">
          <a:xfrm>
            <a:off x="1701800" y="325729"/>
            <a:ext cx="675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4C4C4C"/>
                </a:solidFill>
                <a:latin typeface="+mj-lt"/>
                <a:ea typeface="+mj-ea"/>
                <a:cs typeface="+mj-cs"/>
              </a:defRPr>
            </a:lvl1pPr>
            <a:lvl2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2pPr>
            <a:lvl3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3pPr>
            <a:lvl4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4pPr>
            <a:lvl5pPr algn="l" rtl="0" eaLnBrk="0" fontAlgn="base" hangingPunct="0">
              <a:spcBef>
                <a:spcPct val="0"/>
              </a:spcBef>
              <a:spcAft>
                <a:spcPct val="0"/>
              </a:spcAft>
              <a:defRPr sz="3600">
                <a:solidFill>
                  <a:srgbClr val="4C4C4C"/>
                </a:solidFill>
                <a:latin typeface="Tahoma" pitchFamily="34" charset="0"/>
                <a:ea typeface="ＭＳ Ｐゴシック" pitchFamily="16" charset="-128"/>
              </a:defRPr>
            </a:lvl5pPr>
            <a:lvl6pPr marL="457200" algn="l" rtl="0" fontAlgn="base">
              <a:spcBef>
                <a:spcPct val="0"/>
              </a:spcBef>
              <a:spcAft>
                <a:spcPct val="0"/>
              </a:spcAft>
              <a:defRPr sz="3600">
                <a:solidFill>
                  <a:srgbClr val="4C4C4C"/>
                </a:solidFill>
                <a:latin typeface="Tahoma" pitchFamily="34" charset="0"/>
                <a:ea typeface="ＭＳ Ｐゴシック" pitchFamily="16" charset="-128"/>
              </a:defRPr>
            </a:lvl6pPr>
            <a:lvl7pPr marL="914400" algn="l" rtl="0" fontAlgn="base">
              <a:spcBef>
                <a:spcPct val="0"/>
              </a:spcBef>
              <a:spcAft>
                <a:spcPct val="0"/>
              </a:spcAft>
              <a:defRPr sz="3600">
                <a:solidFill>
                  <a:srgbClr val="4C4C4C"/>
                </a:solidFill>
                <a:latin typeface="Tahoma" pitchFamily="34" charset="0"/>
                <a:ea typeface="ＭＳ Ｐゴシック" pitchFamily="16" charset="-128"/>
              </a:defRPr>
            </a:lvl7pPr>
            <a:lvl8pPr marL="1371600" algn="l" rtl="0" fontAlgn="base">
              <a:spcBef>
                <a:spcPct val="0"/>
              </a:spcBef>
              <a:spcAft>
                <a:spcPct val="0"/>
              </a:spcAft>
              <a:defRPr sz="3600">
                <a:solidFill>
                  <a:srgbClr val="4C4C4C"/>
                </a:solidFill>
                <a:latin typeface="Tahoma" pitchFamily="34" charset="0"/>
                <a:ea typeface="ＭＳ Ｐゴシック" pitchFamily="16" charset="-128"/>
              </a:defRPr>
            </a:lvl8pPr>
            <a:lvl9pPr marL="1828800" algn="l" rtl="0" fontAlgn="base">
              <a:spcBef>
                <a:spcPct val="0"/>
              </a:spcBef>
              <a:spcAft>
                <a:spcPct val="0"/>
              </a:spcAft>
              <a:defRPr sz="3600">
                <a:solidFill>
                  <a:srgbClr val="4C4C4C"/>
                </a:solidFill>
                <a:latin typeface="Tahoma" pitchFamily="34" charset="0"/>
                <a:ea typeface="ＭＳ Ｐゴシック" pitchFamily="16" charset="-128"/>
              </a:defRPr>
            </a:lvl9pPr>
          </a:lstStyle>
          <a:p>
            <a:r>
              <a:rPr lang="es-MX" sz="3200" dirty="0" smtClean="0"/>
              <a:t>Datos de contacto</a:t>
            </a:r>
            <a:endParaRPr lang="es-MX" sz="3200" kern="0" dirty="0"/>
          </a:p>
        </p:txBody>
      </p:sp>
      <p:sp>
        <p:nvSpPr>
          <p:cNvPr id="8" name="Marcador de contenido 2"/>
          <p:cNvSpPr txBox="1">
            <a:spLocks/>
          </p:cNvSpPr>
          <p:nvPr/>
        </p:nvSpPr>
        <p:spPr bwMode="auto">
          <a:xfrm>
            <a:off x="385550" y="5153215"/>
            <a:ext cx="7772400" cy="88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457200" lvl="1" indent="0" algn="just">
              <a:buFont typeface="Times" panose="02020603050405020304" pitchFamily="18" charset="0"/>
              <a:buNone/>
            </a:pPr>
            <a:endParaRPr lang="es-MX" sz="1600" kern="0" dirty="0"/>
          </a:p>
        </p:txBody>
      </p:sp>
      <p:pic>
        <p:nvPicPr>
          <p:cNvPr id="4" name="Imagen 3"/>
          <p:cNvPicPr>
            <a:picLocks noChangeAspect="1"/>
          </p:cNvPicPr>
          <p:nvPr/>
        </p:nvPicPr>
        <p:blipFill rotWithShape="1">
          <a:blip r:embed="rId2"/>
          <a:srcRect l="6630" t="3939" r="29141" b="63375"/>
          <a:stretch/>
        </p:blipFill>
        <p:spPr>
          <a:xfrm>
            <a:off x="385550" y="1794239"/>
            <a:ext cx="5641344" cy="1614095"/>
          </a:xfrm>
          <a:prstGeom prst="rect">
            <a:avLst/>
          </a:prstGeom>
        </p:spPr>
      </p:pic>
      <p:pic>
        <p:nvPicPr>
          <p:cNvPr id="6" name="Imagen 5"/>
          <p:cNvPicPr>
            <a:picLocks noChangeAspect="1"/>
          </p:cNvPicPr>
          <p:nvPr/>
        </p:nvPicPr>
        <p:blipFill rotWithShape="1">
          <a:blip r:embed="rId3"/>
          <a:srcRect l="19342" t="24018" r="21244" b="33486"/>
          <a:stretch/>
        </p:blipFill>
        <p:spPr>
          <a:xfrm>
            <a:off x="385550" y="3365905"/>
            <a:ext cx="6176615" cy="2026023"/>
          </a:xfrm>
          <a:prstGeom prst="rect">
            <a:avLst/>
          </a:prstGeom>
        </p:spPr>
      </p:pic>
      <p:sp>
        <p:nvSpPr>
          <p:cNvPr id="5" name="Llamada rectangular redondeada 4"/>
          <p:cNvSpPr/>
          <p:nvPr/>
        </p:nvSpPr>
        <p:spPr bwMode="auto">
          <a:xfrm>
            <a:off x="4271750" y="4378916"/>
            <a:ext cx="4486700" cy="1121945"/>
          </a:xfrm>
          <a:prstGeom prst="wedgeRoundRect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1" algn="just"/>
            <a:r>
              <a:rPr lang="es-MX" sz="1600" dirty="0" smtClean="0"/>
              <a:t>Podrá remitir sus dudas en relación al proceso para la solicitud de permiso a la dirección de correo electrónico que se encuentra en el </a:t>
            </a:r>
            <a:r>
              <a:rPr lang="es-MX" sz="1600" dirty="0" err="1" smtClean="0"/>
              <a:t>micrositio</a:t>
            </a:r>
            <a:r>
              <a:rPr lang="es-MX" sz="1600" dirty="0" smtClean="0"/>
              <a:t>.</a:t>
            </a:r>
            <a:endParaRPr lang="es-MX" sz="1600" dirty="0"/>
          </a:p>
        </p:txBody>
      </p:sp>
    </p:spTree>
    <p:extLst>
      <p:ext uri="{BB962C8B-B14F-4D97-AF65-F5344CB8AC3E}">
        <p14:creationId xmlns:p14="http://schemas.microsoft.com/office/powerpoint/2010/main" val="2115764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14137" y="1824611"/>
            <a:ext cx="7772400" cy="1470025"/>
          </a:xfrm>
        </p:spPr>
        <p:txBody>
          <a:bodyPr/>
          <a:lstStyle/>
          <a:p>
            <a:pPr algn="ctr"/>
            <a:r>
              <a:rPr lang="es-MX" sz="2400" u="sng" dirty="0" smtClean="0"/>
              <a:t>Fin de la presentación.</a:t>
            </a:r>
            <a:br>
              <a:rPr lang="es-MX" sz="2400" u="sng" dirty="0" smtClean="0"/>
            </a:br>
            <a:r>
              <a:rPr lang="es-MX" sz="2400" u="sng" dirty="0" smtClean="0"/>
              <a:t/>
            </a:r>
            <a:br>
              <a:rPr lang="es-MX" sz="2400" u="sng" dirty="0" smtClean="0"/>
            </a:br>
            <a:endParaRPr lang="es-MX" sz="2400" u="sng" dirty="0"/>
          </a:p>
        </p:txBody>
      </p:sp>
      <p:sp>
        <p:nvSpPr>
          <p:cNvPr id="3" name="Marcador de contenido 2"/>
          <p:cNvSpPr>
            <a:spLocks noGrp="1"/>
          </p:cNvSpPr>
          <p:nvPr>
            <p:ph type="subTitle" idx="1"/>
          </p:nvPr>
        </p:nvSpPr>
        <p:spPr/>
        <p:txBody>
          <a:bodyPr/>
          <a:lstStyle/>
          <a:p>
            <a:pPr marL="457200" lvl="1" indent="0" algn="just">
              <a:buNone/>
            </a:pPr>
            <a:endParaRPr lang="es-MX" sz="1600" dirty="0"/>
          </a:p>
          <a:p>
            <a:pPr marL="457200" lvl="1" indent="0" algn="just">
              <a:buNone/>
            </a:pPr>
            <a:endParaRPr lang="es-MX" sz="1600" dirty="0"/>
          </a:p>
        </p:txBody>
      </p:sp>
      <p:sp>
        <p:nvSpPr>
          <p:cNvPr id="8" name="Marcador de contenido 2"/>
          <p:cNvSpPr txBox="1">
            <a:spLocks/>
          </p:cNvSpPr>
          <p:nvPr/>
        </p:nvSpPr>
        <p:spPr bwMode="auto">
          <a:xfrm>
            <a:off x="685800" y="4318150"/>
            <a:ext cx="7772400" cy="88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marL="457200" lvl="1" indent="0" algn="just">
              <a:buFont typeface="Times" panose="02020603050405020304" pitchFamily="18" charset="0"/>
              <a:buNone/>
            </a:pPr>
            <a:endParaRPr lang="es-MX" sz="1600" kern="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295" y="2892817"/>
            <a:ext cx="4604084" cy="1980839"/>
          </a:xfrm>
          <a:prstGeom prst="rect">
            <a:avLst/>
          </a:prstGeom>
        </p:spPr>
      </p:pic>
    </p:spTree>
    <p:extLst>
      <p:ext uri="{BB962C8B-B14F-4D97-AF65-F5344CB8AC3E}">
        <p14:creationId xmlns:p14="http://schemas.microsoft.com/office/powerpoint/2010/main" val="86187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568" t="3764" r="32964" b="5114"/>
          <a:stretch/>
        </p:blipFill>
        <p:spPr>
          <a:xfrm>
            <a:off x="4771042" y="3103809"/>
            <a:ext cx="3538470" cy="2682650"/>
          </a:xfrm>
          <a:prstGeom prst="rect">
            <a:avLst/>
          </a:prstGeom>
        </p:spPr>
      </p:pic>
      <p:sp>
        <p:nvSpPr>
          <p:cNvPr id="2" name="Título 1"/>
          <p:cNvSpPr>
            <a:spLocks noGrp="1"/>
          </p:cNvSpPr>
          <p:nvPr>
            <p:ph type="title"/>
          </p:nvPr>
        </p:nvSpPr>
        <p:spPr/>
        <p:txBody>
          <a:bodyPr/>
          <a:lstStyle/>
          <a:p>
            <a:r>
              <a:rPr lang="es-MX" sz="2400" dirty="0"/>
              <a:t>Paso 1 Pre - registro y acreditación del usuario</a:t>
            </a:r>
          </a:p>
        </p:txBody>
      </p:sp>
      <p:sp>
        <p:nvSpPr>
          <p:cNvPr id="7" name="Marcador de contenido 2"/>
          <p:cNvSpPr txBox="1">
            <a:spLocks/>
          </p:cNvSpPr>
          <p:nvPr/>
        </p:nvSpPr>
        <p:spPr bwMode="auto">
          <a:xfrm>
            <a:off x="685799" y="1676400"/>
            <a:ext cx="7373155" cy="20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2000" kern="0" dirty="0" smtClean="0">
                <a:solidFill>
                  <a:schemeClr val="tx1"/>
                </a:solidFill>
              </a:rPr>
              <a:t>Ingresar al sitio </a:t>
            </a:r>
            <a:r>
              <a:rPr lang="es-MX" sz="2000" i="1" kern="0" dirty="0" smtClean="0">
                <a:solidFill>
                  <a:schemeClr val="tx1"/>
                </a:solidFill>
              </a:rPr>
              <a:t>Petrolíferos</a:t>
            </a:r>
            <a:r>
              <a:rPr lang="es-MX" sz="2000" kern="0" dirty="0" smtClean="0">
                <a:solidFill>
                  <a:schemeClr val="tx1"/>
                </a:solidFill>
              </a:rPr>
              <a:t> en el </a:t>
            </a:r>
            <a:r>
              <a:rPr lang="es-MX" sz="2000" i="1" kern="0" dirty="0" smtClean="0">
                <a:solidFill>
                  <a:schemeClr val="tx1"/>
                </a:solidFill>
              </a:rPr>
              <a:t>banner</a:t>
            </a:r>
            <a:r>
              <a:rPr lang="es-MX" sz="2000" kern="0" dirty="0" smtClean="0">
                <a:solidFill>
                  <a:schemeClr val="tx1"/>
                </a:solidFill>
              </a:rPr>
              <a:t> correspondiente en la página de la Comisión Reguladora de Energía:</a:t>
            </a:r>
          </a:p>
          <a:p>
            <a:pPr marL="0" indent="0" algn="just">
              <a:buNone/>
            </a:pPr>
            <a:r>
              <a:rPr lang="es-MX" sz="1800" u="sng" dirty="0">
                <a:hlinkClick r:id="rId3"/>
              </a:rPr>
              <a:t>http://</a:t>
            </a:r>
            <a:r>
              <a:rPr lang="es-MX" sz="1800" u="sng" dirty="0" smtClean="0">
                <a:hlinkClick r:id="rId3"/>
              </a:rPr>
              <a:t>www.cre.gob.mx/petroliferos.html</a:t>
            </a:r>
            <a:r>
              <a:rPr lang="es-MX" sz="1800" dirty="0" smtClean="0"/>
              <a:t> </a:t>
            </a:r>
            <a:endParaRPr lang="es-MX" sz="1800" kern="0" dirty="0"/>
          </a:p>
        </p:txBody>
      </p:sp>
      <p:sp>
        <p:nvSpPr>
          <p:cNvPr id="9" name="Flecha abajo 8"/>
          <p:cNvSpPr/>
          <p:nvPr/>
        </p:nvSpPr>
        <p:spPr bwMode="auto">
          <a:xfrm>
            <a:off x="5021600" y="2476872"/>
            <a:ext cx="3195910" cy="729417"/>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ea typeface="ＭＳ Ｐゴシック" pitchFamily="16" charset="-128"/>
              </a:rPr>
              <a:t>Sitio </a:t>
            </a:r>
          </a:p>
          <a:p>
            <a:pPr marL="0" marR="0" indent="0" algn="ctr" defTabSz="914400" rtl="0" eaLnBrk="0" fontAlgn="base" latinLnBrk="0" hangingPunct="0">
              <a:lnSpc>
                <a:spcPct val="100000"/>
              </a:lnSpc>
              <a:spcBef>
                <a:spcPct val="0"/>
              </a:spcBef>
              <a:spcAft>
                <a:spcPct val="0"/>
              </a:spcAft>
              <a:buClrTx/>
              <a:buSzTx/>
              <a:buFontTx/>
              <a:buNone/>
              <a:tabLst/>
            </a:pPr>
            <a:r>
              <a:rPr lang="es-MX" sz="1800" b="1" i="1" dirty="0" smtClean="0">
                <a:solidFill>
                  <a:schemeClr val="tx1"/>
                </a:solidFill>
                <a:latin typeface="Arial" charset="0"/>
                <a:ea typeface="ＭＳ Ｐゴシック" pitchFamily="16" charset="-128"/>
              </a:rPr>
              <a:t>Petrolíferos</a:t>
            </a:r>
            <a:endParaRPr kumimoji="0" lang="es-MX" sz="1800" b="1" i="1" u="none" strike="noStrike" cap="none" normalizeH="0" baseline="0" dirty="0" smtClean="0">
              <a:ln>
                <a:noFill/>
              </a:ln>
              <a:solidFill>
                <a:schemeClr val="tx1"/>
              </a:solidFill>
              <a:effectLst/>
              <a:latin typeface="Arial" charset="0"/>
              <a:ea typeface="ＭＳ Ｐゴシック" pitchFamily="16" charset="-128"/>
            </a:endParaRPr>
          </a:p>
        </p:txBody>
      </p:sp>
      <p:pic>
        <p:nvPicPr>
          <p:cNvPr id="6" name="Imagen 5"/>
          <p:cNvPicPr>
            <a:picLocks noChangeAspect="1"/>
          </p:cNvPicPr>
          <p:nvPr/>
        </p:nvPicPr>
        <p:blipFill rotWithShape="1">
          <a:blip r:embed="rId4"/>
          <a:srcRect l="3280" r="26938" b="11664"/>
          <a:stretch/>
        </p:blipFill>
        <p:spPr>
          <a:xfrm>
            <a:off x="361840" y="3103808"/>
            <a:ext cx="4383444" cy="2711335"/>
          </a:xfrm>
          <a:prstGeom prst="rect">
            <a:avLst/>
          </a:prstGeom>
        </p:spPr>
      </p:pic>
      <p:sp>
        <p:nvSpPr>
          <p:cNvPr id="5" name="Llamada rectangular redondeada 4"/>
          <p:cNvSpPr/>
          <p:nvPr/>
        </p:nvSpPr>
        <p:spPr bwMode="auto">
          <a:xfrm>
            <a:off x="1638620" y="3315702"/>
            <a:ext cx="2506580" cy="537503"/>
          </a:xfrm>
          <a:prstGeom prst="wedgeRoundRectCallout">
            <a:avLst>
              <a:gd name="adj1" fmla="val -20833"/>
              <a:gd name="adj2" fmla="val 74480"/>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s-MX" sz="1400" i="1" dirty="0" smtClean="0">
                <a:solidFill>
                  <a:schemeClr val="tx1"/>
                </a:solidFill>
                <a:latin typeface="Arial" charset="0"/>
                <a:ea typeface="ＭＳ Ｐゴシック" pitchFamily="16" charset="-128"/>
              </a:rPr>
              <a:t>Banner</a:t>
            </a:r>
            <a:r>
              <a:rPr kumimoji="0" lang="es-MX" sz="1400" b="0" i="1" u="none" strike="noStrike" cap="none" normalizeH="0" baseline="0" dirty="0" smtClean="0">
                <a:ln>
                  <a:noFill/>
                </a:ln>
                <a:solidFill>
                  <a:schemeClr val="tx1"/>
                </a:solidFill>
                <a:effectLst/>
                <a:latin typeface="Arial" charset="0"/>
                <a:ea typeface="ＭＳ Ｐゴシック" pitchFamily="16" charset="-128"/>
              </a:rPr>
              <a:t> </a:t>
            </a:r>
            <a:r>
              <a:rPr kumimoji="0" lang="es-MX" sz="1400" b="1" i="1" u="none" strike="noStrike" cap="none" normalizeH="0" baseline="0" dirty="0" smtClean="0">
                <a:ln>
                  <a:noFill/>
                </a:ln>
                <a:solidFill>
                  <a:schemeClr val="tx1"/>
                </a:solidFill>
                <a:effectLst/>
                <a:latin typeface="Arial" charset="0"/>
                <a:ea typeface="ＭＳ Ｐゴシック" pitchFamily="16" charset="-128"/>
              </a:rPr>
              <a:t>Solicitudes de Permiso P-PL-PQ-BE-GLP</a:t>
            </a:r>
            <a:endParaRPr kumimoji="0" lang="es-MX" sz="1400" b="0" i="1" u="none" strike="noStrike" cap="none" normalizeH="0" baseline="0" dirty="0" smtClean="0">
              <a:ln>
                <a:noFill/>
              </a:ln>
              <a:solidFill>
                <a:schemeClr val="tx1"/>
              </a:solidFill>
              <a:effectLst/>
              <a:latin typeface="Arial" charset="0"/>
              <a:ea typeface="ＭＳ Ｐゴシック" pitchFamily="16" charset="-128"/>
            </a:endParaRPr>
          </a:p>
        </p:txBody>
      </p:sp>
      <p:sp>
        <p:nvSpPr>
          <p:cNvPr id="10" name="Llamada rectangular redondeada 9"/>
          <p:cNvSpPr/>
          <p:nvPr/>
        </p:nvSpPr>
        <p:spPr bwMode="auto">
          <a:xfrm>
            <a:off x="3311689" y="4602903"/>
            <a:ext cx="2506580" cy="537503"/>
          </a:xfrm>
          <a:prstGeom prst="wedgeRoundRectCallout">
            <a:avLst>
              <a:gd name="adj1" fmla="val -19292"/>
              <a:gd name="adj2" fmla="val 98441"/>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s-MX" sz="1400" i="1" dirty="0" smtClean="0">
                <a:solidFill>
                  <a:schemeClr val="tx1"/>
                </a:solidFill>
                <a:latin typeface="Arial" charset="0"/>
                <a:ea typeface="ＭＳ Ｐゴシック" pitchFamily="16" charset="-128"/>
              </a:rPr>
              <a:t>Acceso </a:t>
            </a:r>
            <a:r>
              <a:rPr kumimoji="0" lang="es-MX" sz="1400" b="1" i="1" u="none" strike="noStrike" cap="none" normalizeH="0" baseline="0" dirty="0" smtClean="0">
                <a:ln>
                  <a:noFill/>
                </a:ln>
                <a:solidFill>
                  <a:schemeClr val="tx1"/>
                </a:solidFill>
                <a:effectLst/>
                <a:latin typeface="Arial" charset="0"/>
                <a:ea typeface="ＭＳ Ｐゴシック" pitchFamily="16" charset="-128"/>
              </a:rPr>
              <a:t>Solicitudes de Permiso P-PL-PQ-BE-GLP</a:t>
            </a:r>
            <a:endParaRPr kumimoji="0" lang="es-MX" sz="1400" b="0" i="1" u="none" strike="noStrike" cap="none" normalizeH="0" baseline="0" dirty="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1606146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a:t>Paso 1 Pre - registro y acreditación del usuario</a:t>
            </a:r>
          </a:p>
        </p:txBody>
      </p:sp>
      <p:sp>
        <p:nvSpPr>
          <p:cNvPr id="7" name="Marcador de contenido 2"/>
          <p:cNvSpPr txBox="1">
            <a:spLocks/>
          </p:cNvSpPr>
          <p:nvPr/>
        </p:nvSpPr>
        <p:spPr bwMode="auto">
          <a:xfrm>
            <a:off x="685799" y="1676400"/>
            <a:ext cx="7373155" cy="20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2000" kern="0" dirty="0" smtClean="0">
                <a:solidFill>
                  <a:schemeClr val="tx1"/>
                </a:solidFill>
              </a:rPr>
              <a:t>Ingresar a la sección Solicitud de Pre-registro a la OPE:</a:t>
            </a:r>
            <a:endParaRPr lang="es-MX" sz="1800" kern="0" dirty="0"/>
          </a:p>
        </p:txBody>
      </p:sp>
      <p:pic>
        <p:nvPicPr>
          <p:cNvPr id="4" name="Imagen 3"/>
          <p:cNvPicPr>
            <a:picLocks noChangeAspect="1"/>
          </p:cNvPicPr>
          <p:nvPr/>
        </p:nvPicPr>
        <p:blipFill rotWithShape="1">
          <a:blip r:embed="rId2"/>
          <a:srcRect l="6448" t="4525" r="26603" b="31325"/>
          <a:stretch/>
        </p:blipFill>
        <p:spPr>
          <a:xfrm>
            <a:off x="1023299" y="2133600"/>
            <a:ext cx="6698154" cy="3608292"/>
          </a:xfrm>
          <a:prstGeom prst="rect">
            <a:avLst/>
          </a:prstGeom>
        </p:spPr>
      </p:pic>
    </p:spTree>
    <p:extLst>
      <p:ext uri="{BB962C8B-B14F-4D97-AF65-F5344CB8AC3E}">
        <p14:creationId xmlns:p14="http://schemas.microsoft.com/office/powerpoint/2010/main" val="1099096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a:t>Paso 1 Pre - registro y acreditación del usuario</a:t>
            </a:r>
          </a:p>
        </p:txBody>
      </p:sp>
      <p:sp>
        <p:nvSpPr>
          <p:cNvPr id="7" name="Marcador de contenido 2"/>
          <p:cNvSpPr txBox="1">
            <a:spLocks/>
          </p:cNvSpPr>
          <p:nvPr/>
        </p:nvSpPr>
        <p:spPr bwMode="auto">
          <a:xfrm>
            <a:off x="685799" y="1676400"/>
            <a:ext cx="7373155" cy="20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2000" kern="0" dirty="0" smtClean="0">
                <a:solidFill>
                  <a:schemeClr val="tx1"/>
                </a:solidFill>
              </a:rPr>
              <a:t>Ingresar a la sección Solicitud de Pre-registro a la OPE con su Firma Electrónica Avanzada (FIEL):</a:t>
            </a:r>
            <a:endParaRPr lang="es-MX" sz="1800" kern="0" dirty="0"/>
          </a:p>
        </p:txBody>
      </p:sp>
      <p:pic>
        <p:nvPicPr>
          <p:cNvPr id="4" name="Imagen 3"/>
          <p:cNvPicPr>
            <a:picLocks noChangeAspect="1"/>
          </p:cNvPicPr>
          <p:nvPr/>
        </p:nvPicPr>
        <p:blipFill rotWithShape="1">
          <a:blip r:embed="rId2"/>
          <a:srcRect l="7709" t="3564" r="12272" b="14638"/>
          <a:stretch/>
        </p:blipFill>
        <p:spPr>
          <a:xfrm>
            <a:off x="1374274" y="2693563"/>
            <a:ext cx="7411452" cy="3064042"/>
          </a:xfrm>
          <a:prstGeom prst="rect">
            <a:avLst/>
          </a:prstGeom>
        </p:spPr>
      </p:pic>
    </p:spTree>
    <p:extLst>
      <p:ext uri="{BB962C8B-B14F-4D97-AF65-F5344CB8AC3E}">
        <p14:creationId xmlns:p14="http://schemas.microsoft.com/office/powerpoint/2010/main" val="192766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a:t>Paso 1 Pre - registro y acreditación del usuario</a:t>
            </a:r>
          </a:p>
        </p:txBody>
      </p:sp>
      <p:sp>
        <p:nvSpPr>
          <p:cNvPr id="7" name="Marcador de contenido 2"/>
          <p:cNvSpPr txBox="1">
            <a:spLocks/>
          </p:cNvSpPr>
          <p:nvPr/>
        </p:nvSpPr>
        <p:spPr bwMode="auto">
          <a:xfrm>
            <a:off x="685799" y="1676400"/>
            <a:ext cx="7373155" cy="20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2000" kern="0" dirty="0" smtClean="0"/>
              <a:t>Si ingresó correctamente su FIEL, la OPE le mostrará la Solicitud de Pre-registro con </a:t>
            </a:r>
            <a:r>
              <a:rPr lang="es-MX" sz="2000" kern="0" dirty="0"/>
              <a:t>el “Formato de carta de aceptación de uso exclusivo de medios de comunicación electrónica”</a:t>
            </a:r>
          </a:p>
          <a:p>
            <a:pPr algn="just"/>
            <a:endParaRPr lang="es-MX" sz="2000" kern="0" dirty="0" smtClean="0"/>
          </a:p>
          <a:p>
            <a:pPr marL="0" indent="0" algn="just">
              <a:buNone/>
            </a:pPr>
            <a:endParaRPr lang="es-MX" sz="2000" kern="0" dirty="0"/>
          </a:p>
          <a:p>
            <a:pPr marL="0" indent="0" algn="just">
              <a:buNone/>
            </a:pPr>
            <a:endParaRPr lang="es-MX" sz="1800" kern="0" dirty="0"/>
          </a:p>
        </p:txBody>
      </p:sp>
      <p:pic>
        <p:nvPicPr>
          <p:cNvPr id="4" name="Imagen 3"/>
          <p:cNvPicPr>
            <a:picLocks noChangeAspect="1"/>
          </p:cNvPicPr>
          <p:nvPr/>
        </p:nvPicPr>
        <p:blipFill>
          <a:blip r:embed="rId2"/>
          <a:stretch>
            <a:fillRect/>
          </a:stretch>
        </p:blipFill>
        <p:spPr>
          <a:xfrm>
            <a:off x="1450832" y="3021874"/>
            <a:ext cx="5843087" cy="2962710"/>
          </a:xfrm>
          <a:prstGeom prst="rect">
            <a:avLst/>
          </a:prstGeom>
        </p:spPr>
      </p:pic>
    </p:spTree>
    <p:extLst>
      <p:ext uri="{BB962C8B-B14F-4D97-AF65-F5344CB8AC3E}">
        <p14:creationId xmlns:p14="http://schemas.microsoft.com/office/powerpoint/2010/main" val="254986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a:t>Paso 1 Pre - registro y acreditación del usuario</a:t>
            </a:r>
          </a:p>
        </p:txBody>
      </p:sp>
      <p:sp>
        <p:nvSpPr>
          <p:cNvPr id="7" name="Marcador de contenido 2"/>
          <p:cNvSpPr txBox="1">
            <a:spLocks/>
          </p:cNvSpPr>
          <p:nvPr/>
        </p:nvSpPr>
        <p:spPr bwMode="auto">
          <a:xfrm>
            <a:off x="685799" y="1676400"/>
            <a:ext cx="7373155" cy="20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2000" kern="0" dirty="0" smtClean="0">
                <a:solidFill>
                  <a:schemeClr val="tx1"/>
                </a:solidFill>
              </a:rPr>
              <a:t>Seleccione el botón “Agregar domicilio” para indicar el domicilio donde puede recibir notificaciones. (En el caso de personas morales, el domicilio corresponde a aquél que el representante legal autorice para recibir todo tipo de notificaciones y no necesariamente el domicilio de las instalaciones del sistema para el cual solicitará permiso.)</a:t>
            </a:r>
            <a:endParaRPr lang="es-MX" sz="2000" kern="0" dirty="0">
              <a:solidFill>
                <a:schemeClr val="tx1"/>
              </a:solidFill>
            </a:endParaRPr>
          </a:p>
          <a:p>
            <a:pPr algn="just"/>
            <a:endParaRPr lang="es-MX" sz="2000" kern="0" dirty="0" smtClean="0"/>
          </a:p>
          <a:p>
            <a:pPr marL="0" indent="0" algn="just">
              <a:buNone/>
            </a:pPr>
            <a:endParaRPr lang="es-MX" sz="2000" kern="0" dirty="0"/>
          </a:p>
          <a:p>
            <a:pPr marL="0" indent="0" algn="just">
              <a:buNone/>
            </a:pPr>
            <a:endParaRPr lang="es-MX" sz="1800" kern="0" dirty="0"/>
          </a:p>
        </p:txBody>
      </p:sp>
      <p:pic>
        <p:nvPicPr>
          <p:cNvPr id="3" name="Imagen 2"/>
          <p:cNvPicPr>
            <a:picLocks noChangeAspect="1"/>
          </p:cNvPicPr>
          <p:nvPr/>
        </p:nvPicPr>
        <p:blipFill>
          <a:blip r:embed="rId2"/>
          <a:stretch>
            <a:fillRect/>
          </a:stretch>
        </p:blipFill>
        <p:spPr>
          <a:xfrm>
            <a:off x="1409752" y="3710726"/>
            <a:ext cx="6266396" cy="2260946"/>
          </a:xfrm>
          <a:prstGeom prst="rect">
            <a:avLst/>
          </a:prstGeom>
        </p:spPr>
      </p:pic>
    </p:spTree>
    <p:extLst>
      <p:ext uri="{BB962C8B-B14F-4D97-AF65-F5344CB8AC3E}">
        <p14:creationId xmlns:p14="http://schemas.microsoft.com/office/powerpoint/2010/main" val="1122654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01800" y="533400"/>
            <a:ext cx="6756400" cy="1143000"/>
          </a:xfrm>
        </p:spPr>
        <p:txBody>
          <a:bodyPr/>
          <a:lstStyle/>
          <a:p>
            <a:r>
              <a:rPr lang="es-MX" sz="2400" dirty="0"/>
              <a:t>Paso 1 Pre - registro y acreditación del usuario</a:t>
            </a:r>
          </a:p>
        </p:txBody>
      </p:sp>
      <p:sp>
        <p:nvSpPr>
          <p:cNvPr id="5" name="Marcador de contenido 2"/>
          <p:cNvSpPr txBox="1">
            <a:spLocks/>
          </p:cNvSpPr>
          <p:nvPr/>
        </p:nvSpPr>
        <p:spPr bwMode="auto">
          <a:xfrm>
            <a:off x="685799" y="1676400"/>
            <a:ext cx="7373155" cy="20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Times" panose="02020603050405020304" pitchFamily="18" charset="0"/>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anose="02020603050405020304" pitchFamily="18" charset="0"/>
              <a:buChar char="–"/>
              <a:defRPr sz="2400">
                <a:solidFill>
                  <a:srgbClr val="4C4C4C"/>
                </a:solidFill>
                <a:latin typeface="+mn-lt"/>
                <a:ea typeface="+mn-ea"/>
              </a:defRPr>
            </a:lvl2pPr>
            <a:lvl3pPr marL="11430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3pPr>
            <a:lvl4pPr marL="16002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4pPr>
            <a:lvl5pPr marL="2057400" indent="-228600" algn="l" rtl="0" eaLnBrk="0" fontAlgn="base" hangingPunct="0">
              <a:spcBef>
                <a:spcPct val="20000"/>
              </a:spcBef>
              <a:spcAft>
                <a:spcPct val="0"/>
              </a:spcAft>
              <a:buClr>
                <a:schemeClr val="accent2"/>
              </a:buClr>
              <a:buFont typeface="Times" panose="02020603050405020304" pitchFamily="18" charset="0"/>
              <a:buChar char="•"/>
              <a:defRPr sz="2000">
                <a:solidFill>
                  <a:srgbClr val="4C4C4C"/>
                </a:solidFill>
                <a:latin typeface="+mn-lt"/>
                <a:ea typeface="+mn-ea"/>
              </a:defRPr>
            </a:lvl5pPr>
            <a:lvl6pPr marL="25146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6pPr>
            <a:lvl7pPr marL="29718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7pPr>
            <a:lvl8pPr marL="34290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8pPr>
            <a:lvl9pPr marL="3886200" indent="-228600" algn="l" rtl="0" fontAlgn="base">
              <a:spcBef>
                <a:spcPct val="20000"/>
              </a:spcBef>
              <a:spcAft>
                <a:spcPct val="0"/>
              </a:spcAft>
              <a:buClr>
                <a:schemeClr val="accent2"/>
              </a:buClr>
              <a:buFont typeface="Times" charset="0"/>
              <a:buChar char="•"/>
              <a:defRPr>
                <a:solidFill>
                  <a:srgbClr val="4C4C4C"/>
                </a:solidFill>
                <a:latin typeface="+mn-lt"/>
                <a:ea typeface="+mn-ea"/>
              </a:defRPr>
            </a:lvl9pPr>
          </a:lstStyle>
          <a:p>
            <a:pPr algn="just"/>
            <a:r>
              <a:rPr lang="es-MX" sz="2000" kern="0" dirty="0" smtClean="0"/>
              <a:t>Ingrese sus datos adicionales de contacto y los documentos que lo identifican.</a:t>
            </a:r>
            <a:endParaRPr lang="es-MX" sz="2000" kern="0" dirty="0"/>
          </a:p>
          <a:p>
            <a:pPr algn="just"/>
            <a:endParaRPr lang="es-MX" sz="2000" kern="0" dirty="0" smtClean="0"/>
          </a:p>
          <a:p>
            <a:pPr marL="0" indent="0" algn="just">
              <a:buNone/>
            </a:pPr>
            <a:endParaRPr lang="es-MX" sz="2000" kern="0" dirty="0"/>
          </a:p>
          <a:p>
            <a:pPr marL="0" indent="0" algn="just">
              <a:buNone/>
            </a:pPr>
            <a:endParaRPr lang="es-MX" sz="1800" kern="0" dirty="0"/>
          </a:p>
        </p:txBody>
      </p:sp>
      <p:pic>
        <p:nvPicPr>
          <p:cNvPr id="7" name="Imagen 6"/>
          <p:cNvPicPr>
            <a:picLocks noChangeAspect="1"/>
          </p:cNvPicPr>
          <p:nvPr/>
        </p:nvPicPr>
        <p:blipFill>
          <a:blip r:embed="rId2"/>
          <a:stretch>
            <a:fillRect/>
          </a:stretch>
        </p:blipFill>
        <p:spPr>
          <a:xfrm>
            <a:off x="1284523" y="2383898"/>
            <a:ext cx="6259278" cy="3553420"/>
          </a:xfrm>
          <a:prstGeom prst="rect">
            <a:avLst/>
          </a:prstGeom>
        </p:spPr>
      </p:pic>
    </p:spTree>
    <p:extLst>
      <p:ext uri="{BB962C8B-B14F-4D97-AF65-F5344CB8AC3E}">
        <p14:creationId xmlns:p14="http://schemas.microsoft.com/office/powerpoint/2010/main" val="2841953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8287</TotalTime>
  <Words>2834</Words>
  <Application>Microsoft Office PowerPoint</Application>
  <PresentationFormat>Presentación en pantalla (4:3)</PresentationFormat>
  <Paragraphs>122</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ＭＳ Ｐゴシック</vt:lpstr>
      <vt:lpstr>Tahoma</vt:lpstr>
      <vt:lpstr>Times</vt:lpstr>
      <vt:lpstr>Wingdings</vt:lpstr>
      <vt:lpstr>Presentación en blanco</vt:lpstr>
      <vt:lpstr>Procedimiento para presentar solicitud de permiso de transporte, distribución, almacenamiento y expendio de petróleo, petrolíferos, petroquímicos y bioenergéticos.</vt:lpstr>
      <vt:lpstr>Paso 1 Pre - registro y acreditación del usuario</vt:lpstr>
      <vt:lpstr>Paso 1 Pre - registro y acreditación del usuario</vt:lpstr>
      <vt:lpstr>Paso 1 Pre - registro y acreditación del usuario</vt:lpstr>
      <vt:lpstr>Paso 1 Pre - registro y acreditación del usuario</vt:lpstr>
      <vt:lpstr>Paso 1 Pre - registro y acreditación del usuario</vt:lpstr>
      <vt:lpstr>Paso 1 Pre - registro y acreditación del usuario</vt:lpstr>
      <vt:lpstr>Paso 1 Pre - registro y acreditación del usuario</vt:lpstr>
      <vt:lpstr>Paso 1 Pre - registro y acreditación del usuario</vt:lpstr>
      <vt:lpstr>Paso 1 Pre - registro y acreditación del usuario</vt:lpstr>
      <vt:lpstr>Paso 1 Pre - registro y acreditación del usuario</vt:lpstr>
      <vt:lpstr>Paso 1 Pre - registro y acreditación del usuario</vt:lpstr>
      <vt:lpstr>Paso 1 Pre - registro y acreditación del usuario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Paso 3 Solicitud de permiso </vt:lpstr>
      <vt:lpstr>Paso 3 Solicitud de permiso</vt:lpstr>
      <vt:lpstr>Presentación de PowerPoint</vt:lpstr>
      <vt:lpstr>Fin de la presentación.  </vt:lpstr>
    </vt:vector>
  </TitlesOfParts>
  <Company>Patricia Roxana Mendoza León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Roxana Mendoza Leon</dc:creator>
  <cp:lastModifiedBy>Erick Donato Cantera  Perez</cp:lastModifiedBy>
  <cp:revision>694</cp:revision>
  <cp:lastPrinted>2007-10-09T03:16:35Z</cp:lastPrinted>
  <dcterms:created xsi:type="dcterms:W3CDTF">2007-01-30T05:17:29Z</dcterms:created>
  <dcterms:modified xsi:type="dcterms:W3CDTF">2016-02-25T00:05:06Z</dcterms:modified>
</cp:coreProperties>
</file>