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58" r:id="rId2"/>
    <p:sldId id="373" r:id="rId3"/>
    <p:sldId id="367" r:id="rId4"/>
    <p:sldId id="360" r:id="rId5"/>
    <p:sldId id="370" r:id="rId6"/>
    <p:sldId id="371" r:id="rId7"/>
    <p:sldId id="374" r:id="rId8"/>
    <p:sldId id="375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2" pos="2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9EC"/>
    <a:srgbClr val="FFCC00"/>
    <a:srgbClr val="CC0000"/>
    <a:srgbClr val="FF99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963" y="67"/>
      </p:cViewPr>
      <p:guideLst>
        <p:guide orient="horz" pos="3385"/>
        <p:guide pos="2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E683C-7A68-4131-89F3-5CFF84DDCCB8}" type="doc">
      <dgm:prSet loTypeId="urn:microsoft.com/office/officeart/2008/layout/VerticalCurvedList" loCatId="list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8ABD8D28-7615-450C-819F-EAE9C96ED758}">
      <dgm:prSet phldrT="[Texto]" custT="1"/>
      <dgm:spPr/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Pagar cuota anual por supervisión del permiso</a:t>
          </a:r>
          <a:endParaRPr lang="es-ES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A01FBFE-5996-490F-8C98-2C9CEE379527}" type="parTrans" cxnId="{1464982B-39E4-46E5-9FE8-05279ADC5B81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DB3E6107-3F10-4785-B14B-3E6D443E5F14}" type="sibTrans" cxnId="{1464982B-39E4-46E5-9FE8-05279ADC5B81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6F8F4DCD-41AA-4FA6-BA9D-6D2240840978}">
      <dgm:prSet phldrT="[Texto]" custT="1"/>
      <dgm:spPr/>
      <dgm:t>
        <a:bodyPr/>
        <a:lstStyle/>
        <a:p>
          <a:r>
            <a:rPr lang="es-ES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Contratar servicios distintos a la comercialización, únicamente con permisionarios</a:t>
          </a:r>
        </a:p>
        <a:p>
          <a:r>
            <a:rPr lang="es-ES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Cumplir las disposiciones de seguridad de suministro que establezca SENER</a:t>
          </a:r>
        </a:p>
        <a:p>
          <a:r>
            <a:rPr lang="es-ES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Entregar la información que requiera la CRE para fines estadísticos y supervisión</a:t>
          </a:r>
          <a:endParaRPr lang="es-ES" sz="1400" b="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Sujetarse a los lineamientos que limiten la participación cruzada</a:t>
          </a:r>
        </a:p>
      </dgm:t>
    </dgm:pt>
    <dgm:pt modelId="{4665604F-95C5-46E1-BFEA-3EDC5973ABCD}" type="parTrans" cxnId="{2F504A72-9891-463B-85DC-5C0E80781869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710A1C35-060C-4CA3-99DC-6D2EB77CD32C}" type="sibTrans" cxnId="{2F504A72-9891-463B-85DC-5C0E80781869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E0726253-21F9-48ED-9551-36911C38475C}">
      <dgm:prSet phldrT="[Texto]" custT="1"/>
      <dgm:spPr/>
      <dgm:t>
        <a:bodyPr/>
        <a:lstStyle/>
        <a:p>
          <a:r>
            <a:rPr lang="es-ES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En caso de comercializar turbosina o </a:t>
          </a:r>
          <a:r>
            <a:rPr lang="es-ES" sz="1400" b="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gasavión</a:t>
          </a:r>
          <a:r>
            <a:rPr lang="es-ES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para actividades distintas a las aeronáuticas, contar con opinión favorable de SENER, SCT y PGR</a:t>
          </a:r>
          <a:endParaRPr lang="es-ES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4ED5FA7-5138-446E-9804-F463A08B8477}" type="parTrans" cxnId="{0805137E-2454-47FE-9E51-AEB1924477EB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A9F0705E-74EE-4A4F-90F7-3257D0B7123E}" type="sibTrans" cxnId="{0805137E-2454-47FE-9E51-AEB1924477EB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55F322C9-6AD8-47EA-A80A-55ACF92E1852}">
      <dgm:prSet phldrT="[Texto]" custT="1"/>
      <dgm:spPr/>
      <dgm:t>
        <a:bodyPr/>
        <a:lstStyle/>
        <a:p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Contar con permiso vigente</a:t>
          </a:r>
        </a:p>
        <a:p>
          <a:r>
            <a:rPr lang="es-MX" sz="1400" b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Comercializar </a:t>
          </a:r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productos de procedencia lícita</a:t>
          </a:r>
        </a:p>
        <a:p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Abstenerse de otorgar subsidios cruzados y de realizar prácticas discriminatorias</a:t>
          </a:r>
        </a:p>
        <a:p>
          <a:r>
            <a:rPr lang="es-MX" sz="1400" b="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Otros</a:t>
          </a:r>
          <a:endParaRPr lang="es-ES" sz="1400" b="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A6CBB3A-F7D4-403B-98D6-07C9717DFA3E}" type="parTrans" cxnId="{D161E38D-B63A-40AB-A31A-285D60A2731D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0F90D42D-52A1-4E91-88E5-A5F2CF9D1C1A}" type="sibTrans" cxnId="{D161E38D-B63A-40AB-A31A-285D60A2731D}">
      <dgm:prSet/>
      <dgm:spPr/>
      <dgm:t>
        <a:bodyPr/>
        <a:lstStyle/>
        <a:p>
          <a:endParaRPr lang="es-ES" sz="1400" b="0">
            <a:solidFill>
              <a:schemeClr val="tx2"/>
            </a:solidFill>
          </a:endParaRPr>
        </a:p>
      </dgm:t>
    </dgm:pt>
    <dgm:pt modelId="{5EDE9601-552E-4B12-A9EC-54A40381E0CF}" type="pres">
      <dgm:prSet presAssocID="{A5DE683C-7A68-4131-89F3-5CFF84DDCCB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MX"/>
        </a:p>
      </dgm:t>
    </dgm:pt>
    <dgm:pt modelId="{B906508C-CADD-42D6-8C0B-63DEB0B35284}" type="pres">
      <dgm:prSet presAssocID="{A5DE683C-7A68-4131-89F3-5CFF84DDCCB8}" presName="Name1" presStyleCnt="0"/>
      <dgm:spPr/>
    </dgm:pt>
    <dgm:pt modelId="{4DEBF0CA-FC34-4D92-8A9F-E5B04C4DE7B5}" type="pres">
      <dgm:prSet presAssocID="{A5DE683C-7A68-4131-89F3-5CFF84DDCCB8}" presName="cycle" presStyleCnt="0"/>
      <dgm:spPr/>
    </dgm:pt>
    <dgm:pt modelId="{EAC8DAF4-307A-40A4-AEE9-801519CA02AB}" type="pres">
      <dgm:prSet presAssocID="{A5DE683C-7A68-4131-89F3-5CFF84DDCCB8}" presName="srcNode" presStyleLbl="node1" presStyleIdx="0" presStyleCnt="4"/>
      <dgm:spPr/>
    </dgm:pt>
    <dgm:pt modelId="{6D90A0E9-BB30-42BD-B103-096156321977}" type="pres">
      <dgm:prSet presAssocID="{A5DE683C-7A68-4131-89F3-5CFF84DDCCB8}" presName="conn" presStyleLbl="parChTrans1D2" presStyleIdx="0" presStyleCnt="1"/>
      <dgm:spPr/>
      <dgm:t>
        <a:bodyPr/>
        <a:lstStyle/>
        <a:p>
          <a:endParaRPr lang="es-MX"/>
        </a:p>
      </dgm:t>
    </dgm:pt>
    <dgm:pt modelId="{3651E7F3-8E4D-43BF-B2A9-53A69702FDB0}" type="pres">
      <dgm:prSet presAssocID="{A5DE683C-7A68-4131-89F3-5CFF84DDCCB8}" presName="extraNode" presStyleLbl="node1" presStyleIdx="0" presStyleCnt="4"/>
      <dgm:spPr/>
    </dgm:pt>
    <dgm:pt modelId="{BDB2EE5A-BBC9-471B-A0D1-C3B3FAF34133}" type="pres">
      <dgm:prSet presAssocID="{A5DE683C-7A68-4131-89F3-5CFF84DDCCB8}" presName="dstNode" presStyleLbl="node1" presStyleIdx="0" presStyleCnt="4"/>
      <dgm:spPr/>
    </dgm:pt>
    <dgm:pt modelId="{EFC7D237-B781-4256-822C-8D3384308D62}" type="pres">
      <dgm:prSet presAssocID="{8ABD8D28-7615-450C-819F-EAE9C96ED75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38CE9E-6796-4995-A89B-98359A95D0AC}" type="pres">
      <dgm:prSet presAssocID="{8ABD8D28-7615-450C-819F-EAE9C96ED758}" presName="accent_1" presStyleCnt="0"/>
      <dgm:spPr/>
    </dgm:pt>
    <dgm:pt modelId="{21A9CDF1-D76D-47BE-B4E0-4B08DC9E1B40}" type="pres">
      <dgm:prSet presAssocID="{8ABD8D28-7615-450C-819F-EAE9C96ED758}" presName="accentRepeatNode" presStyleLbl="solidFgAcc1" presStyleIdx="0" presStyleCnt="4"/>
      <dgm:spPr/>
    </dgm:pt>
    <dgm:pt modelId="{A412E65D-F3A7-40AE-B20F-B1FE8B0AD4E7}" type="pres">
      <dgm:prSet presAssocID="{6F8F4DCD-41AA-4FA6-BA9D-6D2240840978}" presName="text_2" presStyleLbl="node1" presStyleIdx="1" presStyleCnt="4" custScaleY="14871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47F958-99BD-4838-B9DB-95B6B07322C2}" type="pres">
      <dgm:prSet presAssocID="{6F8F4DCD-41AA-4FA6-BA9D-6D2240840978}" presName="accent_2" presStyleCnt="0"/>
      <dgm:spPr/>
    </dgm:pt>
    <dgm:pt modelId="{DFC4F46A-30EC-45B9-BE17-4D7C9EF7B4EE}" type="pres">
      <dgm:prSet presAssocID="{6F8F4DCD-41AA-4FA6-BA9D-6D2240840978}" presName="accentRepeatNode" presStyleLbl="solidFgAcc1" presStyleIdx="1" presStyleCnt="4"/>
      <dgm:spPr/>
    </dgm:pt>
    <dgm:pt modelId="{029C22B1-5A4B-4884-96A0-2EB1F75991B0}" type="pres">
      <dgm:prSet presAssocID="{E0726253-21F9-48ED-9551-36911C38475C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CAF77F8-78C3-4BE8-B10B-6F53D014F4E6}" type="pres">
      <dgm:prSet presAssocID="{E0726253-21F9-48ED-9551-36911C38475C}" presName="accent_3" presStyleCnt="0"/>
      <dgm:spPr/>
    </dgm:pt>
    <dgm:pt modelId="{59D89D7E-691F-42D1-AD19-D9C6D75ECD5E}" type="pres">
      <dgm:prSet presAssocID="{E0726253-21F9-48ED-9551-36911C38475C}" presName="accentRepeatNode" presStyleLbl="solidFgAcc1" presStyleIdx="2" presStyleCnt="4"/>
      <dgm:spPr/>
    </dgm:pt>
    <dgm:pt modelId="{96FEC4FB-0C1F-4CBB-B20F-01E4A3C6BEC1}" type="pres">
      <dgm:prSet presAssocID="{55F322C9-6AD8-47EA-A80A-55ACF92E1852}" presName="text_4" presStyleLbl="node1" presStyleIdx="3" presStyleCnt="4" custScaleY="1306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5DE1A2C-2A02-4698-BAF0-384536815C18}" type="pres">
      <dgm:prSet presAssocID="{55F322C9-6AD8-47EA-A80A-55ACF92E1852}" presName="accent_4" presStyleCnt="0"/>
      <dgm:spPr/>
    </dgm:pt>
    <dgm:pt modelId="{879232BD-7EDA-48CF-9C79-5D09C2BA7774}" type="pres">
      <dgm:prSet presAssocID="{55F322C9-6AD8-47EA-A80A-55ACF92E1852}" presName="accentRepeatNode" presStyleLbl="solidFgAcc1" presStyleIdx="3" presStyleCnt="4"/>
      <dgm:spPr/>
    </dgm:pt>
  </dgm:ptLst>
  <dgm:cxnLst>
    <dgm:cxn modelId="{815C4094-73F8-4B07-B0B4-6820A1A25A5F}" type="presOf" srcId="{8ABD8D28-7615-450C-819F-EAE9C96ED758}" destId="{EFC7D237-B781-4256-822C-8D3384308D62}" srcOrd="0" destOrd="0" presId="urn:microsoft.com/office/officeart/2008/layout/VerticalCurvedList"/>
    <dgm:cxn modelId="{0805137E-2454-47FE-9E51-AEB1924477EB}" srcId="{A5DE683C-7A68-4131-89F3-5CFF84DDCCB8}" destId="{E0726253-21F9-48ED-9551-36911C38475C}" srcOrd="2" destOrd="0" parTransId="{14ED5FA7-5138-446E-9804-F463A08B8477}" sibTransId="{A9F0705E-74EE-4A4F-90F7-3257D0B7123E}"/>
    <dgm:cxn modelId="{70CB2E32-BDC6-41BD-A556-A3BACE8E84C3}" type="presOf" srcId="{55F322C9-6AD8-47EA-A80A-55ACF92E1852}" destId="{96FEC4FB-0C1F-4CBB-B20F-01E4A3C6BEC1}" srcOrd="0" destOrd="0" presId="urn:microsoft.com/office/officeart/2008/layout/VerticalCurvedList"/>
    <dgm:cxn modelId="{CB82BC9C-60B6-4742-84B5-9D46A198E055}" type="presOf" srcId="{E0726253-21F9-48ED-9551-36911C38475C}" destId="{029C22B1-5A4B-4884-96A0-2EB1F75991B0}" srcOrd="0" destOrd="0" presId="urn:microsoft.com/office/officeart/2008/layout/VerticalCurvedList"/>
    <dgm:cxn modelId="{89E03EA5-7B0D-4A39-9906-2839542D0CAF}" type="presOf" srcId="{A5DE683C-7A68-4131-89F3-5CFF84DDCCB8}" destId="{5EDE9601-552E-4B12-A9EC-54A40381E0CF}" srcOrd="0" destOrd="0" presId="urn:microsoft.com/office/officeart/2008/layout/VerticalCurvedList"/>
    <dgm:cxn modelId="{56E24FAC-530B-4D01-BF7A-EF43A031930D}" type="presOf" srcId="{DB3E6107-3F10-4785-B14B-3E6D443E5F14}" destId="{6D90A0E9-BB30-42BD-B103-096156321977}" srcOrd="0" destOrd="0" presId="urn:microsoft.com/office/officeart/2008/layout/VerticalCurvedList"/>
    <dgm:cxn modelId="{1464982B-39E4-46E5-9FE8-05279ADC5B81}" srcId="{A5DE683C-7A68-4131-89F3-5CFF84DDCCB8}" destId="{8ABD8D28-7615-450C-819F-EAE9C96ED758}" srcOrd="0" destOrd="0" parTransId="{8A01FBFE-5996-490F-8C98-2C9CEE379527}" sibTransId="{DB3E6107-3F10-4785-B14B-3E6D443E5F14}"/>
    <dgm:cxn modelId="{B01807E7-9883-4DBF-B32B-9B7D834DCBB4}" type="presOf" srcId="{6F8F4DCD-41AA-4FA6-BA9D-6D2240840978}" destId="{A412E65D-F3A7-40AE-B20F-B1FE8B0AD4E7}" srcOrd="0" destOrd="0" presId="urn:microsoft.com/office/officeart/2008/layout/VerticalCurvedList"/>
    <dgm:cxn modelId="{D161E38D-B63A-40AB-A31A-285D60A2731D}" srcId="{A5DE683C-7A68-4131-89F3-5CFF84DDCCB8}" destId="{55F322C9-6AD8-47EA-A80A-55ACF92E1852}" srcOrd="3" destOrd="0" parTransId="{5A6CBB3A-F7D4-403B-98D6-07C9717DFA3E}" sibTransId="{0F90D42D-52A1-4E91-88E5-A5F2CF9D1C1A}"/>
    <dgm:cxn modelId="{2F504A72-9891-463B-85DC-5C0E80781869}" srcId="{A5DE683C-7A68-4131-89F3-5CFF84DDCCB8}" destId="{6F8F4DCD-41AA-4FA6-BA9D-6D2240840978}" srcOrd="1" destOrd="0" parTransId="{4665604F-95C5-46E1-BFEA-3EDC5973ABCD}" sibTransId="{710A1C35-060C-4CA3-99DC-6D2EB77CD32C}"/>
    <dgm:cxn modelId="{482A2775-8D35-4A2E-9A6A-C76FAE67EEE0}" type="presParOf" srcId="{5EDE9601-552E-4B12-A9EC-54A40381E0CF}" destId="{B906508C-CADD-42D6-8C0B-63DEB0B35284}" srcOrd="0" destOrd="0" presId="urn:microsoft.com/office/officeart/2008/layout/VerticalCurvedList"/>
    <dgm:cxn modelId="{4A6C35F4-19E2-4983-A0A7-E5DFADE06D08}" type="presParOf" srcId="{B906508C-CADD-42D6-8C0B-63DEB0B35284}" destId="{4DEBF0CA-FC34-4D92-8A9F-E5B04C4DE7B5}" srcOrd="0" destOrd="0" presId="urn:microsoft.com/office/officeart/2008/layout/VerticalCurvedList"/>
    <dgm:cxn modelId="{87BD4FB3-7D27-49F6-912D-A8DDA56FA24D}" type="presParOf" srcId="{4DEBF0CA-FC34-4D92-8A9F-E5B04C4DE7B5}" destId="{EAC8DAF4-307A-40A4-AEE9-801519CA02AB}" srcOrd="0" destOrd="0" presId="urn:microsoft.com/office/officeart/2008/layout/VerticalCurvedList"/>
    <dgm:cxn modelId="{7E1CCB9D-E738-4CA6-B6C1-4FCAFE42AA1C}" type="presParOf" srcId="{4DEBF0CA-FC34-4D92-8A9F-E5B04C4DE7B5}" destId="{6D90A0E9-BB30-42BD-B103-096156321977}" srcOrd="1" destOrd="0" presId="urn:microsoft.com/office/officeart/2008/layout/VerticalCurvedList"/>
    <dgm:cxn modelId="{5517478B-8911-4454-9968-AF95DCFBD495}" type="presParOf" srcId="{4DEBF0CA-FC34-4D92-8A9F-E5B04C4DE7B5}" destId="{3651E7F3-8E4D-43BF-B2A9-53A69702FDB0}" srcOrd="2" destOrd="0" presId="urn:microsoft.com/office/officeart/2008/layout/VerticalCurvedList"/>
    <dgm:cxn modelId="{58522065-EF3E-437A-9157-91618187245A}" type="presParOf" srcId="{4DEBF0CA-FC34-4D92-8A9F-E5B04C4DE7B5}" destId="{BDB2EE5A-BBC9-471B-A0D1-C3B3FAF34133}" srcOrd="3" destOrd="0" presId="urn:microsoft.com/office/officeart/2008/layout/VerticalCurvedList"/>
    <dgm:cxn modelId="{1541709F-C785-4875-BA15-0CD0966C75FC}" type="presParOf" srcId="{B906508C-CADD-42D6-8C0B-63DEB0B35284}" destId="{EFC7D237-B781-4256-822C-8D3384308D62}" srcOrd="1" destOrd="0" presId="urn:microsoft.com/office/officeart/2008/layout/VerticalCurvedList"/>
    <dgm:cxn modelId="{7C1730E0-FEE8-44E9-B37D-D8F2EA2F1768}" type="presParOf" srcId="{B906508C-CADD-42D6-8C0B-63DEB0B35284}" destId="{7538CE9E-6796-4995-A89B-98359A95D0AC}" srcOrd="2" destOrd="0" presId="urn:microsoft.com/office/officeart/2008/layout/VerticalCurvedList"/>
    <dgm:cxn modelId="{2AC6680A-4ABB-4E5F-8B64-86EE42D0D5E4}" type="presParOf" srcId="{7538CE9E-6796-4995-A89B-98359A95D0AC}" destId="{21A9CDF1-D76D-47BE-B4E0-4B08DC9E1B40}" srcOrd="0" destOrd="0" presId="urn:microsoft.com/office/officeart/2008/layout/VerticalCurvedList"/>
    <dgm:cxn modelId="{64734552-7C0B-463A-9853-BB82EDC9A227}" type="presParOf" srcId="{B906508C-CADD-42D6-8C0B-63DEB0B35284}" destId="{A412E65D-F3A7-40AE-B20F-B1FE8B0AD4E7}" srcOrd="3" destOrd="0" presId="urn:microsoft.com/office/officeart/2008/layout/VerticalCurvedList"/>
    <dgm:cxn modelId="{8FF4E6B8-9DF2-44E0-BC8D-BEC97F0932BC}" type="presParOf" srcId="{B906508C-CADD-42D6-8C0B-63DEB0B35284}" destId="{C947F958-99BD-4838-B9DB-95B6B07322C2}" srcOrd="4" destOrd="0" presId="urn:microsoft.com/office/officeart/2008/layout/VerticalCurvedList"/>
    <dgm:cxn modelId="{084334BE-D91D-4EF4-A7D1-87F310FD7405}" type="presParOf" srcId="{C947F958-99BD-4838-B9DB-95B6B07322C2}" destId="{DFC4F46A-30EC-45B9-BE17-4D7C9EF7B4EE}" srcOrd="0" destOrd="0" presId="urn:microsoft.com/office/officeart/2008/layout/VerticalCurvedList"/>
    <dgm:cxn modelId="{CBE0C7EE-0D28-41C8-8659-5A523B8EF0B6}" type="presParOf" srcId="{B906508C-CADD-42D6-8C0B-63DEB0B35284}" destId="{029C22B1-5A4B-4884-96A0-2EB1F75991B0}" srcOrd="5" destOrd="0" presId="urn:microsoft.com/office/officeart/2008/layout/VerticalCurvedList"/>
    <dgm:cxn modelId="{80B54123-AF00-4D25-BA89-A4E992758F9B}" type="presParOf" srcId="{B906508C-CADD-42D6-8C0B-63DEB0B35284}" destId="{1CAF77F8-78C3-4BE8-B10B-6F53D014F4E6}" srcOrd="6" destOrd="0" presId="urn:microsoft.com/office/officeart/2008/layout/VerticalCurvedList"/>
    <dgm:cxn modelId="{6DDD2F30-D82F-4266-8519-8025ABF5D750}" type="presParOf" srcId="{1CAF77F8-78C3-4BE8-B10B-6F53D014F4E6}" destId="{59D89D7E-691F-42D1-AD19-D9C6D75ECD5E}" srcOrd="0" destOrd="0" presId="urn:microsoft.com/office/officeart/2008/layout/VerticalCurvedList"/>
    <dgm:cxn modelId="{9851476E-AE68-47C9-B6A8-493828B8E74F}" type="presParOf" srcId="{B906508C-CADD-42D6-8C0B-63DEB0B35284}" destId="{96FEC4FB-0C1F-4CBB-B20F-01E4A3C6BEC1}" srcOrd="7" destOrd="0" presId="urn:microsoft.com/office/officeart/2008/layout/VerticalCurvedList"/>
    <dgm:cxn modelId="{33B0F837-A1F7-4465-847F-4A516B11A4DA}" type="presParOf" srcId="{B906508C-CADD-42D6-8C0B-63DEB0B35284}" destId="{25DE1A2C-2A02-4698-BAF0-384536815C18}" srcOrd="8" destOrd="0" presId="urn:microsoft.com/office/officeart/2008/layout/VerticalCurvedList"/>
    <dgm:cxn modelId="{504D12BA-5835-4DE0-BDCB-1B41DB5831FA}" type="presParOf" srcId="{25DE1A2C-2A02-4698-BAF0-384536815C18}" destId="{879232BD-7EDA-48CF-9C79-5D09C2BA777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B3FDCE-2CA4-4704-9200-1C147884D866}" type="doc">
      <dgm:prSet loTypeId="urn:microsoft.com/office/officeart/2005/8/layout/cycle3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06D9BCD7-7EEE-4186-A1E4-DB9D22405F45}">
      <dgm:prSet phldrT="[Texto]" custT="1"/>
      <dgm:spPr>
        <a:solidFill>
          <a:srgbClr val="92D05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4. Especificar los permisionarios contratados</a:t>
          </a:r>
          <a:endParaRPr lang="es-ES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11CB03D-15C5-432D-B447-2E3C9001DD33}" type="parTrans" cxnId="{27BB72D5-7033-4825-8E7C-336408AD5C77}">
      <dgm:prSet/>
      <dgm:spPr/>
      <dgm:t>
        <a:bodyPr/>
        <a:lstStyle/>
        <a:p>
          <a:endParaRPr lang="es-ES" sz="1600">
            <a:latin typeface="Arial Narrow" panose="020B0606020202030204" pitchFamily="34" charset="0"/>
          </a:endParaRPr>
        </a:p>
      </dgm:t>
    </dgm:pt>
    <dgm:pt modelId="{33CA5CF1-063D-403B-84A2-1AE21A4B455C}" type="sibTrans" cxnId="{27BB72D5-7033-4825-8E7C-336408AD5C77}">
      <dgm:prSet/>
      <dgm:spPr/>
      <dgm:t>
        <a:bodyPr/>
        <a:lstStyle/>
        <a:p>
          <a:endParaRPr lang="es-ES" sz="1600">
            <a:latin typeface="Arial Narrow" panose="020B0606020202030204" pitchFamily="34" charset="0"/>
          </a:endParaRPr>
        </a:p>
      </dgm:t>
    </dgm:pt>
    <dgm:pt modelId="{01589EA3-21ED-423A-AEE2-344DAAB2E2BC}">
      <dgm:prSet phldrT="[Texto]" custT="1"/>
      <dgm:spPr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3. Detalle de las Ventas por Producto y Destino</a:t>
          </a:r>
          <a:endParaRPr lang="es-ES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6535EE8-FAD3-467C-88BF-8E3D1174E436}" type="parTrans" cxnId="{E0B496FE-032F-41B2-A4BA-9F9F3C368FD0}">
      <dgm:prSet/>
      <dgm:spPr/>
      <dgm:t>
        <a:bodyPr/>
        <a:lstStyle/>
        <a:p>
          <a:endParaRPr lang="es-MX" sz="1600"/>
        </a:p>
      </dgm:t>
    </dgm:pt>
    <dgm:pt modelId="{92056BF1-0EEC-4C38-9080-F7B986D83E55}" type="sibTrans" cxnId="{E0B496FE-032F-41B2-A4BA-9F9F3C368FD0}">
      <dgm:prSet/>
      <dgm:spPr/>
      <dgm:t>
        <a:bodyPr/>
        <a:lstStyle/>
        <a:p>
          <a:endParaRPr lang="es-MX" sz="1600"/>
        </a:p>
      </dgm:t>
    </dgm:pt>
    <dgm:pt modelId="{7971932F-4C21-41BC-89D0-1B670B8DF0AC}">
      <dgm:prSet phldrT="[Texto]" custT="1"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2. Especificar cada Destino por Producto</a:t>
          </a:r>
          <a:endParaRPr lang="es-ES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4E71096-6C52-4021-84CA-531D636B4692}" type="parTrans" cxnId="{BE043EA8-83DD-4170-94A8-F03325AC80DE}">
      <dgm:prSet/>
      <dgm:spPr/>
      <dgm:t>
        <a:bodyPr/>
        <a:lstStyle/>
        <a:p>
          <a:endParaRPr lang="es-MX" sz="1600"/>
        </a:p>
      </dgm:t>
    </dgm:pt>
    <dgm:pt modelId="{8581029E-450B-4E2A-819E-A3B651EF73E1}" type="sibTrans" cxnId="{BE043EA8-83DD-4170-94A8-F03325AC80DE}">
      <dgm:prSet/>
      <dgm:spPr/>
      <dgm:t>
        <a:bodyPr/>
        <a:lstStyle/>
        <a:p>
          <a:endParaRPr lang="es-MX" sz="1600"/>
        </a:p>
      </dgm:t>
    </dgm:pt>
    <dgm:pt modelId="{9537BDA7-4971-4762-85F9-17638973F24A}">
      <dgm:prSet phldrT="[Texto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s-ES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1. Especificar cada Producto</a:t>
          </a:r>
          <a:endParaRPr lang="es-ES" sz="1600" b="1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BBB5B813-2FD3-454D-B7C5-33A6AAC7172D}" type="parTrans" cxnId="{23886970-D328-42DE-A5B4-05E7159770BD}">
      <dgm:prSet/>
      <dgm:spPr/>
      <dgm:t>
        <a:bodyPr/>
        <a:lstStyle/>
        <a:p>
          <a:endParaRPr lang="es-MX" sz="1600"/>
        </a:p>
      </dgm:t>
    </dgm:pt>
    <dgm:pt modelId="{AE48F1B5-96FC-4AB7-B528-F8B23B5A0B60}" type="sibTrans" cxnId="{23886970-D328-42DE-A5B4-05E7159770BD}">
      <dgm:prSet/>
      <dgm:spPr/>
      <dgm:t>
        <a:bodyPr/>
        <a:lstStyle/>
        <a:p>
          <a:endParaRPr lang="es-MX" sz="1600"/>
        </a:p>
      </dgm:t>
    </dgm:pt>
    <dgm:pt modelId="{29833A8D-C18A-4009-90A3-68B959CB0D02}" type="pres">
      <dgm:prSet presAssocID="{44B3FDCE-2CA4-4704-9200-1C147884D86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0AC032B-3B38-430A-A00A-8BBE36BD820F}" type="pres">
      <dgm:prSet presAssocID="{44B3FDCE-2CA4-4704-9200-1C147884D866}" presName="cycle" presStyleCnt="0"/>
      <dgm:spPr/>
    </dgm:pt>
    <dgm:pt modelId="{1DAF68D9-6E03-4645-B4D0-70AF8535FB5A}" type="pres">
      <dgm:prSet presAssocID="{9537BDA7-4971-4762-85F9-17638973F24A}" presName="nodeFirstNode" presStyleLbl="node1" presStyleIdx="0" presStyleCnt="4" custScaleX="8179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A29626-3022-4A18-BCA8-577422AE5693}" type="pres">
      <dgm:prSet presAssocID="{AE48F1B5-96FC-4AB7-B528-F8B23B5A0B60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94E40C22-C6F1-45E3-BB3E-CADDB4AA718A}" type="pres">
      <dgm:prSet presAssocID="{7971932F-4C21-41BC-89D0-1B670B8DF0AC}" presName="nodeFollowingNodes" presStyleLbl="node1" presStyleIdx="1" presStyleCnt="4" custScaleX="738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A43905-6060-412F-B332-A87F962ADC8A}" type="pres">
      <dgm:prSet presAssocID="{01589EA3-21ED-423A-AEE2-344DAAB2E2BC}" presName="nodeFollowingNodes" presStyleLbl="node1" presStyleIdx="2" presStyleCnt="4" custScaleX="7851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205478-949E-49E6-888C-ED752CB98393}" type="pres">
      <dgm:prSet presAssocID="{06D9BCD7-7EEE-4186-A1E4-DB9D22405F45}" presName="nodeFollowingNodes" presStyleLbl="node1" presStyleIdx="3" presStyleCnt="4" custScaleX="76458" custScaleY="1062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0B496FE-032F-41B2-A4BA-9F9F3C368FD0}" srcId="{44B3FDCE-2CA4-4704-9200-1C147884D866}" destId="{01589EA3-21ED-423A-AEE2-344DAAB2E2BC}" srcOrd="2" destOrd="0" parTransId="{B6535EE8-FAD3-467C-88BF-8E3D1174E436}" sibTransId="{92056BF1-0EEC-4C38-9080-F7B986D83E55}"/>
    <dgm:cxn modelId="{BE043EA8-83DD-4170-94A8-F03325AC80DE}" srcId="{44B3FDCE-2CA4-4704-9200-1C147884D866}" destId="{7971932F-4C21-41BC-89D0-1B670B8DF0AC}" srcOrd="1" destOrd="0" parTransId="{74E71096-6C52-4021-84CA-531D636B4692}" sibTransId="{8581029E-450B-4E2A-819E-A3B651EF73E1}"/>
    <dgm:cxn modelId="{81043DA1-7E90-4240-BEFE-32DDE2DC2FC3}" type="presOf" srcId="{01589EA3-21ED-423A-AEE2-344DAAB2E2BC}" destId="{B7A43905-6060-412F-B332-A87F962ADC8A}" srcOrd="0" destOrd="0" presId="urn:microsoft.com/office/officeart/2005/8/layout/cycle3"/>
    <dgm:cxn modelId="{8D8BCD5B-9FE5-437C-8D59-36AD64B1060C}" type="presOf" srcId="{7971932F-4C21-41BC-89D0-1B670B8DF0AC}" destId="{94E40C22-C6F1-45E3-BB3E-CADDB4AA718A}" srcOrd="0" destOrd="0" presId="urn:microsoft.com/office/officeart/2005/8/layout/cycle3"/>
    <dgm:cxn modelId="{AC0E46C2-94E4-4DE0-ADAA-8002F2B2C392}" type="presOf" srcId="{AE48F1B5-96FC-4AB7-B528-F8B23B5A0B60}" destId="{A0A29626-3022-4A18-BCA8-577422AE5693}" srcOrd="0" destOrd="0" presId="urn:microsoft.com/office/officeart/2005/8/layout/cycle3"/>
    <dgm:cxn modelId="{455AA248-C460-48E3-8FB6-D7F1AEF5F6F9}" type="presOf" srcId="{44B3FDCE-2CA4-4704-9200-1C147884D866}" destId="{29833A8D-C18A-4009-90A3-68B959CB0D02}" srcOrd="0" destOrd="0" presId="urn:microsoft.com/office/officeart/2005/8/layout/cycle3"/>
    <dgm:cxn modelId="{44064D13-331C-4300-8640-A685A10DE086}" type="presOf" srcId="{9537BDA7-4971-4762-85F9-17638973F24A}" destId="{1DAF68D9-6E03-4645-B4D0-70AF8535FB5A}" srcOrd="0" destOrd="0" presId="urn:microsoft.com/office/officeart/2005/8/layout/cycle3"/>
    <dgm:cxn modelId="{E2E53A09-A8F1-4B68-9D4D-7B062CD8360A}" type="presOf" srcId="{06D9BCD7-7EEE-4186-A1E4-DB9D22405F45}" destId="{0F205478-949E-49E6-888C-ED752CB98393}" srcOrd="0" destOrd="0" presId="urn:microsoft.com/office/officeart/2005/8/layout/cycle3"/>
    <dgm:cxn modelId="{27BB72D5-7033-4825-8E7C-336408AD5C77}" srcId="{44B3FDCE-2CA4-4704-9200-1C147884D866}" destId="{06D9BCD7-7EEE-4186-A1E4-DB9D22405F45}" srcOrd="3" destOrd="0" parTransId="{211CB03D-15C5-432D-B447-2E3C9001DD33}" sibTransId="{33CA5CF1-063D-403B-84A2-1AE21A4B455C}"/>
    <dgm:cxn modelId="{23886970-D328-42DE-A5B4-05E7159770BD}" srcId="{44B3FDCE-2CA4-4704-9200-1C147884D866}" destId="{9537BDA7-4971-4762-85F9-17638973F24A}" srcOrd="0" destOrd="0" parTransId="{BBB5B813-2FD3-454D-B7C5-33A6AAC7172D}" sibTransId="{AE48F1B5-96FC-4AB7-B528-F8B23B5A0B60}"/>
    <dgm:cxn modelId="{4555554F-4B85-4A2B-B867-DEE4CEDAA00C}" type="presParOf" srcId="{29833A8D-C18A-4009-90A3-68B959CB0D02}" destId="{A0AC032B-3B38-430A-A00A-8BBE36BD820F}" srcOrd="0" destOrd="0" presId="urn:microsoft.com/office/officeart/2005/8/layout/cycle3"/>
    <dgm:cxn modelId="{FAC23922-F29B-446C-9802-7976BB4AEF49}" type="presParOf" srcId="{A0AC032B-3B38-430A-A00A-8BBE36BD820F}" destId="{1DAF68D9-6E03-4645-B4D0-70AF8535FB5A}" srcOrd="0" destOrd="0" presId="urn:microsoft.com/office/officeart/2005/8/layout/cycle3"/>
    <dgm:cxn modelId="{027D9D31-1A16-4491-9F13-1030BC583CFB}" type="presParOf" srcId="{A0AC032B-3B38-430A-A00A-8BBE36BD820F}" destId="{A0A29626-3022-4A18-BCA8-577422AE5693}" srcOrd="1" destOrd="0" presId="urn:microsoft.com/office/officeart/2005/8/layout/cycle3"/>
    <dgm:cxn modelId="{A404390B-A8AC-46C1-A0BB-E42636D77C74}" type="presParOf" srcId="{A0AC032B-3B38-430A-A00A-8BBE36BD820F}" destId="{94E40C22-C6F1-45E3-BB3E-CADDB4AA718A}" srcOrd="2" destOrd="0" presId="urn:microsoft.com/office/officeart/2005/8/layout/cycle3"/>
    <dgm:cxn modelId="{4764A1A2-91DE-42A5-952C-4A3B238D32DB}" type="presParOf" srcId="{A0AC032B-3B38-430A-A00A-8BBE36BD820F}" destId="{B7A43905-6060-412F-B332-A87F962ADC8A}" srcOrd="3" destOrd="0" presId="urn:microsoft.com/office/officeart/2005/8/layout/cycle3"/>
    <dgm:cxn modelId="{6A1A4E24-FA92-4E66-988B-0178E53C24FF}" type="presParOf" srcId="{A0AC032B-3B38-430A-A00A-8BBE36BD820F}" destId="{0F205478-949E-49E6-888C-ED752CB98393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0A0E9-BB30-42BD-B103-096156321977}">
      <dsp:nvSpPr>
        <dsp:cNvPr id="0" name=""/>
        <dsp:cNvSpPr/>
      </dsp:nvSpPr>
      <dsp:spPr>
        <a:xfrm>
          <a:off x="-5842962" y="-894232"/>
          <a:ext cx="6956094" cy="6956094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7D237-B781-4256-822C-8D3384308D62}">
      <dsp:nvSpPr>
        <dsp:cNvPr id="0" name=""/>
        <dsp:cNvSpPr/>
      </dsp:nvSpPr>
      <dsp:spPr>
        <a:xfrm>
          <a:off x="582638" y="397287"/>
          <a:ext cx="8443024" cy="7949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1022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Pagar cuota anual por supervisión del permiso</a:t>
          </a:r>
          <a:endParaRPr lang="es-ES" sz="14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2638" y="397287"/>
        <a:ext cx="8443024" cy="794988"/>
      </dsp:txXfrm>
    </dsp:sp>
    <dsp:sp modelId="{21A9CDF1-D76D-47BE-B4E0-4B08DC9E1B40}">
      <dsp:nvSpPr>
        <dsp:cNvPr id="0" name=""/>
        <dsp:cNvSpPr/>
      </dsp:nvSpPr>
      <dsp:spPr>
        <a:xfrm>
          <a:off x="85770" y="297913"/>
          <a:ext cx="993735" cy="9937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12E65D-F3A7-40AE-B20F-B1FE8B0AD4E7}">
      <dsp:nvSpPr>
        <dsp:cNvPr id="0" name=""/>
        <dsp:cNvSpPr/>
      </dsp:nvSpPr>
      <dsp:spPr>
        <a:xfrm>
          <a:off x="1038423" y="1396333"/>
          <a:ext cx="7987239" cy="11822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1022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Contratar servicios distintos a la comercialización, únicamente con permisionarios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Cumplir las disposiciones de seguridad de suministro que establezca SENER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</a:t>
          </a: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Entregar la información que requiera la CRE para fines estadísticos y supervisión</a:t>
          </a:r>
          <a:endParaRPr lang="es-ES" sz="1400" b="0" kern="1200" dirty="0" smtClean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Sujetarse a los lineamientos que limiten la participación cruzada</a:t>
          </a:r>
        </a:p>
      </dsp:txBody>
      <dsp:txXfrm>
        <a:off x="1038423" y="1396333"/>
        <a:ext cx="7987239" cy="1182274"/>
      </dsp:txXfrm>
    </dsp:sp>
    <dsp:sp modelId="{DFC4F46A-30EC-45B9-BE17-4D7C9EF7B4EE}">
      <dsp:nvSpPr>
        <dsp:cNvPr id="0" name=""/>
        <dsp:cNvSpPr/>
      </dsp:nvSpPr>
      <dsp:spPr>
        <a:xfrm>
          <a:off x="541555" y="1490602"/>
          <a:ext cx="993735" cy="9937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C22B1-5A4B-4884-96A0-2EB1F75991B0}">
      <dsp:nvSpPr>
        <dsp:cNvPr id="0" name=""/>
        <dsp:cNvSpPr/>
      </dsp:nvSpPr>
      <dsp:spPr>
        <a:xfrm>
          <a:off x="1038423" y="2782665"/>
          <a:ext cx="7987239" cy="7949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1022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En caso de comercializar turbosina o </a:t>
          </a:r>
          <a:r>
            <a:rPr lang="es-ES" sz="1400" b="0" kern="1200" dirty="0" err="1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gasavión</a:t>
          </a:r>
          <a:r>
            <a:rPr lang="es-ES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para actividades distintas a las aeronáuticas, contar con opinión favorable de SENER, SCT y PGR</a:t>
          </a:r>
          <a:endParaRPr lang="es-ES" sz="14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8423" y="2782665"/>
        <a:ext cx="7987239" cy="794988"/>
      </dsp:txXfrm>
    </dsp:sp>
    <dsp:sp modelId="{59D89D7E-691F-42D1-AD19-D9C6D75ECD5E}">
      <dsp:nvSpPr>
        <dsp:cNvPr id="0" name=""/>
        <dsp:cNvSpPr/>
      </dsp:nvSpPr>
      <dsp:spPr>
        <a:xfrm>
          <a:off x="541555" y="2683291"/>
          <a:ext cx="993735" cy="9937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FEC4FB-0C1F-4CBB-B20F-01E4A3C6BEC1}">
      <dsp:nvSpPr>
        <dsp:cNvPr id="0" name=""/>
        <dsp:cNvSpPr/>
      </dsp:nvSpPr>
      <dsp:spPr>
        <a:xfrm>
          <a:off x="582638" y="3853653"/>
          <a:ext cx="8443024" cy="1038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1022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Contar con permiso vigente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Comercializar </a:t>
          </a: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productos de procedencia lícita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Abstenerse de otorgar subsidios cruzados y de realizar prácticas discriminatorias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kern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- Otros</a:t>
          </a:r>
          <a:endParaRPr lang="es-ES" sz="1400" b="0" kern="1200" dirty="0">
            <a:solidFill>
              <a:schemeClr val="tx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2638" y="3853653"/>
        <a:ext cx="8443024" cy="1038389"/>
      </dsp:txXfrm>
    </dsp:sp>
    <dsp:sp modelId="{879232BD-7EDA-48CF-9C79-5D09C2BA7774}">
      <dsp:nvSpPr>
        <dsp:cNvPr id="0" name=""/>
        <dsp:cNvSpPr/>
      </dsp:nvSpPr>
      <dsp:spPr>
        <a:xfrm>
          <a:off x="85770" y="3875980"/>
          <a:ext cx="993735" cy="9937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29626-3022-4A18-BCA8-577422AE5693}">
      <dsp:nvSpPr>
        <dsp:cNvPr id="0" name=""/>
        <dsp:cNvSpPr/>
      </dsp:nvSpPr>
      <dsp:spPr>
        <a:xfrm>
          <a:off x="2415016" y="92457"/>
          <a:ext cx="3227781" cy="3227781"/>
        </a:xfrm>
        <a:prstGeom prst="circularArrow">
          <a:avLst>
            <a:gd name="adj1" fmla="val 4668"/>
            <a:gd name="adj2" fmla="val 272909"/>
            <a:gd name="adj3" fmla="val 13546057"/>
            <a:gd name="adj4" fmla="val 17563619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F68D9-6E03-4645-B4D0-70AF8535FB5A}">
      <dsp:nvSpPr>
        <dsp:cNvPr id="0" name=""/>
        <dsp:cNvSpPr/>
      </dsp:nvSpPr>
      <dsp:spPr>
        <a:xfrm>
          <a:off x="3164528" y="956"/>
          <a:ext cx="1728755" cy="1056722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1. Especificar cada Producto</a:t>
          </a:r>
          <a:endParaRPr lang="es-ES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216113" y="52541"/>
        <a:ext cx="1625585" cy="953552"/>
      </dsp:txXfrm>
    </dsp:sp>
    <dsp:sp modelId="{94E40C22-C6F1-45E3-BB3E-CADDB4AA718A}">
      <dsp:nvSpPr>
        <dsp:cNvPr id="0" name=""/>
        <dsp:cNvSpPr/>
      </dsp:nvSpPr>
      <dsp:spPr>
        <a:xfrm>
          <a:off x="4407452" y="1159944"/>
          <a:ext cx="1560884" cy="105672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2. Especificar cada Destino por Producto</a:t>
          </a:r>
          <a:endParaRPr lang="es-ES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4459037" y="1211529"/>
        <a:ext cx="1457714" cy="953552"/>
      </dsp:txXfrm>
    </dsp:sp>
    <dsp:sp modelId="{B7A43905-6060-412F-B332-A87F962ADC8A}">
      <dsp:nvSpPr>
        <dsp:cNvPr id="0" name=""/>
        <dsp:cNvSpPr/>
      </dsp:nvSpPr>
      <dsp:spPr>
        <a:xfrm>
          <a:off x="3199252" y="2318932"/>
          <a:ext cx="1659307" cy="1056722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3. Detalle de las Ventas por Producto y Destino</a:t>
          </a:r>
          <a:endParaRPr lang="es-ES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3250837" y="2370517"/>
        <a:ext cx="1556137" cy="953552"/>
      </dsp:txXfrm>
    </dsp:sp>
    <dsp:sp modelId="{0F205478-949E-49E6-888C-ED752CB98393}">
      <dsp:nvSpPr>
        <dsp:cNvPr id="0" name=""/>
        <dsp:cNvSpPr/>
      </dsp:nvSpPr>
      <dsp:spPr>
        <a:xfrm>
          <a:off x="2061969" y="1127033"/>
          <a:ext cx="1615897" cy="1122545"/>
        </a:xfrm>
        <a:prstGeom prst="roundRect">
          <a:avLst/>
        </a:prstGeom>
        <a:solidFill>
          <a:srgbClr val="92D05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  <a:latin typeface="Arial Narrow" panose="020B0606020202030204" pitchFamily="34" charset="0"/>
            </a:rPr>
            <a:t>4. Especificar los permisionarios contratados</a:t>
          </a:r>
          <a:endParaRPr lang="es-ES" sz="1600" b="1" kern="1200" dirty="0">
            <a:solidFill>
              <a:schemeClr val="tx1"/>
            </a:solidFill>
            <a:latin typeface="Arial Narrow" panose="020B0606020202030204" pitchFamily="34" charset="0"/>
          </a:endParaRPr>
        </a:p>
      </dsp:txBody>
      <dsp:txXfrm>
        <a:off x="2116767" y="1181831"/>
        <a:ext cx="1506301" cy="10129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A0567-E0A4-4948-A958-05221208BA8F}" type="datetimeFigureOut">
              <a:rPr lang="es-MX" smtClean="0"/>
              <a:t>15/03/2016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8184B-9748-4F31-A594-07CB427D1A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6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8184B-9748-4F31-A594-07CB427D1A86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581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84B1-0D2A-48AE-AA37-2B57D850D93D}" type="datetime1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32" y="-24"/>
            <a:ext cx="1800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 descr="C:\Mis documentos\Presentaciones\Gráficos\Logo CRE chico\logocre-3.bmp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2844" y="6357958"/>
            <a:ext cx="139494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12 Conector recto"/>
          <p:cNvCxnSpPr/>
          <p:nvPr userDrawn="1"/>
        </p:nvCxnSpPr>
        <p:spPr>
          <a:xfrm>
            <a:off x="214282" y="6284932"/>
            <a:ext cx="85725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F1417-094D-4809-9968-76E9688B3F31}" type="datetime1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28831-3019-40E2-B79A-39467A80C3E7}" type="datetime1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5113" indent="-265113">
              <a:buClr>
                <a:schemeClr val="accent1">
                  <a:lumMod val="50000"/>
                </a:schemeClr>
              </a:buClr>
              <a:buSzPct val="90000"/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542925" indent="-2778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808038" indent="-2651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073150" indent="-265113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339850" indent="-266700">
              <a:buClr>
                <a:schemeClr val="accent1">
                  <a:lumMod val="50000"/>
                </a:schemeClr>
              </a:buCl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F0D6334B-571D-496E-BF26-D966FB0F4167}" type="datetime1">
              <a:rPr lang="es-MX" smtClean="0"/>
              <a:pPr/>
              <a:t>15/03/2016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D2E25-B567-4830-8411-A97768146668}" type="datetime1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 marL="265113" indent="-265113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1600"/>
            </a:lvl1pPr>
            <a:lvl2pPr marL="542925" indent="-277813">
              <a:buClr>
                <a:schemeClr val="accent1">
                  <a:lumMod val="50000"/>
                </a:schemeClr>
              </a:buClr>
              <a:defRPr sz="1600"/>
            </a:lvl2pPr>
            <a:lvl3pPr marL="808038" indent="-265113">
              <a:buClr>
                <a:schemeClr val="accent1">
                  <a:lumMod val="50000"/>
                </a:schemeClr>
              </a:buClr>
              <a:defRPr sz="1600"/>
            </a:lvl3pPr>
            <a:lvl4pPr marL="1073150" indent="-265113">
              <a:buClr>
                <a:schemeClr val="accent1">
                  <a:lumMod val="50000"/>
                </a:schemeClr>
              </a:buClr>
              <a:defRPr sz="1600"/>
            </a:lvl4pPr>
            <a:lvl5pPr marL="1339850" indent="-266700">
              <a:buClr>
                <a:schemeClr val="accent1">
                  <a:lumMod val="50000"/>
                </a:schemeClr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2151A-A94D-4396-9FB6-A53D8669808C}" type="datetime1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ES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vert="horz" lIns="91440" tIns="45720" rIns="91440" bIns="45720" rtlCol="0">
            <a:normAutofit/>
          </a:bodyPr>
          <a:lstStyle>
            <a:lvl1pPr marL="265113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78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3150" indent="-265113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ES" sz="16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39850" indent="-2667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defRPr lang="es-MX" sz="16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BAE6F8-D7AC-416F-9B09-6BC89A52009E}" type="datetime1">
              <a:rPr lang="es-MX" smtClean="0"/>
              <a:t>15/03/2016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6468-847D-46A4-A71F-0B35AD480E41}" type="datetime1">
              <a:rPr lang="es-MX" smtClean="0"/>
              <a:t>15/03/2016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22398-2D69-4E16-BA80-23132D56800F}" type="datetime1">
              <a:rPr lang="es-MX" smtClean="0"/>
              <a:t>15/03/2016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1C3B8-62A0-4B1E-A2CC-D227AC50C3D0}" type="datetime1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518A-36D3-40E3-BA48-7E7615AF3643}" type="datetime1">
              <a:rPr lang="es-MX" smtClean="0"/>
              <a:t>15/03/2016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32" y="-24"/>
            <a:ext cx="1800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Conector recto"/>
          <p:cNvCxnSpPr/>
          <p:nvPr/>
        </p:nvCxnSpPr>
        <p:spPr>
          <a:xfrm>
            <a:off x="214282" y="6284932"/>
            <a:ext cx="857256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8678" y="253372"/>
            <a:ext cx="7028121" cy="868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44549" y="1329070"/>
            <a:ext cx="8548577" cy="4797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38D68CB-2538-4502-A1ED-763AF4EBCA19}" type="datetime1">
              <a:rPr lang="es-MX" smtClean="0"/>
              <a:t>15/03/2016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A03AB9F-4438-4187-97BF-8931B76ECA6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Picture 2" descr="C:\Mis documentos\Presentaciones\Gráficos\Logo CRE chico\logocre-3.bmp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2844" y="6357958"/>
            <a:ext cx="1394941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–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Char char="»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re.gob.mx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ermisos_comercializacion@cre.gob.mx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1</a:t>
            </a:fld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4978" y="1468308"/>
            <a:ext cx="864283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Disposiciones Administrativas de Carácter </a:t>
            </a:r>
            <a:r>
              <a:rPr lang="es-MX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s-MX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eneral </a:t>
            </a:r>
            <a:r>
              <a:rPr lang="es-MX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s-MX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plicables a la Comercialización </a:t>
            </a:r>
            <a:r>
              <a:rPr lang="es-MX" sz="3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Hidrocarburos, Petrolíferos y </a:t>
            </a:r>
            <a:r>
              <a:rPr lang="es-MX" sz="3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Petroquímicos</a:t>
            </a:r>
          </a:p>
          <a:p>
            <a:pPr algn="ctr"/>
            <a:endParaRPr lang="es-MX" sz="3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MX" sz="3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Francisco de la Isla</a:t>
            </a:r>
          </a:p>
          <a:p>
            <a:pPr algn="ctr"/>
            <a:r>
              <a:rPr lang="es-MX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Coordinador General de Mercados de </a:t>
            </a:r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Hidrocarburos</a:t>
            </a:r>
          </a:p>
          <a:p>
            <a:pPr algn="ctr"/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Comisión 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Reguladora de Energía</a:t>
            </a:r>
          </a:p>
          <a:p>
            <a:pPr algn="r"/>
            <a:endParaRPr lang="es-MX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es-MX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Ciudad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México, Marzo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38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2</a:t>
            </a:fld>
            <a:endParaRPr lang="es-MX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r"/>
            <a:r>
              <a:rPr lang="es-ES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Obligaciones Generales de los Comercializadores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63284629"/>
              </p:ext>
            </p:extLst>
          </p:nvPr>
        </p:nvGraphicFramePr>
        <p:xfrm>
          <a:off x="9144" y="1188720"/>
          <a:ext cx="9098280" cy="5167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612648" y="2889680"/>
            <a:ext cx="89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49  LH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137160" y="1734488"/>
            <a:ext cx="89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34 LORCME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585215" y="4099795"/>
            <a:ext cx="89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76  LH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164592" y="5300483"/>
            <a:ext cx="896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84</a:t>
            </a:r>
          </a:p>
          <a:p>
            <a:pPr algn="ctr"/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LH</a:t>
            </a:r>
            <a:endParaRPr 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8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3</a:t>
            </a:fld>
            <a:endParaRPr lang="es-MX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1928813" y="1848781"/>
            <a:ext cx="669644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357188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§"/>
              <a:defRPr/>
            </a:pPr>
            <a:r>
              <a:rPr lang="es-E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Ley de Hidrocarburos faculta a la CRE</a:t>
            </a:r>
            <a:r>
              <a:rPr lang="es-E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obtener información sobre precios, descuentos y volúmenes en materia de comercialización para fines estadísticos, regulatorios y de supervisión</a:t>
            </a:r>
          </a:p>
          <a:p>
            <a:pPr marL="357188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§"/>
              <a:defRPr/>
            </a:pPr>
            <a:endParaRPr lang="es-ES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§"/>
              <a:defRPr/>
            </a:pP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Permisionarios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deben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presentar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dicha información en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términos y formatos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establezca la CRE</a:t>
            </a:r>
            <a:endParaRPr 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§"/>
              <a:defRPr/>
            </a:pPr>
            <a:endParaRPr lang="es-MX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7188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§"/>
              <a:defRPr/>
            </a:pP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partir de enero de 2016, todos los permisionarios deberán enviar mensualmente a la CRE información de comercialización conforme a las disposiciones y formatos </a:t>
            </a:r>
            <a:r>
              <a:rPr lang="es-MX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establecidos en la </a:t>
            </a: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RES/882/2015</a:t>
            </a:r>
          </a:p>
          <a:p>
            <a:pPr marL="814388" lvl="1" indent="-357188" algn="just">
              <a:lnSpc>
                <a:spcPct val="125000"/>
              </a:lnSpc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DOF: 6 de enero</a:t>
            </a:r>
          </a:p>
        </p:txBody>
      </p:sp>
      <p:sp>
        <p:nvSpPr>
          <p:cNvPr id="28" name="AutoShape 89"/>
          <p:cNvSpPr>
            <a:spLocks noChangeArrowheads="1"/>
          </p:cNvSpPr>
          <p:nvPr/>
        </p:nvSpPr>
        <p:spPr bwMode="auto">
          <a:xfrm rot="5400000">
            <a:off x="-960186" y="3064498"/>
            <a:ext cx="4084557" cy="1387904"/>
          </a:xfrm>
          <a:prstGeom prst="homePlate">
            <a:avLst>
              <a:gd name="adj" fmla="val 34161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000" rIns="54000" anchor="ctr"/>
          <a:lstStyle/>
          <a:p>
            <a:pPr>
              <a:spcBef>
                <a:spcPct val="50000"/>
              </a:spcBef>
              <a:defRPr/>
            </a:pPr>
            <a:r>
              <a:rPr lang="pt-BR" sz="1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1000" b="1" i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312435" y="1996807"/>
            <a:ext cx="1533950" cy="242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Char char="•"/>
            </a:pPr>
            <a:endParaRPr lang="es-ES" altLang="es-MX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>
              <a:buFontTx/>
              <a:buChar char="•"/>
            </a:pPr>
            <a:endParaRPr lang="es-E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Alcance de las Obligaciones</a:t>
            </a:r>
          </a:p>
          <a:p>
            <a:pPr marL="0" indent="0"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información</a:t>
            </a:r>
          </a:p>
        </p:txBody>
      </p:sp>
      <p:sp>
        <p:nvSpPr>
          <p:cNvPr id="7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r"/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Obligaciones en materia de Información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6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4</a:t>
            </a:fld>
            <a:endParaRPr lang="es-MX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r"/>
            <a:r>
              <a:rPr lang="es-ES" altLang="es-MX" sz="2400" b="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Cumplimiento de </a:t>
            </a:r>
            <a:r>
              <a:rPr lang="es-ES" alt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Obligación de Información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946275" y="1665040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¿Quién debe presentar la información?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83038" y="1665040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</a:t>
            </a:r>
            <a:r>
              <a:rPr 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Permisionarios </a:t>
            </a: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comercialización de Hidrocarburos, Petrolíferos y Petroquímicos.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962195" y="4055943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¿En dónde se presenta la información?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998958" y="4055943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información se envía de manera electrónica a través de la OPE.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962195" y="2790792"/>
            <a:ext cx="1897063" cy="1095408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¿Dónde se pueden consultar las DACG y los formatos?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3998958" y="2790792"/>
            <a:ext cx="4922837" cy="109540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disposiciones y los formatos para presentar la información pueden ser consultados y descargados, en el portal </a:t>
            </a:r>
            <a:r>
              <a:rPr 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http://</a:t>
            </a: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www.cre.gob.mx/</a:t>
            </a:r>
            <a:r>
              <a:rPr 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dando clic en las pestañas “Reportes”, “Comercialización de Hidrocarburos” y “Obligaciones”.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95" y="2847070"/>
            <a:ext cx="968375" cy="97394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195" y="4060407"/>
            <a:ext cx="968375" cy="96996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946275" y="5206138"/>
            <a:ext cx="1897063" cy="969962"/>
          </a:xfrm>
          <a:prstGeom prst="rect">
            <a:avLst/>
          </a:prstGeom>
          <a:solidFill>
            <a:srgbClr val="CAD9EC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¿Cuál es el plazo para presentar la información?</a:t>
            </a:r>
            <a:endParaRPr lang="en-US" altLang="es-MX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983038" y="5206138"/>
            <a:ext cx="4922837" cy="96996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comercializadores deben presentar la información a más tardar 10 días hábiles posteriores al término de cada mes.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4195" y="1690688"/>
            <a:ext cx="968375" cy="96232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195" y="5206138"/>
            <a:ext cx="968375" cy="96996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76897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5</a:t>
            </a:fld>
            <a:endParaRPr lang="es-MX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136 Cheurón"/>
          <p:cNvSpPr/>
          <p:nvPr/>
        </p:nvSpPr>
        <p:spPr>
          <a:xfrm>
            <a:off x="1699621" y="1009068"/>
            <a:ext cx="7199331" cy="847619"/>
          </a:xfrm>
          <a:prstGeom prst="chevron">
            <a:avLst>
              <a:gd name="adj" fmla="val 0"/>
            </a:avLst>
          </a:prstGeom>
          <a:solidFill>
            <a:schemeClr val="tx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7188" algn="just">
              <a:defRPr/>
            </a:pPr>
            <a:endParaRPr lang="es-ES" sz="12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740063"/>
          </a:xfrm>
        </p:spPr>
        <p:txBody>
          <a:bodyPr>
            <a:normAutofit fontScale="90000"/>
          </a:bodyPr>
          <a:lstStyle/>
          <a:p>
            <a:pPr algn="r"/>
            <a:r>
              <a:rPr lang="es-ES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Contenido de los Reportes Mensuales de Comercialización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AutoShape 89"/>
          <p:cNvSpPr>
            <a:spLocks noChangeArrowheads="1"/>
          </p:cNvSpPr>
          <p:nvPr/>
        </p:nvSpPr>
        <p:spPr bwMode="auto">
          <a:xfrm>
            <a:off x="2035112" y="1146642"/>
            <a:ext cx="1655762" cy="436425"/>
          </a:xfrm>
          <a:prstGeom prst="homePlate">
            <a:avLst>
              <a:gd name="adj" fmla="val 15365"/>
            </a:avLst>
          </a:prstGeom>
          <a:solidFill>
            <a:schemeClr val="bg1"/>
          </a:solidFill>
          <a:ln w="9525" algn="ctr">
            <a:solidFill>
              <a:srgbClr val="1C1C1C"/>
            </a:solidFill>
            <a:miter lim="800000"/>
            <a:headEnd/>
            <a:tailEnd/>
          </a:ln>
          <a:effectLst>
            <a:outerShdw dist="52363" dir="4557825" algn="ctr" rotWithShape="0">
              <a:schemeClr val="tx1"/>
            </a:outerShdw>
          </a:effectLst>
        </p:spPr>
        <p:txBody>
          <a:bodyPr lIns="54000" rIns="54000" anchor="ctr"/>
          <a:lstStyle/>
          <a:p>
            <a:pPr>
              <a:spcBef>
                <a:spcPct val="50000"/>
              </a:spcBef>
              <a:defRPr/>
            </a:pPr>
            <a:r>
              <a:rPr lang="pt-BR"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pt-BR" sz="900" i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 Box 42"/>
          <p:cNvSpPr txBox="1">
            <a:spLocks noChangeArrowheads="1"/>
          </p:cNvSpPr>
          <p:nvPr/>
        </p:nvSpPr>
        <p:spPr bwMode="auto">
          <a:xfrm>
            <a:off x="1912176" y="1118072"/>
            <a:ext cx="1800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Datos del Permisionario </a:t>
            </a:r>
            <a:endParaRPr lang="en-US" sz="14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AutoShape 75"/>
          <p:cNvSpPr>
            <a:spLocks noChangeArrowheads="1"/>
          </p:cNvSpPr>
          <p:nvPr/>
        </p:nvSpPr>
        <p:spPr bwMode="auto">
          <a:xfrm>
            <a:off x="3905694" y="1220082"/>
            <a:ext cx="203200" cy="365414"/>
          </a:xfrm>
          <a:prstGeom prst="homePlat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>
            <a:prstShdw prst="shdw17" dist="17961" dir="2700000">
              <a:srgbClr val="8C8C8C"/>
            </a:prst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s-MX" sz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73"/>
          <p:cNvSpPr>
            <a:spLocks noChangeArrowheads="1"/>
          </p:cNvSpPr>
          <p:nvPr/>
        </p:nvSpPr>
        <p:spPr bwMode="auto">
          <a:xfrm>
            <a:off x="3802315" y="1245371"/>
            <a:ext cx="5094797" cy="33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42938" indent="-285750" algn="just">
              <a:buFont typeface="Wingdings" panose="05000000000000000000" pitchFamily="2" charset="2"/>
              <a:buChar char="§"/>
              <a:defRPr/>
            </a:pPr>
            <a:r>
              <a:rPr lang="es-E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s-E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azón social</a:t>
            </a:r>
            <a:endParaRPr lang="es-E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2938" indent="-285750" algn="just">
              <a:buFont typeface="Wingdings" panose="05000000000000000000" pitchFamily="2" charset="2"/>
              <a:buChar char="§"/>
              <a:defRPr/>
            </a:pPr>
            <a:r>
              <a:rPr lang="es-E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Número </a:t>
            </a:r>
            <a:r>
              <a:rPr lang="es-E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s-E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permiso </a:t>
            </a:r>
            <a:endParaRPr lang="es-E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2938" indent="-285750" algn="just">
              <a:buFont typeface="Wingdings" panose="05000000000000000000" pitchFamily="2" charset="2"/>
              <a:buChar char="§"/>
              <a:defRPr/>
            </a:pPr>
            <a:r>
              <a:rPr lang="es-E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s-E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de reporte</a:t>
            </a:r>
            <a:endParaRPr lang="es-E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riángulo isósceles 1"/>
          <p:cNvSpPr/>
          <p:nvPr/>
        </p:nvSpPr>
        <p:spPr>
          <a:xfrm rot="10800000">
            <a:off x="3657601" y="1986179"/>
            <a:ext cx="2314575" cy="376470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73"/>
          <p:cNvSpPr>
            <a:spLocks noChangeArrowheads="1"/>
          </p:cNvSpPr>
          <p:nvPr/>
        </p:nvSpPr>
        <p:spPr bwMode="auto">
          <a:xfrm>
            <a:off x="2812868" y="1900342"/>
            <a:ext cx="3979817" cy="45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82563" lvl="1" indent="0" algn="ctr">
              <a:defRPr/>
            </a:pPr>
            <a:r>
              <a:rPr lang="es-E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Formatos</a:t>
            </a:r>
            <a:endParaRPr lang="es-E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1" name="Diagrama 40"/>
          <p:cNvGraphicFramePr/>
          <p:nvPr>
            <p:extLst>
              <p:ext uri="{D42A27DB-BD31-4B8C-83A1-F6EECF244321}">
                <p14:modId xmlns:p14="http://schemas.microsoft.com/office/powerpoint/2010/main" val="810406738"/>
              </p:ext>
            </p:extLst>
          </p:nvPr>
        </p:nvGraphicFramePr>
        <p:xfrm>
          <a:off x="808892" y="2643188"/>
          <a:ext cx="8030307" cy="3376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3" name="Conector recto de flecha 42"/>
          <p:cNvCxnSpPr/>
          <p:nvPr/>
        </p:nvCxnSpPr>
        <p:spPr>
          <a:xfrm>
            <a:off x="5904411" y="5799909"/>
            <a:ext cx="539932" cy="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78273" y="5012216"/>
            <a:ext cx="2837944" cy="128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57188" lvl="1" indent="-174625" algn="just">
              <a:buFont typeface="Wingdings" panose="05000000000000000000" pitchFamily="2" charset="2"/>
              <a:buChar char="§"/>
              <a:defRPr/>
            </a:pPr>
            <a:r>
              <a:rPr lang="es-E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s-E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ipo de clientes</a:t>
            </a:r>
          </a:p>
          <a:p>
            <a:pPr marL="357188" lvl="1" indent="-174625" algn="just">
              <a:buFont typeface="Wingdings" panose="05000000000000000000" pitchFamily="2" charset="2"/>
              <a:buChar char="§"/>
              <a:defRPr/>
            </a:pPr>
            <a:r>
              <a:rPr lang="es-E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Número de clientes</a:t>
            </a:r>
          </a:p>
          <a:p>
            <a:pPr marL="357188" lvl="1" indent="-174625" algn="just">
              <a:buFont typeface="Wingdings" panose="05000000000000000000" pitchFamily="2" charset="2"/>
              <a:buChar char="§"/>
              <a:defRPr/>
            </a:pPr>
            <a:r>
              <a:rPr lang="es-E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Volumen facturado</a:t>
            </a:r>
          </a:p>
          <a:p>
            <a:pPr marL="357188" lvl="1" indent="-174625" algn="just">
              <a:buFont typeface="Wingdings" panose="05000000000000000000" pitchFamily="2" charset="2"/>
              <a:buChar char="§"/>
              <a:defRPr/>
            </a:pPr>
            <a:r>
              <a:rPr lang="es-E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Precio promedio o Costo de los servicios</a:t>
            </a:r>
          </a:p>
          <a:p>
            <a:pPr marL="357188" lvl="1" indent="-174625" algn="just">
              <a:buFont typeface="Wingdings" panose="05000000000000000000" pitchFamily="2" charset="2"/>
              <a:buChar char="§"/>
              <a:defRPr/>
            </a:pPr>
            <a:r>
              <a:rPr lang="es-E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Importe total</a:t>
            </a:r>
            <a:endParaRPr lang="es-E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3AB9F-4438-4187-97BF-8931B76ECA69}" type="slidenum">
              <a:rPr lang="es-MX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6</a:t>
            </a:fld>
            <a:endParaRPr lang="es-MX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ítulo 5"/>
          <p:cNvSpPr>
            <a:spLocks noGrp="1"/>
          </p:cNvSpPr>
          <p:nvPr>
            <p:ph type="title"/>
          </p:nvPr>
        </p:nvSpPr>
        <p:spPr>
          <a:xfrm>
            <a:off x="1699622" y="130539"/>
            <a:ext cx="7028121" cy="1193291"/>
          </a:xfrm>
        </p:spPr>
        <p:txBody>
          <a:bodyPr>
            <a:normAutofit/>
          </a:bodyPr>
          <a:lstStyle/>
          <a:p>
            <a:pPr algn="r"/>
            <a:r>
              <a:rPr lang="es-ES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Supervisión de la Información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898525" y="1856189"/>
            <a:ext cx="1897063" cy="7431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Revisión</a:t>
            </a:r>
            <a:endParaRPr lang="en-US" altLang="es-MX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943226" y="1856188"/>
            <a:ext cx="5391150" cy="74069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Dentro de los 30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días naturales siguientes a su presentación</a:t>
            </a:r>
            <a:endParaRPr lang="es-ES" alt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hay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requerimiento o notificación por parte de la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 en ese plazo,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cumplida la obligación</a:t>
            </a:r>
            <a:endParaRPr lang="es-ES" alt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908046" y="2922994"/>
            <a:ext cx="1897063" cy="7431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Visitas de Verificación</a:t>
            </a:r>
            <a:endParaRPr lang="en-US" altLang="es-MX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952747" y="2922993"/>
            <a:ext cx="5391150" cy="74069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CRE llevará a cabo visitas a las instalaciones del comercializador para vigilar el cumplimiento de la regulación</a:t>
            </a:r>
            <a:endParaRPr lang="es-ES" altLang="es-MX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Clr>
                <a:srgbClr val="997D00"/>
              </a:buClr>
              <a:buSzPct val="80000"/>
              <a:buFont typeface="Wingdings" panose="05000000000000000000" pitchFamily="2" charset="2"/>
              <a:buChar char="§"/>
            </a:pP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917569" y="3989799"/>
            <a:ext cx="1897063" cy="7431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es-MX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Sanciones</a:t>
            </a:r>
            <a:endParaRPr lang="en-US" altLang="es-MX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2962270" y="3989798"/>
            <a:ext cx="5391150" cy="74069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177800" indent="-1778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</a:pP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falta de presentación de la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información, en tiempo y forma, está </a:t>
            </a:r>
            <a:r>
              <a:rPr lang="es-MX" altLang="es-MX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sujeta a </a:t>
            </a:r>
            <a:r>
              <a:rPr lang="es-MX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sanciones</a:t>
            </a:r>
          </a:p>
          <a:p>
            <a:pPr lvl="1" eaLnBrk="1" hangingPunct="1">
              <a:buClr>
                <a:schemeClr val="tx2"/>
              </a:buClr>
              <a:buSzPct val="80000"/>
              <a:buFont typeface="Wingdings" panose="05000000000000000000" pitchFamily="2" charset="2"/>
              <a:buChar char="ü"/>
            </a:pPr>
            <a:r>
              <a:rPr lang="es-ES" altLang="es-MX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15 mil a 450 mil veces el salario mínimo vigente</a:t>
            </a:r>
            <a:endParaRPr lang="es-ES" altLang="es-MX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98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b="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Datos de contacto</a:t>
            </a:r>
            <a:endParaRPr lang="es-MX" sz="24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78718" y="1582585"/>
            <a:ext cx="67614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Coordinación 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de Mercados de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Hidrocarburos</a:t>
            </a:r>
          </a:p>
          <a:p>
            <a:pPr algn="ctr"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Teléfonos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Francisco de la Isla	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(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55)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5283-1926</a:t>
            </a:r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Verónica Navarro 	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(55) 5283-1515 (</a:t>
            </a:r>
            <a:r>
              <a:rPr lang="es-MX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Conm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Arturo Valdés		   (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55)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5283-1515 (</a:t>
            </a:r>
            <a:r>
              <a:rPr lang="es-MX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Conm</a:t>
            </a:r>
            <a:r>
              <a:rPr lang="es-MX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2000" i="0" dirty="0" smtClean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Correo electrónico: </a:t>
            </a:r>
            <a:r>
              <a:rPr lang="es-MX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permisos_comercializacion@cre.gob.mx</a:t>
            </a:r>
            <a:endParaRPr lang="es-MX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4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79707" y="1390561"/>
            <a:ext cx="676142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s-MX" sz="8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4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¡Gracias!</a:t>
            </a:r>
          </a:p>
          <a:p>
            <a:pPr algn="ctr" fontAlgn="base"/>
            <a:endParaRPr lang="es-MX" sz="7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fontAlgn="base"/>
            <a:r>
              <a:rPr lang="es-MX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www.cre.gob.mx</a:t>
            </a:r>
            <a:endParaRPr lang="es-MX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2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s-MX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endParaRPr lang="es-MX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on CR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CRE 1</Template>
  <TotalTime>12058</TotalTime>
  <Words>542</Words>
  <Application>Microsoft Office PowerPoint</Application>
  <PresentationFormat>Presentación en pantalla (4:3)</PresentationFormat>
  <Paragraphs>103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Tahoma</vt:lpstr>
      <vt:lpstr>Wingdings</vt:lpstr>
      <vt:lpstr>Presentacion CRE 1</vt:lpstr>
      <vt:lpstr>Presentación de PowerPoint</vt:lpstr>
      <vt:lpstr>Obligaciones Generales de los Comercializadores</vt:lpstr>
      <vt:lpstr>Obligaciones en materia de Información</vt:lpstr>
      <vt:lpstr>Cumplimiento de la Obligación de Información</vt:lpstr>
      <vt:lpstr>Contenido de los Reportes Mensuales de Comercialización</vt:lpstr>
      <vt:lpstr>Supervisión de la Información</vt:lpstr>
      <vt:lpstr> Datos de contacto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RÉGIMEN PERMANENTE DE LOS  TCGVPM DE GAS NATURAL Y ESQUEMA DE ACCESO ABIERTO Y RESERVA DE CAPACIDAD EN EL SNG</dc:title>
  <dc:creator>Alvaro Efrain Tellez Rangel</dc:creator>
  <cp:lastModifiedBy>Erick Donato Cantera  Perez</cp:lastModifiedBy>
  <cp:revision>455</cp:revision>
  <cp:lastPrinted>2015-06-24T23:53:59Z</cp:lastPrinted>
  <dcterms:created xsi:type="dcterms:W3CDTF">2011-04-01T01:05:49Z</dcterms:created>
  <dcterms:modified xsi:type="dcterms:W3CDTF">2016-03-15T22:52:33Z</dcterms:modified>
</cp:coreProperties>
</file>