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65" r:id="rId3"/>
    <p:sldId id="266" r:id="rId4"/>
    <p:sldId id="267" r:id="rId5"/>
    <p:sldId id="268" r:id="rId6"/>
    <p:sldId id="274" r:id="rId7"/>
    <p:sldId id="275" r:id="rId8"/>
    <p:sldId id="269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4B0B-4F37-42F3-8001-464183C829C8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C6989718-A822-443B-8E88-B6B60DC7779D}">
      <dgm:prSet phldrT="[Texto]" custT="1"/>
      <dgm:spPr/>
      <dgm:t>
        <a:bodyPr/>
        <a:lstStyle/>
        <a:p>
          <a:r>
            <a:rPr lang="es-MX" sz="1200" b="1" dirty="0" smtClean="0"/>
            <a:t>Identificación,</a:t>
          </a:r>
          <a:r>
            <a:rPr lang="es-MX" sz="1200" b="1" baseline="0" dirty="0" smtClean="0"/>
            <a:t> caracterización, predicción y valoración de los impactos sociales</a:t>
          </a:r>
          <a:endParaRPr lang="es-MX" sz="1200" b="1" dirty="0"/>
        </a:p>
      </dgm:t>
    </dgm:pt>
    <dgm:pt modelId="{BE9E5866-8D1E-4BF0-BF05-43925B8780E6}" type="parTrans" cxnId="{48EA8B00-3432-40AA-B664-815483CC0B13}">
      <dgm:prSet/>
      <dgm:spPr/>
      <dgm:t>
        <a:bodyPr/>
        <a:lstStyle/>
        <a:p>
          <a:endParaRPr lang="es-MX" sz="900"/>
        </a:p>
      </dgm:t>
    </dgm:pt>
    <dgm:pt modelId="{247C69C1-C586-48CE-BE7D-3F0647C43743}" type="sibTrans" cxnId="{48EA8B00-3432-40AA-B664-815483CC0B13}">
      <dgm:prSet/>
      <dgm:spPr/>
      <dgm:t>
        <a:bodyPr/>
        <a:lstStyle/>
        <a:p>
          <a:endParaRPr lang="es-MX" sz="900"/>
        </a:p>
      </dgm:t>
    </dgm:pt>
    <dgm:pt modelId="{5D3B706E-6F05-4282-BF71-0BDD0F4DD4E1}">
      <dgm:prSet phldrT="[Texto]"/>
      <dgm:spPr/>
      <dgm:t>
        <a:bodyPr/>
        <a:lstStyle/>
        <a:p>
          <a:endParaRPr lang="es-MX" sz="900" dirty="0"/>
        </a:p>
      </dgm:t>
    </dgm:pt>
    <dgm:pt modelId="{4AFAEFFD-8753-45BD-9CD7-9FFE0A272995}" type="parTrans" cxnId="{6A464A3D-3538-4CF1-85F1-02700FC050DA}">
      <dgm:prSet/>
      <dgm:spPr/>
      <dgm:t>
        <a:bodyPr/>
        <a:lstStyle/>
        <a:p>
          <a:endParaRPr lang="es-MX" sz="900"/>
        </a:p>
      </dgm:t>
    </dgm:pt>
    <dgm:pt modelId="{A2048C9D-AD76-43B0-8E7F-90005FD7271F}" type="sibTrans" cxnId="{6A464A3D-3538-4CF1-85F1-02700FC050DA}">
      <dgm:prSet/>
      <dgm:spPr/>
      <dgm:t>
        <a:bodyPr/>
        <a:lstStyle/>
        <a:p>
          <a:endParaRPr lang="es-MX" sz="900"/>
        </a:p>
      </dgm:t>
    </dgm:pt>
    <dgm:pt modelId="{245A093F-E2EE-4075-BD7F-B8FFAB233EE2}">
      <dgm:prSet custT="1"/>
      <dgm:spPr/>
      <dgm:t>
        <a:bodyPr/>
        <a:lstStyle/>
        <a:p>
          <a:r>
            <a:rPr lang="es-MX" sz="1200" b="1" dirty="0" smtClean="0"/>
            <a:t>Descripción Técnica del Proyecto </a:t>
          </a:r>
          <a:endParaRPr lang="es-MX" sz="1200" b="1" dirty="0"/>
        </a:p>
      </dgm:t>
    </dgm:pt>
    <dgm:pt modelId="{262D3ECD-7A5B-4E2A-A1F4-D60D3C7A7BE2}" type="parTrans" cxnId="{47BA27EA-7CD3-4EC9-81DF-410CD0FC5977}">
      <dgm:prSet/>
      <dgm:spPr/>
      <dgm:t>
        <a:bodyPr/>
        <a:lstStyle/>
        <a:p>
          <a:endParaRPr lang="es-MX" sz="900"/>
        </a:p>
      </dgm:t>
    </dgm:pt>
    <dgm:pt modelId="{C0F59BEF-3223-4467-9F6D-E7ED78C5C3C6}" type="sibTrans" cxnId="{47BA27EA-7CD3-4EC9-81DF-410CD0FC5977}">
      <dgm:prSet/>
      <dgm:spPr/>
      <dgm:t>
        <a:bodyPr/>
        <a:lstStyle/>
        <a:p>
          <a:endParaRPr lang="es-MX" sz="900"/>
        </a:p>
      </dgm:t>
    </dgm:pt>
    <dgm:pt modelId="{2663C9D7-3364-4BF9-8AD5-A411F8FD03F4}">
      <dgm:prSet custT="1"/>
      <dgm:spPr/>
      <dgm:t>
        <a:bodyPr/>
        <a:lstStyle/>
        <a:p>
          <a:r>
            <a:rPr lang="es-MX" sz="1200" b="1" dirty="0" smtClean="0"/>
            <a:t>Definición del área de Influencia </a:t>
          </a:r>
          <a:endParaRPr lang="es-MX" sz="1200" b="1" dirty="0"/>
        </a:p>
      </dgm:t>
    </dgm:pt>
    <dgm:pt modelId="{EDEB6354-9E4B-417D-A4ED-C65E0157DB87}" type="parTrans" cxnId="{005CAF61-FD95-4936-92FA-245DDC024526}">
      <dgm:prSet/>
      <dgm:spPr/>
      <dgm:t>
        <a:bodyPr/>
        <a:lstStyle/>
        <a:p>
          <a:endParaRPr lang="es-MX" sz="900"/>
        </a:p>
      </dgm:t>
    </dgm:pt>
    <dgm:pt modelId="{FD55B9ED-3E31-4E26-82E5-B52FA5C3A554}" type="sibTrans" cxnId="{005CAF61-FD95-4936-92FA-245DDC024526}">
      <dgm:prSet/>
      <dgm:spPr/>
      <dgm:t>
        <a:bodyPr/>
        <a:lstStyle/>
        <a:p>
          <a:endParaRPr lang="es-MX" sz="900"/>
        </a:p>
      </dgm:t>
    </dgm:pt>
    <dgm:pt modelId="{099821FB-5CB4-43DD-BCE6-37AB499971DC}">
      <dgm:prSet custT="1"/>
      <dgm:spPr/>
      <dgm:t>
        <a:bodyPr/>
        <a:lstStyle/>
        <a:p>
          <a:r>
            <a:rPr lang="es-MX" sz="1200" b="1" dirty="0" smtClean="0"/>
            <a:t>Identificación y Caracterización de las comunidades y pueblos que se ubican en el área de influencia del Proyecto</a:t>
          </a:r>
          <a:endParaRPr lang="es-MX" sz="1200" b="1" dirty="0"/>
        </a:p>
      </dgm:t>
    </dgm:pt>
    <dgm:pt modelId="{3F65C7B1-8B21-40EC-9FB1-BCCFDA90CF46}" type="parTrans" cxnId="{350A36B0-6C60-4ED8-97F2-03EFC544467B}">
      <dgm:prSet/>
      <dgm:spPr/>
      <dgm:t>
        <a:bodyPr/>
        <a:lstStyle/>
        <a:p>
          <a:endParaRPr lang="es-MX" sz="900"/>
        </a:p>
      </dgm:t>
    </dgm:pt>
    <dgm:pt modelId="{36ECAEA2-23E2-47A9-A1FE-169A51C22C1D}" type="sibTrans" cxnId="{350A36B0-6C60-4ED8-97F2-03EFC544467B}">
      <dgm:prSet/>
      <dgm:spPr/>
      <dgm:t>
        <a:bodyPr/>
        <a:lstStyle/>
        <a:p>
          <a:endParaRPr lang="es-MX" sz="900"/>
        </a:p>
      </dgm:t>
    </dgm:pt>
    <dgm:pt modelId="{5ACB9F1F-E9E3-40E4-9C66-3E39486F2A29}">
      <dgm:prSet phldrT="[Texto]" custT="1"/>
      <dgm:spPr/>
      <dgm:t>
        <a:bodyPr/>
        <a:lstStyle/>
        <a:p>
          <a:r>
            <a:rPr lang="es-MX" sz="1200" b="1" dirty="0" smtClean="0"/>
            <a:t>Medidas</a:t>
          </a:r>
          <a:r>
            <a:rPr lang="es-MX" sz="1200" b="1" baseline="0" dirty="0" smtClean="0"/>
            <a:t> de Prevención  y Mitigación y Planes de Gestión Social</a:t>
          </a:r>
          <a:endParaRPr lang="es-MX" sz="1200" b="1" dirty="0"/>
        </a:p>
      </dgm:t>
    </dgm:pt>
    <dgm:pt modelId="{5B429994-9D04-46A6-B9E9-63430510A3AD}" type="parTrans" cxnId="{CE9ABB86-C9E7-462C-8CA8-5F97177CCEB0}">
      <dgm:prSet/>
      <dgm:spPr/>
      <dgm:t>
        <a:bodyPr/>
        <a:lstStyle/>
        <a:p>
          <a:endParaRPr lang="es-MX" sz="900"/>
        </a:p>
      </dgm:t>
    </dgm:pt>
    <dgm:pt modelId="{D04965BE-B439-4F29-8E9B-00692B3122AF}" type="sibTrans" cxnId="{CE9ABB86-C9E7-462C-8CA8-5F97177CCEB0}">
      <dgm:prSet/>
      <dgm:spPr/>
      <dgm:t>
        <a:bodyPr/>
        <a:lstStyle/>
        <a:p>
          <a:endParaRPr lang="es-MX" sz="900"/>
        </a:p>
      </dgm:t>
    </dgm:pt>
    <dgm:pt modelId="{16FE2A9B-945C-4CE9-B9B0-D5BE90938346}" type="pres">
      <dgm:prSet presAssocID="{A5764B0B-4F37-42F3-8001-464183C829C8}" presName="arrowDiagram" presStyleCnt="0">
        <dgm:presLayoutVars>
          <dgm:chMax val="5"/>
          <dgm:dir/>
          <dgm:resizeHandles val="exact"/>
        </dgm:presLayoutVars>
      </dgm:prSet>
      <dgm:spPr/>
    </dgm:pt>
    <dgm:pt modelId="{8B94D358-FAEA-4750-8AC6-B1DB92ED0385}" type="pres">
      <dgm:prSet presAssocID="{A5764B0B-4F37-42F3-8001-464183C829C8}" presName="arrow" presStyleLbl="bgShp" presStyleIdx="0" presStyleCnt="1" custLinFactNeighborX="363"/>
      <dgm:spPr/>
    </dgm:pt>
    <dgm:pt modelId="{001B8B21-025A-4770-8D82-C0D66D680514}" type="pres">
      <dgm:prSet presAssocID="{A5764B0B-4F37-42F3-8001-464183C829C8}" presName="arrowDiagram5" presStyleCnt="0"/>
      <dgm:spPr/>
    </dgm:pt>
    <dgm:pt modelId="{22E7C685-C70B-4824-9C4E-2112DD0754BE}" type="pres">
      <dgm:prSet presAssocID="{245A093F-E2EE-4075-BD7F-B8FFAB233EE2}" presName="bullet5a" presStyleLbl="node1" presStyleIdx="0" presStyleCnt="5"/>
      <dgm:spPr/>
    </dgm:pt>
    <dgm:pt modelId="{6E7C8B09-BED2-4731-865D-3C0E0070C7CE}" type="pres">
      <dgm:prSet presAssocID="{245A093F-E2EE-4075-BD7F-B8FFAB233EE2}" presName="textBox5a" presStyleLbl="revTx" presStyleIdx="0" presStyleCnt="5" custScaleX="128601" custLinFactNeighborX="17169" custLinFactNeighborY="56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6DD848-D3F1-44B7-B73E-9468208474CC}" type="pres">
      <dgm:prSet presAssocID="{2663C9D7-3364-4BF9-8AD5-A411F8FD03F4}" presName="bullet5b" presStyleLbl="node1" presStyleIdx="1" presStyleCnt="5"/>
      <dgm:spPr/>
    </dgm:pt>
    <dgm:pt modelId="{3CF6E0B8-3049-4BEA-B6D7-0E061FF5A591}" type="pres">
      <dgm:prSet presAssocID="{2663C9D7-3364-4BF9-8AD5-A411F8FD03F4}" presName="textBox5b" presStyleLbl="revTx" presStyleIdx="1" presStyleCnt="5" custScaleY="33865" custLinFactNeighborY="-247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4E146A-67A4-489B-8A26-69078E1A2F14}" type="pres">
      <dgm:prSet presAssocID="{099821FB-5CB4-43DD-BCE6-37AB499971DC}" presName="bullet5c" presStyleLbl="node1" presStyleIdx="2" presStyleCnt="5"/>
      <dgm:spPr/>
    </dgm:pt>
    <dgm:pt modelId="{EE4B4D01-B2C3-4EA6-935E-EFC0B85A514D}" type="pres">
      <dgm:prSet presAssocID="{099821FB-5CB4-43DD-BCE6-37AB499971DC}" presName="textBox5c" presStyleLbl="revTx" presStyleIdx="2" presStyleCnt="5" custScaleX="122319" custScaleY="26231" custLinFactNeighborX="5099" custLinFactNeighborY="-281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6546E9-9990-4E09-90E8-0650CB9DD3AD}" type="pres">
      <dgm:prSet presAssocID="{C6989718-A822-443B-8E88-B6B60DC7779D}" presName="bullet5d" presStyleLbl="node1" presStyleIdx="3" presStyleCnt="5"/>
      <dgm:spPr/>
    </dgm:pt>
    <dgm:pt modelId="{3489176A-6DFA-48E0-83FF-5F225541925F}" type="pres">
      <dgm:prSet presAssocID="{C6989718-A822-443B-8E88-B6B60DC7779D}" presName="textBox5d" presStyleLbl="revTx" presStyleIdx="3" presStyleCnt="5" custScaleX="102672" custScaleY="41453" custLinFactNeighborX="7966" custLinFactNeighborY="-206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342B6F-F0A2-4EDB-A8F5-C2BD6D8C6E46}" type="pres">
      <dgm:prSet presAssocID="{5ACB9F1F-E9E3-40E4-9C66-3E39486F2A29}" presName="bullet5e" presStyleLbl="node1" presStyleIdx="4" presStyleCnt="5"/>
      <dgm:spPr/>
    </dgm:pt>
    <dgm:pt modelId="{63B1EB4B-BF30-4166-8196-7BEFE527EA17}" type="pres">
      <dgm:prSet presAssocID="{5ACB9F1F-E9E3-40E4-9C66-3E39486F2A29}" presName="textBox5e" presStyleLbl="revTx" presStyleIdx="4" presStyleCnt="5" custScaleY="35147" custLinFactNeighborX="13928" custLinFactNeighborY="-29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1DD6D1B-1974-4119-9E03-B096C704E56C}" type="presOf" srcId="{5ACB9F1F-E9E3-40E4-9C66-3E39486F2A29}" destId="{63B1EB4B-BF30-4166-8196-7BEFE527EA17}" srcOrd="0" destOrd="0" presId="urn:microsoft.com/office/officeart/2005/8/layout/arrow2"/>
    <dgm:cxn modelId="{3CBB4C71-E431-4DB6-8A6A-65797CC9D3A6}" type="presOf" srcId="{A5764B0B-4F37-42F3-8001-464183C829C8}" destId="{16FE2A9B-945C-4CE9-B9B0-D5BE90938346}" srcOrd="0" destOrd="0" presId="urn:microsoft.com/office/officeart/2005/8/layout/arrow2"/>
    <dgm:cxn modelId="{CE9ABB86-C9E7-462C-8CA8-5F97177CCEB0}" srcId="{A5764B0B-4F37-42F3-8001-464183C829C8}" destId="{5ACB9F1F-E9E3-40E4-9C66-3E39486F2A29}" srcOrd="4" destOrd="0" parTransId="{5B429994-9D04-46A6-B9E9-63430510A3AD}" sibTransId="{D04965BE-B439-4F29-8E9B-00692B3122AF}"/>
    <dgm:cxn modelId="{350A36B0-6C60-4ED8-97F2-03EFC544467B}" srcId="{A5764B0B-4F37-42F3-8001-464183C829C8}" destId="{099821FB-5CB4-43DD-BCE6-37AB499971DC}" srcOrd="2" destOrd="0" parTransId="{3F65C7B1-8B21-40EC-9FB1-BCCFDA90CF46}" sibTransId="{36ECAEA2-23E2-47A9-A1FE-169A51C22C1D}"/>
    <dgm:cxn modelId="{005CAF61-FD95-4936-92FA-245DDC024526}" srcId="{A5764B0B-4F37-42F3-8001-464183C829C8}" destId="{2663C9D7-3364-4BF9-8AD5-A411F8FD03F4}" srcOrd="1" destOrd="0" parTransId="{EDEB6354-9E4B-417D-A4ED-C65E0157DB87}" sibTransId="{FD55B9ED-3E31-4E26-82E5-B52FA5C3A554}"/>
    <dgm:cxn modelId="{47BA27EA-7CD3-4EC9-81DF-410CD0FC5977}" srcId="{A5764B0B-4F37-42F3-8001-464183C829C8}" destId="{245A093F-E2EE-4075-BD7F-B8FFAB233EE2}" srcOrd="0" destOrd="0" parTransId="{262D3ECD-7A5B-4E2A-A1F4-D60D3C7A7BE2}" sibTransId="{C0F59BEF-3223-4467-9F6D-E7ED78C5C3C6}"/>
    <dgm:cxn modelId="{D61F5A4F-1B64-42F2-A06A-83B0F9DE6EEE}" type="presOf" srcId="{C6989718-A822-443B-8E88-B6B60DC7779D}" destId="{3489176A-6DFA-48E0-83FF-5F225541925F}" srcOrd="0" destOrd="0" presId="urn:microsoft.com/office/officeart/2005/8/layout/arrow2"/>
    <dgm:cxn modelId="{6A464A3D-3538-4CF1-85F1-02700FC050DA}" srcId="{A5764B0B-4F37-42F3-8001-464183C829C8}" destId="{5D3B706E-6F05-4282-BF71-0BDD0F4DD4E1}" srcOrd="5" destOrd="0" parTransId="{4AFAEFFD-8753-45BD-9CD7-9FFE0A272995}" sibTransId="{A2048C9D-AD76-43B0-8E7F-90005FD7271F}"/>
    <dgm:cxn modelId="{BA7351C0-4820-4B92-935A-95FBCB76F6E0}" type="presOf" srcId="{2663C9D7-3364-4BF9-8AD5-A411F8FD03F4}" destId="{3CF6E0B8-3049-4BEA-B6D7-0E061FF5A591}" srcOrd="0" destOrd="0" presId="urn:microsoft.com/office/officeart/2005/8/layout/arrow2"/>
    <dgm:cxn modelId="{24D24B6A-DC6F-42B2-8A20-6AEA16F2F57E}" type="presOf" srcId="{245A093F-E2EE-4075-BD7F-B8FFAB233EE2}" destId="{6E7C8B09-BED2-4731-865D-3C0E0070C7CE}" srcOrd="0" destOrd="0" presId="urn:microsoft.com/office/officeart/2005/8/layout/arrow2"/>
    <dgm:cxn modelId="{2704A9F2-9CA8-4CF4-90BA-DC99AA786C3C}" type="presOf" srcId="{099821FB-5CB4-43DD-BCE6-37AB499971DC}" destId="{EE4B4D01-B2C3-4EA6-935E-EFC0B85A514D}" srcOrd="0" destOrd="0" presId="urn:microsoft.com/office/officeart/2005/8/layout/arrow2"/>
    <dgm:cxn modelId="{48EA8B00-3432-40AA-B664-815483CC0B13}" srcId="{A5764B0B-4F37-42F3-8001-464183C829C8}" destId="{C6989718-A822-443B-8E88-B6B60DC7779D}" srcOrd="3" destOrd="0" parTransId="{BE9E5866-8D1E-4BF0-BF05-43925B8780E6}" sibTransId="{247C69C1-C586-48CE-BE7D-3F0647C43743}"/>
    <dgm:cxn modelId="{FE247CBC-8FBB-4D28-97E9-9CC17118A016}" type="presParOf" srcId="{16FE2A9B-945C-4CE9-B9B0-D5BE90938346}" destId="{8B94D358-FAEA-4750-8AC6-B1DB92ED0385}" srcOrd="0" destOrd="0" presId="urn:microsoft.com/office/officeart/2005/8/layout/arrow2"/>
    <dgm:cxn modelId="{AF84D344-E928-4ACB-9E03-CE1215FD1043}" type="presParOf" srcId="{16FE2A9B-945C-4CE9-B9B0-D5BE90938346}" destId="{001B8B21-025A-4770-8D82-C0D66D680514}" srcOrd="1" destOrd="0" presId="urn:microsoft.com/office/officeart/2005/8/layout/arrow2"/>
    <dgm:cxn modelId="{7F1D2C37-5910-4CE2-AF33-430E611E72F1}" type="presParOf" srcId="{001B8B21-025A-4770-8D82-C0D66D680514}" destId="{22E7C685-C70B-4824-9C4E-2112DD0754BE}" srcOrd="0" destOrd="0" presId="urn:microsoft.com/office/officeart/2005/8/layout/arrow2"/>
    <dgm:cxn modelId="{3AC4A33A-430F-4881-9D7F-786AF6ECE3C0}" type="presParOf" srcId="{001B8B21-025A-4770-8D82-C0D66D680514}" destId="{6E7C8B09-BED2-4731-865D-3C0E0070C7CE}" srcOrd="1" destOrd="0" presId="urn:microsoft.com/office/officeart/2005/8/layout/arrow2"/>
    <dgm:cxn modelId="{2FD84D97-C2A2-46C5-9A81-59F1F01E17BC}" type="presParOf" srcId="{001B8B21-025A-4770-8D82-C0D66D680514}" destId="{396DD848-D3F1-44B7-B73E-9468208474CC}" srcOrd="2" destOrd="0" presId="urn:microsoft.com/office/officeart/2005/8/layout/arrow2"/>
    <dgm:cxn modelId="{EB430892-4519-496A-B863-D94F1F7DE59D}" type="presParOf" srcId="{001B8B21-025A-4770-8D82-C0D66D680514}" destId="{3CF6E0B8-3049-4BEA-B6D7-0E061FF5A591}" srcOrd="3" destOrd="0" presId="urn:microsoft.com/office/officeart/2005/8/layout/arrow2"/>
    <dgm:cxn modelId="{E9B37AF7-90CD-40D3-8471-D604E7E00597}" type="presParOf" srcId="{001B8B21-025A-4770-8D82-C0D66D680514}" destId="{274E146A-67A4-489B-8A26-69078E1A2F14}" srcOrd="4" destOrd="0" presId="urn:microsoft.com/office/officeart/2005/8/layout/arrow2"/>
    <dgm:cxn modelId="{0B43CE9F-F2FB-42FD-856B-FB19067C8394}" type="presParOf" srcId="{001B8B21-025A-4770-8D82-C0D66D680514}" destId="{EE4B4D01-B2C3-4EA6-935E-EFC0B85A514D}" srcOrd="5" destOrd="0" presId="urn:microsoft.com/office/officeart/2005/8/layout/arrow2"/>
    <dgm:cxn modelId="{4ED984C0-0087-4244-B021-45486118EA9A}" type="presParOf" srcId="{001B8B21-025A-4770-8D82-C0D66D680514}" destId="{496546E9-9990-4E09-90E8-0650CB9DD3AD}" srcOrd="6" destOrd="0" presId="urn:microsoft.com/office/officeart/2005/8/layout/arrow2"/>
    <dgm:cxn modelId="{498B9479-AC53-4D63-AE2A-D772E1A647E0}" type="presParOf" srcId="{001B8B21-025A-4770-8D82-C0D66D680514}" destId="{3489176A-6DFA-48E0-83FF-5F225541925F}" srcOrd="7" destOrd="0" presId="urn:microsoft.com/office/officeart/2005/8/layout/arrow2"/>
    <dgm:cxn modelId="{ECE4CDF5-04DD-4FA0-8893-2F1A54138420}" type="presParOf" srcId="{001B8B21-025A-4770-8D82-C0D66D680514}" destId="{F6342B6F-F0A2-4EDB-A8F5-C2BD6D8C6E46}" srcOrd="8" destOrd="0" presId="urn:microsoft.com/office/officeart/2005/8/layout/arrow2"/>
    <dgm:cxn modelId="{6ECC8C37-A1DC-496D-B436-7F779A37E9E6}" type="presParOf" srcId="{001B8B21-025A-4770-8D82-C0D66D680514}" destId="{63B1EB4B-BF30-4166-8196-7BEFE527EA1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358-FAEA-4750-8AC6-B1DB92ED0385}">
      <dsp:nvSpPr>
        <dsp:cNvPr id="0" name=""/>
        <dsp:cNvSpPr/>
      </dsp:nvSpPr>
      <dsp:spPr>
        <a:xfrm>
          <a:off x="1080148" y="0"/>
          <a:ext cx="6538324" cy="40864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7C685-C70B-4824-9C4E-2112DD0754BE}">
      <dsp:nvSpPr>
        <dsp:cNvPr id="0" name=""/>
        <dsp:cNvSpPr/>
      </dsp:nvSpPr>
      <dsp:spPr>
        <a:xfrm>
          <a:off x="1700439" y="3038686"/>
          <a:ext cx="150381" cy="15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C8B09-BED2-4731-865D-3C0E0070C7CE}">
      <dsp:nvSpPr>
        <dsp:cNvPr id="0" name=""/>
        <dsp:cNvSpPr/>
      </dsp:nvSpPr>
      <dsp:spPr>
        <a:xfrm>
          <a:off x="1800199" y="3113877"/>
          <a:ext cx="1101493" cy="97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8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Descripción Técnica del Proyecto </a:t>
          </a:r>
          <a:endParaRPr lang="es-MX" sz="1200" b="1" kern="1200" dirty="0"/>
        </a:p>
      </dsp:txBody>
      <dsp:txXfrm>
        <a:off x="1800199" y="3113877"/>
        <a:ext cx="1101493" cy="972575"/>
      </dsp:txXfrm>
    </dsp:sp>
    <dsp:sp modelId="{396DD848-D3F1-44B7-B73E-9468208474CC}">
      <dsp:nvSpPr>
        <dsp:cNvPr id="0" name=""/>
        <dsp:cNvSpPr/>
      </dsp:nvSpPr>
      <dsp:spPr>
        <a:xfrm>
          <a:off x="2514461" y="2256539"/>
          <a:ext cx="235379" cy="235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6E0B8-3049-4BEA-B6D7-0E061FF5A591}">
      <dsp:nvSpPr>
        <dsp:cNvPr id="0" name=""/>
        <dsp:cNvSpPr/>
      </dsp:nvSpPr>
      <dsp:spPr>
        <a:xfrm>
          <a:off x="2632150" y="2516506"/>
          <a:ext cx="1085361" cy="57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72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Definición del área de Influencia </a:t>
          </a:r>
          <a:endParaRPr lang="es-MX" sz="1200" b="1" kern="1200" dirty="0"/>
        </a:p>
      </dsp:txBody>
      <dsp:txXfrm>
        <a:off x="2632150" y="2516506"/>
        <a:ext cx="1085361" cy="579844"/>
      </dsp:txXfrm>
    </dsp:sp>
    <dsp:sp modelId="{274E146A-67A4-489B-8A26-69078E1A2F14}">
      <dsp:nvSpPr>
        <dsp:cNvPr id="0" name=""/>
        <dsp:cNvSpPr/>
      </dsp:nvSpPr>
      <dsp:spPr>
        <a:xfrm>
          <a:off x="3560592" y="1632946"/>
          <a:ext cx="313839" cy="313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B4D01-B2C3-4EA6-935E-EFC0B85A514D}">
      <dsp:nvSpPr>
        <dsp:cNvPr id="0" name=""/>
        <dsp:cNvSpPr/>
      </dsp:nvSpPr>
      <dsp:spPr>
        <a:xfrm>
          <a:off x="3641035" y="1989864"/>
          <a:ext cx="1543539" cy="602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9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Identificación y Caracterización de las comunidades y pueblos que se ubican en el área de influencia del Proyecto</a:t>
          </a:r>
          <a:endParaRPr lang="es-MX" sz="1200" b="1" kern="1200" dirty="0"/>
        </a:p>
      </dsp:txBody>
      <dsp:txXfrm>
        <a:off x="3641035" y="1989864"/>
        <a:ext cx="1543539" cy="602417"/>
      </dsp:txXfrm>
    </dsp:sp>
    <dsp:sp modelId="{496546E9-9990-4E09-90E8-0650CB9DD3AD}">
      <dsp:nvSpPr>
        <dsp:cNvPr id="0" name=""/>
        <dsp:cNvSpPr/>
      </dsp:nvSpPr>
      <dsp:spPr>
        <a:xfrm>
          <a:off x="4776721" y="1145841"/>
          <a:ext cx="405376" cy="405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9176A-6DFA-48E0-83FF-5F225541925F}">
      <dsp:nvSpPr>
        <dsp:cNvPr id="0" name=""/>
        <dsp:cNvSpPr/>
      </dsp:nvSpPr>
      <dsp:spPr>
        <a:xfrm>
          <a:off x="5066107" y="1584168"/>
          <a:ext cx="1342605" cy="1134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0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Identificación,</a:t>
          </a:r>
          <a:r>
            <a:rPr lang="es-MX" sz="1200" b="1" kern="1200" baseline="0" dirty="0" smtClean="0"/>
            <a:t> caracterización, predicción y valoración de los impactos sociales</a:t>
          </a:r>
          <a:endParaRPr lang="es-MX" sz="1200" b="1" kern="1200" dirty="0"/>
        </a:p>
      </dsp:txBody>
      <dsp:txXfrm>
        <a:off x="5066107" y="1584168"/>
        <a:ext cx="1342605" cy="1134951"/>
      </dsp:txXfrm>
    </dsp:sp>
    <dsp:sp modelId="{F6342B6F-F0A2-4EDB-A8F5-C2BD6D8C6E46}">
      <dsp:nvSpPr>
        <dsp:cNvPr id="0" name=""/>
        <dsp:cNvSpPr/>
      </dsp:nvSpPr>
      <dsp:spPr>
        <a:xfrm>
          <a:off x="6028810" y="820559"/>
          <a:ext cx="516527" cy="516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1EB4B-BF30-4166-8196-7BEFE527EA17}">
      <dsp:nvSpPr>
        <dsp:cNvPr id="0" name=""/>
        <dsp:cNvSpPr/>
      </dsp:nvSpPr>
      <dsp:spPr>
        <a:xfrm>
          <a:off x="6469206" y="1152134"/>
          <a:ext cx="1307664" cy="105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9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Medidas</a:t>
          </a:r>
          <a:r>
            <a:rPr lang="es-MX" sz="1200" b="1" kern="1200" baseline="0" dirty="0" smtClean="0"/>
            <a:t> de Prevención  y Mitigación y Planes de Gestión Social</a:t>
          </a:r>
          <a:endParaRPr lang="es-MX" sz="1200" b="1" kern="1200" dirty="0"/>
        </a:p>
      </dsp:txBody>
      <dsp:txXfrm>
        <a:off x="6469206" y="1152134"/>
        <a:ext cx="1307664" cy="105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ECBA-60AD-479C-94E6-388F61837903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F521-73CF-4454-9978-2E21A5B7AD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5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521-73CF-4454-9978-2E21A5B7ADC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10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521-73CF-4454-9978-2E21A5B7ADC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1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521-73CF-4454-9978-2E21A5B7ADC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10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521-73CF-4454-9978-2E21A5B7ADC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10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9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4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9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98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92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75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8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28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23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A5FE-7E0A-4C49-AA88-2332B17312EE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B994-9876-4E46-8A5B-7C9BBC42D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6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67544" y="26369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enfoque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sustentabilidad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el sector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energético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México: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Evaluación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CA" sz="3600" b="1" dirty="0" err="1" smtClean="0">
                <a:solidFill>
                  <a:schemeClr val="accent6">
                    <a:lumMod val="50000"/>
                  </a:schemeClr>
                </a:solidFill>
              </a:rPr>
              <a:t>Impacto</a:t>
            </a:r>
            <a:r>
              <a:rPr lang="en-CA" sz="3600" b="1" dirty="0" smtClean="0">
                <a:solidFill>
                  <a:schemeClr val="accent6">
                    <a:lumMod val="50000"/>
                  </a:schemeClr>
                </a:solidFill>
              </a:rPr>
              <a:t> Social</a:t>
            </a:r>
            <a:endParaRPr lang="es-MX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7045" y="4554994"/>
            <a:ext cx="4435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</a:rPr>
              <a:t>Hacia un nuevo mercado de gasolinas y diésel: aspectos regulatorios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14</a:t>
            </a:r>
            <a:r>
              <a:rPr lang="en-CA" dirty="0" smtClean="0"/>
              <a:t> </a:t>
            </a:r>
            <a:r>
              <a:rPr lang="en-CA" dirty="0" smtClean="0"/>
              <a:t>de </a:t>
            </a:r>
            <a:r>
              <a:rPr lang="en-CA" dirty="0" err="1" smtClean="0"/>
              <a:t>marzo</a:t>
            </a:r>
            <a:r>
              <a:rPr lang="en-CA" dirty="0" smtClean="0"/>
              <a:t> 2016.</a:t>
            </a:r>
            <a:endParaRPr lang="es-MX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6087" r="19695" b="63556"/>
          <a:stretch>
            <a:fillRect/>
          </a:stretch>
        </p:blipFill>
        <p:spPr bwMode="auto">
          <a:xfrm>
            <a:off x="1966913" y="9113838"/>
            <a:ext cx="942975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SzX8M9e_azQD57aYDjcN7kPNbumqxBu4a5SZN8PsflqLkY0tmBf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4" r="6160"/>
          <a:stretch/>
        </p:blipFill>
        <p:spPr bwMode="auto">
          <a:xfrm>
            <a:off x="4560487" y="5013176"/>
            <a:ext cx="4548017" cy="17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ergia.gob.mx/webSener/img/news/g_07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93" y="210472"/>
            <a:ext cx="4352995" cy="22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44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2 Conector recto"/>
          <p:cNvCxnSpPr>
            <a:cxnSpLocks noChangeShapeType="1"/>
          </p:cNvCxnSpPr>
          <p:nvPr/>
        </p:nvCxnSpPr>
        <p:spPr bwMode="auto">
          <a:xfrm>
            <a:off x="1676400" y="533400"/>
            <a:ext cx="7467600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154400" y="6467475"/>
            <a:ext cx="2133600" cy="365125"/>
          </a:xfrm>
        </p:spPr>
        <p:txBody>
          <a:bodyPr/>
          <a:lstStyle/>
          <a:p>
            <a:fld id="{1CD15500-2241-4ECD-83B6-CE400316D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" y="76709"/>
            <a:ext cx="1464970" cy="456691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251520" y="980728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700" b="1" dirty="0" smtClean="0"/>
              <a:t>Implicaciones para el negocio</a:t>
            </a:r>
            <a:endParaRPr lang="es-MX" sz="1700" b="1" dirty="0"/>
          </a:p>
          <a:p>
            <a:endParaRPr lang="es-MX" sz="2000" dirty="0"/>
          </a:p>
          <a:p>
            <a:r>
              <a:rPr lang="es-MX" sz="2000" dirty="0" smtClean="0"/>
              <a:t>Distintos argumentos, desde la perspectiva de los negocios (minimizar </a:t>
            </a:r>
            <a:r>
              <a:rPr lang="es-MX" sz="2000" dirty="0"/>
              <a:t>daño y maximizar </a:t>
            </a:r>
            <a:r>
              <a:rPr lang="es-MX" sz="2000" dirty="0" smtClean="0"/>
              <a:t>beneficios):</a:t>
            </a:r>
          </a:p>
          <a:p>
            <a:endParaRPr lang="es-MX" sz="2000" dirty="0"/>
          </a:p>
          <a:p>
            <a:pPr marL="285750" indent="-285750">
              <a:buFontTx/>
              <a:buChar char="-"/>
            </a:pPr>
            <a:r>
              <a:rPr lang="es-MX" sz="2000" dirty="0" smtClean="0"/>
              <a:t>Nivel ideal: cumplir con lo debido, con lo correcto, ligado a los criterios de la Responsabilidad Social Corporativa.</a:t>
            </a:r>
          </a:p>
          <a:p>
            <a:pPr marL="285750" indent="-285750">
              <a:buFontTx/>
              <a:buChar char="-"/>
            </a:pPr>
            <a:endParaRPr lang="es-MX" sz="2000" dirty="0"/>
          </a:p>
          <a:p>
            <a:pPr marL="285750" indent="-285750">
              <a:buFontTx/>
              <a:buChar char="-"/>
            </a:pPr>
            <a:r>
              <a:rPr lang="es-MX" sz="2000" dirty="0" smtClean="0"/>
              <a:t>Inversión en manejo de riesgos, reduciendo futuros gastos e identificando riesgos potenciales. ¿Qué se reduce? Litigios, retrasos, costos por manejo de protestas o conflictos sociales, reputación de la empresa.</a:t>
            </a:r>
          </a:p>
          <a:p>
            <a:endParaRPr lang="es-MX" sz="2000" dirty="0" smtClean="0"/>
          </a:p>
          <a:p>
            <a:pPr marL="285750" indent="-285750">
              <a:buFontTx/>
              <a:buChar char="-"/>
            </a:pPr>
            <a:r>
              <a:rPr lang="es-MX" sz="2000" dirty="0" smtClean="0"/>
              <a:t>Incremento del valor de la empresa, incremento del valor de las acciones.</a:t>
            </a:r>
          </a:p>
          <a:p>
            <a:pPr marL="285750" indent="-285750">
              <a:buFontTx/>
              <a:buChar char="-"/>
            </a:pPr>
            <a:endParaRPr lang="es-MX" sz="2000" dirty="0"/>
          </a:p>
          <a:p>
            <a:pPr marL="285750" indent="-285750">
              <a:buFontTx/>
              <a:buChar char="-"/>
            </a:pPr>
            <a:r>
              <a:rPr lang="es-MX" sz="2000" dirty="0" smtClean="0"/>
              <a:t>Identificación de conocimiento e información que permite tomar mejores decisiones de negocio.</a:t>
            </a:r>
            <a:endParaRPr lang="es-MX" sz="2000" dirty="0"/>
          </a:p>
          <a:p>
            <a:pPr algn="just"/>
            <a:endParaRPr lang="es-MX" sz="17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76400" y="76709"/>
            <a:ext cx="71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Evaluación de Impacto Social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676400" y="0"/>
            <a:ext cx="7467600" cy="533400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NUEVA LEGISLACIÓN: EVIS</a:t>
            </a:r>
          </a:p>
        </p:txBody>
      </p:sp>
    </p:spTree>
    <p:extLst>
      <p:ext uri="{BB962C8B-B14F-4D97-AF65-F5344CB8AC3E}">
        <p14:creationId xmlns:p14="http://schemas.microsoft.com/office/powerpoint/2010/main" val="1541468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2 Conector recto"/>
          <p:cNvCxnSpPr>
            <a:cxnSpLocks noChangeShapeType="1"/>
          </p:cNvCxnSpPr>
          <p:nvPr/>
        </p:nvCxnSpPr>
        <p:spPr bwMode="auto">
          <a:xfrm>
            <a:off x="1676400" y="533400"/>
            <a:ext cx="7467600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154400" y="6467475"/>
            <a:ext cx="2133600" cy="365125"/>
          </a:xfrm>
        </p:spPr>
        <p:txBody>
          <a:bodyPr/>
          <a:lstStyle/>
          <a:p>
            <a:fld id="{1CD15500-2241-4ECD-83B6-CE400316D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" y="76709"/>
            <a:ext cx="1464970" cy="456691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251520" y="980728"/>
            <a:ext cx="86409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4400" b="1" dirty="0"/>
          </a:p>
          <a:p>
            <a:pPr algn="ctr"/>
            <a:r>
              <a:rPr lang="en-CA" sz="8000" b="1" dirty="0" smtClean="0"/>
              <a:t>GRACIAS</a:t>
            </a:r>
            <a:endParaRPr lang="es-MX" sz="8000" b="1" dirty="0"/>
          </a:p>
          <a:p>
            <a:pPr algn="ctr"/>
            <a:endParaRPr lang="es-MX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RODOLFO SALAZAR GIL 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Director General Adjunto de Evaluación de Impacto Social y Consulta Previa</a:t>
            </a:r>
          </a:p>
          <a:p>
            <a:pPr algn="ctr"/>
            <a:r>
              <a:rPr lang="es-MX" sz="2000" dirty="0"/>
              <a:t>rsalazar@energía.gob.mx</a:t>
            </a:r>
          </a:p>
          <a:p>
            <a:pPr algn="ctr"/>
            <a:r>
              <a:rPr lang="es-MX" sz="2000" dirty="0"/>
              <a:t>5000 6000 Ext. 1369</a:t>
            </a:r>
          </a:p>
          <a:p>
            <a:pPr algn="just"/>
            <a:endParaRPr lang="es-MX" sz="17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76400" y="76709"/>
            <a:ext cx="71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Evaluación de Impacto Social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676400" y="0"/>
            <a:ext cx="7467600" cy="533400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NUEVA LEGISLACIÓN: EVIS</a:t>
            </a:r>
          </a:p>
        </p:txBody>
      </p:sp>
    </p:spTree>
    <p:extLst>
      <p:ext uri="{BB962C8B-B14F-4D97-AF65-F5344CB8AC3E}">
        <p14:creationId xmlns:p14="http://schemas.microsoft.com/office/powerpoint/2010/main" val="314696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843808" y="548680"/>
            <a:ext cx="60486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CONTENIDO</a:t>
            </a:r>
          </a:p>
          <a:p>
            <a:pPr algn="ctr"/>
            <a:endParaRPr lang="es-MX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EL PUNTO DE PARTIDA</a:t>
            </a:r>
          </a:p>
          <a:p>
            <a:pPr algn="just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DIAGNÓSTICO DE GESTIÓN SOCIAL EN EL SECTOR ENERGÉTICO</a:t>
            </a:r>
          </a:p>
          <a:p>
            <a:pPr algn="just"/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LA NUEVA LEGISLACIÓN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IMPACTO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SOCIAL</a:t>
            </a:r>
            <a:endParaRPr lang="es-MX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s-MX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LA IMPLEMENTACIÓN</a:t>
            </a:r>
          </a:p>
          <a:p>
            <a:pPr algn="just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AVANCES Y ÁREAS DE OPORTUNIDAD EN EL SECTOR ENERGÉTICO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http://cdn.flaticon.com/png/256/5624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92" y="1782688"/>
            <a:ext cx="710208" cy="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.flaticon.com/png/256/5624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92" y="3438872"/>
            <a:ext cx="710208" cy="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.flaticon.com/png/256/5624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92" y="4951040"/>
            <a:ext cx="710208" cy="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9276" y="0"/>
            <a:ext cx="6414724" cy="83671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    EL 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PUNTO DE PARTIDA</a:t>
            </a:r>
          </a:p>
        </p:txBody>
      </p:sp>
      <p:pic>
        <p:nvPicPr>
          <p:cNvPr id="5" name="Picture 6" descr="http://www.energia.gob.mx/webSener/img/news/g_0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20524" r="2880" b="21137"/>
          <a:stretch/>
        </p:blipFill>
        <p:spPr bwMode="auto">
          <a:xfrm>
            <a:off x="0" y="0"/>
            <a:ext cx="27292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5"/>
          <a:stretch/>
        </p:blipFill>
        <p:spPr bwMode="auto">
          <a:xfrm>
            <a:off x="2987824" y="4846454"/>
            <a:ext cx="3133899" cy="193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archivo.eluniversal.com.mx/img/2014/06/Est/parota_opositor_detenido-mov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6186237" y="4835771"/>
            <a:ext cx="2885729" cy="194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35496" y="4795390"/>
            <a:ext cx="2878236" cy="2017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686826"/>
            <a:ext cx="3158588" cy="201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4" name="Picture 12" descr="http://diariolaregion.com/web/wp-content/uploads/2012/02/capacitacion-maestros-bilingu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38" y="2682968"/>
            <a:ext cx="2885729" cy="202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fuerza.com.mx/wp-content/uploads/2014/03/indigena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86827"/>
            <a:ext cx="2878236" cy="201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3528" y="1025441"/>
            <a:ext cx="851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D</a:t>
            </a:r>
            <a:r>
              <a:rPr lang="es-MX" sz="1600" dirty="0" smtClean="0"/>
              <a:t>iagnóstico sobre la conflictividad social en el sector energético y la gestión social de los proyectos. Se desprende un análisis sobre las políticas de sustentabilidad de las empresas  y el avance en la implementación del enfoque de derechos humanos en el sector energético. Al mismo tiempo se realiza una identificación de buenas prácticas y áreas de oportunidad en lo relativo a la relación Comunidad – Empresa – Estado en el desarrollo de proyectos del sector energético.</a:t>
            </a:r>
          </a:p>
        </p:txBody>
      </p:sp>
    </p:spTree>
    <p:extLst>
      <p:ext uri="{BB962C8B-B14F-4D97-AF65-F5344CB8AC3E}">
        <p14:creationId xmlns:p14="http://schemas.microsoft.com/office/powerpoint/2010/main" val="30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9276" y="0"/>
            <a:ext cx="6414724" cy="83671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    EL 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PUNTO DE PARTIDA</a:t>
            </a:r>
          </a:p>
        </p:txBody>
      </p:sp>
      <p:pic>
        <p:nvPicPr>
          <p:cNvPr id="5" name="Picture 6" descr="http://www.energia.gob.mx/webSener/img/news/g_0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20524" r="2880" b="21137"/>
          <a:stretch/>
        </p:blipFill>
        <p:spPr bwMode="auto">
          <a:xfrm>
            <a:off x="0" y="0"/>
            <a:ext cx="27292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3117"/>
          <a:stretch/>
        </p:blipFill>
        <p:spPr bwMode="auto">
          <a:xfrm>
            <a:off x="5756255" y="1163426"/>
            <a:ext cx="3173463" cy="56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2" y="1620026"/>
            <a:ext cx="5005881" cy="50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28596" y="961564"/>
            <a:ext cx="5054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MX" sz="1400" b="1" u="sng" dirty="0" smtClean="0"/>
              <a:t>Esquematización del resultado de los diagnósticos realizados por la SENER en 2013.</a:t>
            </a:r>
            <a:endParaRPr lang="es-MX" sz="1400" b="1" u="sng" dirty="0"/>
          </a:p>
        </p:txBody>
      </p:sp>
      <p:sp>
        <p:nvSpPr>
          <p:cNvPr id="16" name="15 CuadroTexto"/>
          <p:cNvSpPr txBox="1"/>
          <p:nvPr/>
        </p:nvSpPr>
        <p:spPr>
          <a:xfrm rot="5400000">
            <a:off x="7135237" y="-582337"/>
            <a:ext cx="400110" cy="31580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sz="1400" b="1" u="sng" dirty="0" smtClean="0"/>
              <a:t>Temáticas recurrentes identificadas</a:t>
            </a:r>
            <a:endParaRPr lang="es-MX" sz="1400" b="1" u="sng" dirty="0"/>
          </a:p>
        </p:txBody>
      </p:sp>
    </p:spTree>
    <p:extLst>
      <p:ext uri="{BB962C8B-B14F-4D97-AF65-F5344CB8AC3E}">
        <p14:creationId xmlns:p14="http://schemas.microsoft.com/office/powerpoint/2010/main" val="1499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9276" y="0"/>
            <a:ext cx="6414724" cy="83671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LA NUEVA LEGISLACIÓN: EVIS</a:t>
            </a:r>
          </a:p>
        </p:txBody>
      </p:sp>
      <p:pic>
        <p:nvPicPr>
          <p:cNvPr id="5" name="Picture 6" descr="http://www.energia.gob.mx/webSener/img/news/g_0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20524" r="2880" b="21137"/>
          <a:stretch/>
        </p:blipFill>
        <p:spPr bwMode="auto">
          <a:xfrm>
            <a:off x="0" y="0"/>
            <a:ext cx="27292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TextBox 5"/>
          <p:cNvSpPr txBox="1"/>
          <p:nvPr/>
        </p:nvSpPr>
        <p:spPr>
          <a:xfrm>
            <a:off x="107504" y="96504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Los proyectos de infraestructura pueden generar impactos sociales, es decir, </a:t>
            </a:r>
            <a:r>
              <a:rPr lang="es-MX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cambios en </a:t>
            </a:r>
            <a:r>
              <a:rPr lang="es-MX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comunidades </a:t>
            </a:r>
            <a:r>
              <a:rPr lang="es-MX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como </a:t>
            </a:r>
            <a:r>
              <a:rPr lang="es-MX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resultado de </a:t>
            </a:r>
            <a:r>
              <a:rPr lang="es-MX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una modificación inducida </a:t>
            </a:r>
            <a:r>
              <a:rPr lang="es-MX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externamente</a:t>
            </a:r>
            <a:r>
              <a:rPr lang="es-MX" sz="1600" dirty="0"/>
              <a:t>, y que puedan afectar derechos individuales o colectivos. (BID, 2012)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La </a:t>
            </a:r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Evaluación de Impacto Social</a:t>
            </a:r>
            <a:r>
              <a:rPr lang="es-MX" sz="1600" dirty="0" smtClean="0"/>
              <a:t>, contemplada en la nueva legislación en materia energética </a:t>
            </a:r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permite predecir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</a:rPr>
              <a:t>y anticipar cambios</a:t>
            </a:r>
            <a:r>
              <a:rPr lang="es-MX" sz="1600" dirty="0"/>
              <a:t>; p</a:t>
            </a:r>
            <a:r>
              <a:rPr lang="es-MX" sz="1600" dirty="0" smtClean="0"/>
              <a:t>ara facilitar el entendimiento de </a:t>
            </a:r>
            <a:r>
              <a:rPr lang="es-MX" sz="1600" dirty="0"/>
              <a:t>sistemas </a:t>
            </a:r>
            <a:r>
              <a:rPr lang="es-MX" sz="1600" dirty="0" smtClean="0"/>
              <a:t>y generar </a:t>
            </a:r>
            <a:r>
              <a:rPr lang="es-MX" sz="1600" dirty="0"/>
              <a:t>estrategias del proyecto para responder de manera proactiva a las consecuencias del </a:t>
            </a:r>
            <a:r>
              <a:rPr lang="es-MX" sz="1600" dirty="0" smtClean="0"/>
              <a:t>desarrollo.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22052" y="2852936"/>
            <a:ext cx="8869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La visión de las Evaluaciones de Impacto Social es 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proteger a las personas mediante la prevención, mitigación o compensación de impactos sociales</a:t>
            </a:r>
            <a:r>
              <a:rPr lang="es-MX" sz="1600" dirty="0"/>
              <a:t>, a través de la identificación y caracterización de estos impactos, antes de que inicien los proyectos. Desde un enfoque de derechos, la premisa de las EVIS es el ejercicio del derecho a la participación en la toma de decisiones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15" name="TextBox 7"/>
          <p:cNvSpPr txBox="1"/>
          <p:nvPr/>
        </p:nvSpPr>
        <p:spPr>
          <a:xfrm>
            <a:off x="92956" y="4077072"/>
            <a:ext cx="889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</a:t>
            </a:r>
            <a:r>
              <a:rPr lang="es-MX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EVIS es el proceso y el instrumento </a:t>
            </a:r>
            <a:r>
              <a:rPr lang="es-MX" sz="1600" dirty="0" smtClean="0"/>
              <a:t>clave para el desarrollador en la fase de diagnóstico y estudios previos, en la fase de construcción de relación con las comunidades, y en la fase de interacción tendiente a la participación de las comunidades de cara a la aceptación del proyecto.</a:t>
            </a:r>
          </a:p>
        </p:txBody>
      </p:sp>
      <p:sp>
        <p:nvSpPr>
          <p:cNvPr id="16" name="Rounded Rectangle 9"/>
          <p:cNvSpPr/>
          <p:nvPr/>
        </p:nvSpPr>
        <p:spPr>
          <a:xfrm>
            <a:off x="328709" y="5166068"/>
            <a:ext cx="2669233" cy="1243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Instrumentos de análisis y diagnóstico previos</a:t>
            </a:r>
            <a:endParaRPr lang="es-MX" b="1" dirty="0"/>
          </a:p>
        </p:txBody>
      </p:sp>
      <p:sp>
        <p:nvSpPr>
          <p:cNvPr id="17" name="Rounded Rectangle 14"/>
          <p:cNvSpPr/>
          <p:nvPr/>
        </p:nvSpPr>
        <p:spPr>
          <a:xfrm>
            <a:off x="3181138" y="5209976"/>
            <a:ext cx="2669233" cy="1243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Implementación de enfoques de derechos humanos</a:t>
            </a:r>
            <a:endParaRPr lang="es-MX" b="1" dirty="0"/>
          </a:p>
        </p:txBody>
      </p:sp>
      <p:sp>
        <p:nvSpPr>
          <p:cNvPr id="18" name="Rounded Rectangle 15"/>
          <p:cNvSpPr/>
          <p:nvPr/>
        </p:nvSpPr>
        <p:spPr>
          <a:xfrm>
            <a:off x="6098716" y="5209976"/>
            <a:ext cx="2669233" cy="12433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Sustentabilidad social en el desarrollo del sector energético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2 Conector recto"/>
          <p:cNvCxnSpPr>
            <a:cxnSpLocks noChangeShapeType="1"/>
          </p:cNvCxnSpPr>
          <p:nvPr/>
        </p:nvCxnSpPr>
        <p:spPr bwMode="auto">
          <a:xfrm>
            <a:off x="2195736" y="398568"/>
            <a:ext cx="7035552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154400" y="6467475"/>
            <a:ext cx="2133600" cy="365125"/>
          </a:xfrm>
        </p:spPr>
        <p:txBody>
          <a:bodyPr/>
          <a:lstStyle/>
          <a:p>
            <a:fld id="{1CD15500-2241-4ECD-83B6-CE400316D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" y="76709"/>
            <a:ext cx="1464970" cy="45669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4524" y="752324"/>
            <a:ext cx="237626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Reforma Constitucional en Materia Energética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Diciembre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5672" y="2212122"/>
            <a:ext cx="237626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Ley de Hidrocarburos y Ley de la Industria Eléctrica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Agosto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1800" y="692696"/>
            <a:ext cx="61206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u="sng" dirty="0" smtClean="0"/>
              <a:t>Artículo 25 de la Constitución Política de los Estados Unidos Mexicanos.</a:t>
            </a:r>
          </a:p>
          <a:p>
            <a:endParaRPr lang="es-MX" sz="1600" dirty="0" smtClean="0"/>
          </a:p>
          <a:p>
            <a:pPr algn="just"/>
            <a:r>
              <a:rPr lang="es-MX" sz="1600" dirty="0" smtClean="0"/>
              <a:t>“…Bajo </a:t>
            </a:r>
            <a:r>
              <a:rPr lang="es-MX" sz="1600" dirty="0"/>
              <a:t>criterios de equidad social, productividad y </a:t>
            </a:r>
            <a:r>
              <a:rPr lang="es-MX" b="1" i="1" u="sng" dirty="0">
                <a:solidFill>
                  <a:schemeClr val="accent6">
                    <a:lumMod val="75000"/>
                  </a:schemeClr>
                </a:solidFill>
              </a:rPr>
              <a:t>sustentabilidad</a:t>
            </a:r>
            <a:r>
              <a:rPr lang="es-MX" sz="1600" dirty="0"/>
              <a:t> se apoyará e impulsará a las empresas de los sectores social y privado de la economía, sujetándolos a las modalidades que dicte el interés público y al uso, en beneficio general, de los recursos productivos, cuidando su conservación y el medio ambiente</a:t>
            </a:r>
            <a:r>
              <a:rPr lang="es-MX" sz="1600" dirty="0" smtClean="0"/>
              <a:t>.”</a:t>
            </a:r>
          </a:p>
          <a:p>
            <a:pPr algn="just"/>
            <a:endParaRPr lang="es-ES" sz="1600" b="1" i="1" dirty="0" smtClean="0"/>
          </a:p>
          <a:p>
            <a:pPr algn="just"/>
            <a:endParaRPr lang="es-ES" sz="1600" b="1" i="1" dirty="0"/>
          </a:p>
          <a:p>
            <a:pPr algn="ctr"/>
            <a:r>
              <a:rPr lang="es-ES" sz="1600" b="1" i="1" u="sng" dirty="0" smtClean="0"/>
              <a:t>Artículo 121 </a:t>
            </a:r>
            <a:r>
              <a:rPr lang="es-ES" sz="1600" b="1" i="1" u="sng" dirty="0"/>
              <a:t>de la Ley de Hidrocarburos, </a:t>
            </a:r>
            <a:r>
              <a:rPr lang="es-ES" sz="1600" b="1" i="1" u="sng" dirty="0" smtClean="0"/>
              <a:t>y 120 </a:t>
            </a:r>
            <a:r>
              <a:rPr lang="es-ES" sz="1600" b="1" i="1" u="sng" dirty="0"/>
              <a:t>de la Ley de la Industria </a:t>
            </a:r>
            <a:r>
              <a:rPr lang="es-ES" sz="1600" b="1" i="1" u="sng" dirty="0" smtClean="0"/>
              <a:t>Eléctrica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Corresponde </a:t>
            </a:r>
            <a:r>
              <a:rPr lang="es-ES" sz="1600" dirty="0"/>
              <a:t>a la Secretaría de Energía </a:t>
            </a:r>
            <a:r>
              <a:rPr lang="es-ES" sz="1600" dirty="0" smtClean="0"/>
              <a:t>requerir a </a:t>
            </a:r>
            <a:r>
              <a:rPr lang="es-ES" sz="1600" dirty="0"/>
              <a:t>los interesados en obtener un permiso o autorización </a:t>
            </a:r>
            <a:r>
              <a:rPr lang="es-ES" sz="1600" dirty="0" smtClean="0"/>
              <a:t>para el desarrollo de un proyecto del sector energético una </a:t>
            </a:r>
            <a:r>
              <a:rPr lang="es-ES" b="1" i="1" u="sng" dirty="0" smtClean="0">
                <a:solidFill>
                  <a:schemeClr val="accent6">
                    <a:lumMod val="75000"/>
                  </a:schemeClr>
                </a:solidFill>
              </a:rPr>
              <a:t>Evaluación de Impacto Social </a:t>
            </a:r>
            <a:r>
              <a:rPr lang="es-MX" sz="1600" dirty="0" smtClean="0"/>
              <a:t>que </a:t>
            </a:r>
            <a:r>
              <a:rPr lang="es-MX" sz="1600" dirty="0"/>
              <a:t>deberá contener la identificación, caracterización, predicción y valoración de los impactos sociales que podrían derivarse de sus actividades, así como las medidas de mitigación y los planes de gestión social correspondientes, en los términos que señale el </a:t>
            </a:r>
            <a:r>
              <a:rPr lang="es-MX" sz="1600" dirty="0" smtClean="0"/>
              <a:t>Reglamento. La </a:t>
            </a:r>
            <a:r>
              <a:rPr lang="es-MX" sz="1600" dirty="0"/>
              <a:t>Secretaría de Energía emitirá la resolución y las recomendaciones que correspondan, en el plazo y los términos que señale el Reglamento de esta Ley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6" name="5 Flecha abajo"/>
          <p:cNvSpPr/>
          <p:nvPr/>
        </p:nvSpPr>
        <p:spPr>
          <a:xfrm>
            <a:off x="133692" y="1640424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5672" y="3625093"/>
            <a:ext cx="23762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Reglamento de la Ley de Hidrocarburos y de la Ley de la Industria Eléctrica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Octubre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3912" y="5350857"/>
            <a:ext cx="2376264" cy="12464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Disposiciones administrativas de carácter general sobre Evaluación de Impacto Social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2015 - 2016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107504" y="3056580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20" name="19 Flecha abajo"/>
          <p:cNvSpPr/>
          <p:nvPr/>
        </p:nvSpPr>
        <p:spPr>
          <a:xfrm>
            <a:off x="107504" y="4784772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14" name="13 Rectángulo"/>
          <p:cNvSpPr/>
          <p:nvPr/>
        </p:nvSpPr>
        <p:spPr>
          <a:xfrm>
            <a:off x="1763688" y="44624"/>
            <a:ext cx="7380312" cy="64807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Evaluación de Impacto Social en las Leyes Secundarias y sus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Reglamentos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5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2 Conector recto"/>
          <p:cNvCxnSpPr>
            <a:cxnSpLocks noChangeShapeType="1"/>
          </p:cNvCxnSpPr>
          <p:nvPr/>
        </p:nvCxnSpPr>
        <p:spPr bwMode="auto">
          <a:xfrm>
            <a:off x="1676400" y="533400"/>
            <a:ext cx="7467600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154400" y="6467475"/>
            <a:ext cx="2133600" cy="365125"/>
          </a:xfrm>
        </p:spPr>
        <p:txBody>
          <a:bodyPr/>
          <a:lstStyle/>
          <a:p>
            <a:fld id="{1CD15500-2241-4ECD-83B6-CE400316D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" y="76709"/>
            <a:ext cx="1464970" cy="45669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771800" y="692696"/>
            <a:ext cx="62796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i="1" dirty="0" smtClean="0"/>
              <a:t>Artículo 79 a 84 del Reglamento de la Ley de Hidrocarburos y 86 y 87 del Reglamento de la Ley de la Industria Eléctrica</a:t>
            </a:r>
          </a:p>
          <a:p>
            <a:endParaRPr lang="es-MX" sz="1500" dirty="0" smtClean="0"/>
          </a:p>
          <a:p>
            <a:pPr algn="just"/>
            <a:r>
              <a:rPr lang="es-MX" sz="1500" dirty="0" smtClean="0"/>
              <a:t>La </a:t>
            </a:r>
            <a:r>
              <a:rPr lang="es-MX" sz="1500" dirty="0"/>
              <a:t>Evaluación de Impacto Social tendrá validez durante la vigencia del </a:t>
            </a:r>
            <a:r>
              <a:rPr lang="es-MX" sz="1500" dirty="0" smtClean="0"/>
              <a:t>proyecto y la </a:t>
            </a:r>
            <a:r>
              <a:rPr lang="es-MX" sz="1500" dirty="0"/>
              <a:t>resolución y las recomendaciones que emita la Secretaría sobre la Evaluación de Impacto Social serán un requisito para que </a:t>
            </a:r>
            <a:r>
              <a:rPr lang="es-MX" sz="1500" dirty="0" smtClean="0"/>
              <a:t>inicien </a:t>
            </a:r>
            <a:r>
              <a:rPr lang="es-MX" sz="1500" dirty="0"/>
              <a:t>las </a:t>
            </a:r>
            <a:r>
              <a:rPr lang="es-MX" sz="1500" dirty="0" smtClean="0"/>
              <a:t>actividades. </a:t>
            </a:r>
          </a:p>
          <a:p>
            <a:pPr algn="just"/>
            <a:endParaRPr lang="es-MX" sz="1500" dirty="0" smtClean="0"/>
          </a:p>
          <a:p>
            <a:pPr algn="just"/>
            <a:r>
              <a:rPr lang="es-MX" sz="1500" dirty="0" smtClean="0"/>
              <a:t>La </a:t>
            </a:r>
            <a:r>
              <a:rPr lang="es-MX" sz="1500" dirty="0"/>
              <a:t>Evaluación de Impacto Social deberá presentarse de acuerdo con la </a:t>
            </a:r>
            <a:r>
              <a:rPr lang="es-MX" b="1" i="1" u="sng" dirty="0">
                <a:solidFill>
                  <a:schemeClr val="accent6">
                    <a:lumMod val="75000"/>
                  </a:schemeClr>
                </a:solidFill>
              </a:rPr>
              <a:t>guía y el formato que establezca la Secretaría</a:t>
            </a:r>
            <a:r>
              <a:rPr lang="es-MX" sz="1500" dirty="0"/>
              <a:t>. </a:t>
            </a:r>
            <a:r>
              <a:rPr lang="es-MX" sz="1500" dirty="0" smtClean="0"/>
              <a:t>La </a:t>
            </a:r>
            <a:r>
              <a:rPr lang="es-MX" sz="1500" dirty="0"/>
              <a:t>Evaluación de Impacto Social deberá contener, al </a:t>
            </a:r>
            <a:r>
              <a:rPr lang="es-MX" sz="1500" dirty="0" smtClean="0"/>
              <a:t>menos:  1. La </a:t>
            </a:r>
            <a:r>
              <a:rPr lang="es-MX" sz="1500" dirty="0"/>
              <a:t>descripción del proyecto y de su área de </a:t>
            </a:r>
            <a:r>
              <a:rPr lang="es-MX" sz="1500" dirty="0" smtClean="0"/>
              <a:t>influencia; 2. La </a:t>
            </a:r>
            <a:r>
              <a:rPr lang="es-MX" sz="1500" dirty="0"/>
              <a:t>identificación y caracterización de las comunidades y pueblos que se ubican en el área de influencia del </a:t>
            </a:r>
            <a:r>
              <a:rPr lang="es-MX" sz="1500" dirty="0" smtClean="0"/>
              <a:t>proyecto; 3. La </a:t>
            </a:r>
            <a:r>
              <a:rPr lang="es-MX" sz="1500" dirty="0"/>
              <a:t>identificación, caracterización, predicción y valoración de los impactos sociales positivos y negativos que podrían derivarse del proyecto, </a:t>
            </a:r>
            <a:r>
              <a:rPr lang="es-MX" sz="1500" dirty="0" smtClean="0"/>
              <a:t>y 4. Las </a:t>
            </a:r>
            <a:r>
              <a:rPr lang="es-MX" sz="1500" dirty="0"/>
              <a:t>medidas de prevención y mitigación, y los planes de gestión social </a:t>
            </a:r>
            <a:r>
              <a:rPr lang="es-MX" sz="1500" dirty="0" smtClean="0"/>
              <a:t>propuestos.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dirty="0" smtClean="0"/>
              <a:t>Las metodologías para la estimación de impactos y para la definición de áreas de influencia serán </a:t>
            </a:r>
            <a:r>
              <a:rPr lang="es-MX" b="1" i="1" u="sng" dirty="0" smtClean="0">
                <a:solidFill>
                  <a:schemeClr val="accent6">
                    <a:lumMod val="75000"/>
                  </a:schemeClr>
                </a:solidFill>
              </a:rPr>
              <a:t>definidas por la Secretaría en disposiciones administrativas</a:t>
            </a:r>
            <a:r>
              <a:rPr lang="es-MX" sz="15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MX" sz="15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MX" sz="1500" b="1" dirty="0" smtClean="0"/>
          </a:p>
          <a:p>
            <a:pPr algn="just"/>
            <a:r>
              <a:rPr lang="es-MX" sz="1500" dirty="0" smtClean="0"/>
              <a:t>La </a:t>
            </a:r>
            <a:r>
              <a:rPr lang="es-MX" sz="1500" dirty="0"/>
              <a:t>Secretaría, en un plazo </a:t>
            </a:r>
            <a:r>
              <a:rPr lang="es-MX" sz="1500" dirty="0" smtClean="0"/>
              <a:t>de 90 días hábiles emitirá una resolución </a:t>
            </a:r>
            <a:r>
              <a:rPr lang="es-MX" sz="1500" dirty="0"/>
              <a:t>sobre dicha Evaluación e incluirá en su caso, las recomendaciones sobre las medidas y los </a:t>
            </a:r>
            <a:r>
              <a:rPr lang="es-MX" sz="1500" dirty="0" smtClean="0"/>
              <a:t>planes.</a:t>
            </a:r>
            <a:endParaRPr lang="es-MX" sz="15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4524" y="752324"/>
            <a:ext cx="237626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Reforma Constitucional en Materia Energética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Diciembre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5672" y="2212122"/>
            <a:ext cx="237626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Ley de Hidrocarburos y Ley de la Industria Eléctrica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Agosto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133692" y="1640424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45672" y="3625093"/>
            <a:ext cx="23762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Reglamento de la Ley de Hidrocarburos y de la Ley de la Industria Eléctrica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Octubre 2014</a:t>
            </a:r>
            <a:endParaRPr lang="es-MX" sz="1500" b="1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3912" y="5350857"/>
            <a:ext cx="2376264" cy="12464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Disposiciones administrativas de carácter general sobre Evaluación de Impacto Social</a:t>
            </a:r>
          </a:p>
          <a:p>
            <a:pPr algn="ctr"/>
            <a:r>
              <a:rPr lang="es-MX" sz="1500" b="1" dirty="0" smtClean="0">
                <a:solidFill>
                  <a:srgbClr val="C00000"/>
                </a:solidFill>
              </a:rPr>
              <a:t>2015 - 2016</a:t>
            </a:r>
          </a:p>
        </p:txBody>
      </p:sp>
      <p:sp>
        <p:nvSpPr>
          <p:cNvPr id="21" name="20 Flecha abajo"/>
          <p:cNvSpPr/>
          <p:nvPr/>
        </p:nvSpPr>
        <p:spPr>
          <a:xfrm>
            <a:off x="107504" y="3056580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22" name="21 Flecha abajo"/>
          <p:cNvSpPr/>
          <p:nvPr/>
        </p:nvSpPr>
        <p:spPr>
          <a:xfrm>
            <a:off x="107504" y="4784772"/>
            <a:ext cx="357176" cy="5199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dirty="0"/>
          </a:p>
        </p:txBody>
      </p:sp>
      <p:sp>
        <p:nvSpPr>
          <p:cNvPr id="14" name="13 Rectángulo"/>
          <p:cNvSpPr/>
          <p:nvPr/>
        </p:nvSpPr>
        <p:spPr>
          <a:xfrm>
            <a:off x="1763688" y="44624"/>
            <a:ext cx="7380312" cy="64807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Evaluación de Impacto Social en las Leyes Secundarias y sus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Reglamentos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7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9276" y="0"/>
            <a:ext cx="6414724" cy="836712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LA NUEVA LEGISLACIÓN: EVIS</a:t>
            </a:r>
          </a:p>
        </p:txBody>
      </p:sp>
      <p:pic>
        <p:nvPicPr>
          <p:cNvPr id="5" name="Picture 6" descr="http://www.energia.gob.mx/webSener/img/news/g_0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20524" r="2880" b="21137"/>
          <a:stretch/>
        </p:blipFill>
        <p:spPr bwMode="auto">
          <a:xfrm>
            <a:off x="0" y="0"/>
            <a:ext cx="27292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UUExQVFhQXGB0XGBgYFx0cHBwXHRgXGBwXHBgcHSgiHBwlHBcYITEhJSkrLi4uFx8zODMsNygtLisBCgoKDg0OGxAQGywkICQsLzQsLDQyLywsLCwsLCwsLCwsLCwsNCwsLCwsLCwsLCw0LCwsLCwsLCwsLCwsLCwsLP/AABEIAMIBBAMBIgACEQEDEQH/xAAcAAABBQEBAQAAAAAAAAAAAAAFAAIDBAYBBwj/xABHEAABAgQEAwUFBgMGAwkBAAABAhEAAyExBAUSQSJRYQYTcYGRMqGxwfAUI0JS0eEHM3IVYoKSsvGio8IWJDRDU2Nzs9IX/8QAGgEAAwEBAQEAAAAAAAAAAAAAAQIDBAAFBv/EADQRAAICAQMCAwYGAQQDAAAAAAABAhEDEiExBEETIlEUMmFxsfAFM4GRocHxQlLR4SNDgv/aAAwDAQACEQMRAD8A8qnTSqjMOQZ/M/hESYXAFVVME7JG/X9/lFqRhwGcMNk8+pehPQExeA+v2jM5VwZ5TrZEPdUsKeUclSnQkdB4gtsYss4MLDI4E/0j4RPUTvYhSl+FQruCKEbEdI59l/KSnoap9DbyibFFKQ5UEkWPybcHl4corJx6l/ypZJ3JokQbb4Cre6KsufxFJSpKhdnIbnzaJJuYJTcg+EPRgVrUrvFtZwi3vjs7LAWErhUmpVfyLw3lsdqF7kAxMxdEJYc1R1GWOXmKJPSgi1JlLAYspQv+E+I2IPlvWJUzasaHkaHy2Pk8K3XArk17pEjLkCySDzBIPxiYYZX4ZivAsfiHiZKhHVTUipIEK5MTXJkIlzBug+IKfmfhCUtbcUt/6VA/Fojm5tLFAdXgIi+1zl+xKIHNVPi0dT9BlF91/RSVMmoWGQdIdKXDskkbjkwgnKxEpIYLFOtSdyepiBOAnL9qYE9Ev+3xMTSskQKqKleJYe6vvgylHuNOUHz/AAQzs4QLV+ucVJ2LmKJWlBAAYmrab1NLX9YNf2bL2Sx5gkH1Bhxwp2WsdCx+If3winBcCqUFx/IHOAnrbWoJHr8P1iFeVgg6SVq50CabPudrtzIi/IyhUt2UFpP4SSB5s/o0XSpQ/wDLV/hII+IPugvI1wM8le7X0AWFlhI45bNckW5EvYHnahggmZSn1+kPxU1I46hSaEKBS6dwHAc7j94pd6gpUuUSlrpIp40oPqkdbludJOe4QQt/r6b4RIkfX1b4QKkYwEcj1t1Y7fV4tyscgCpHhCSg0Z5Y5J0XdMcKIpTM3lhrny284gGdOWSl+ly/RoVY5vsFYpvsFgvnDiIHBGLUFEYeYACxeWoAHcElq9Inw+QY5Y9nSK1UtLNuGDmkF4mveaQ6wS7ky1AXiGZPSNw31WCGD/h/iZntzpaAGBP3hYF6kqSkWGxNwIIp/hrLCQV4lSi7HQgAM7UvUbgtzsXhlCC5kN4C7sykzHIDsXiKbmIqwLj6aPTcv/h/gJJP2lE2YzPqnNyqEoSkkdKkNVoOjIctlsZWDw5ap71BUydNH7w+0VPfYWu1Ixxd2MsMFyzwyZmNdvWOR9F4bOMIhICcPISOQloSPQCFD6sHqP4eM8REtaaEJINBUjyND5frdTMOpiyQC1GU49CAPRo2HajstPwzBXchCyEJXMWlAUo6uAAqZ2S7FQfZ2LZ6fkqkkJn66+zqBSknk2/QuX+KtSW7QmloAoxaylkoBXySXS3M8vWI8Lilr4CrQU8JCUlSqU8o0EiQQlKU04QSwsGv48v2hysKBZIdmt7Q5Hn484XXH0OcorsC5OGlCpqrmt399osqKSQpCklQ21Co/KW9x29YmmrlpD69PQn3MbeAaB+LzBg4QpY56SB76t1rHW2Cm+B+GxyFrUmWXUSGcGgAAJ6sdt/fF4SwkfM78y8C0SlLYtKQ9QyHV7wG9InRlqD7SlL8VU9BHSo6SiNxmNlpIIUNQ2FXH5ae7r5xEcSuYOCUSk7rYD0MXpWCQiiBp8D+rxH/AGWNevWtzcOGPiABA1RAnAGTcHOILKH9KbeGo28B7o7hcClnmIW4u5dvIVbybrB0S1DdLf0n/wDUVcXMYOFy0qFiVNTkUtWOWS9hlkb2Fh9ADpCQOaWb1EWAqjwOAmTR90grm04pKFKfxpy2YxcmZZjUd0leFnBU06ZbyynUtnIANzc7U2o8M8M3vQHhk9y0hHnDwmNDlf8ADvMpyEqUZEgHZZVrHikJv5wcw38H1n+djlHpLlBPvKj8I72WfekBYJGAUQLlorzcfLTdQj13DfwhwCazDPm/1zW/0BPxibEfw9wDoTJw0hieMqdatIIfSVk1p8ecH2VLljeB6s8QnZ5LBYEkwz7dNV/LkzC9jpPjdmtHpWMwIQVyxLlykJmKUFJlPfhCCRQB61dvSBC54JdRKlFzcByCSeEBgapp6RCUVHhfuHw4GUTl2OWzy0ywd1FIHgwJPLbcc4dI7HzpuoKnSgsMyUgkqcCgtY0tfoxOhXiiSAhydwA7AfVX84ixE1Wo91MYhIBcttxB2ZxsfBmg4sr/ANqHVR4Rlc87N/ZpRKlqMwKHDpISUlg46ufQGLuE7NyeEajMJSCXdLK/KlixFqnr52+0WMEzCpTp0gLGlglidSXS4AYgVYOwLbiIZKikGoN0hiPG73qK77PtWc3WxW/LYSyrKpetkyUOKhWgEA3BJUHaig3MGL+GWpIOkEOaKTZ3IIZt7ty8IH4LWNSiFaGBU+4sK2upufFF2SszFOwDrB4ab0AFX9/yiLe3cndhSdi6JSlKkYhDqUvVqKjVhpHssLDxjmHzSdqJBBKg1AklTjbl4++GYidJUpWpAIdgpDp4A2kBIO5BUXvqMUVMkm7ChrblU32r1iOSai+RW0g+cZqSszFMt3O4cEJABZwWJLC4RcRBPxuqzh2cuajnUOPH+6LVJGLxiAaaWLhiLjqQfeG+L53M8eJaqFQe96Wa9D4CEtz2QLNccYk+0tIYfiBNiOEDcjrdofl+bSwvQuYoJAUAXUzKDAcLklno3nGLk48mtR1Jr8IeMT+QA+730gxi4vgFm9VmmFQSnv56gLEEppyb6+UKPPiUmpTX+r94UW1y+/8AJ1s+jf7IQsceuv4e9mMByYLZ+f7RQzPIMPMSqXiNWhdNRnLTqH5FL1O/nUDoYNfYJX/py/8AIP0iHFZPh5iSiZJlLQbpUhJB8iGj1TQYbMf4cSESpgwXea6lKDM4QpqJ7xQUw6EKPheMnj/4f4wByZi2A1JRpBHQhNVb1BYsY9qRgUJACRpADAJUUgDkAkiKuPyWTMKVTNbyzqSrvpqSmzlwsconLHGXYDR89YnIjLW/FKIvqRc8iVVfwMPTIULEHqxr5kkx6rnuCwyZk2ZIB+0TUaVuslRSn2VJTN1oYVNEuakGpjDYDs6J0vjl6p7S1HWQAoqCAAEJAQLuSz7k3jLOO9J3+hKUL7mVxs1iyVSnJqlTqf8AwgUMdk5fi5igqVJWqWzl0lIpulczS4qLFqRu8FlCJMucRoSpOkpDVvWzC+pPJ26xDNl6iO7qKMN9XIO1XOz+6Ec1DZqwqCXJlMDlWLmTJiEy0JMtRSrXMCuIAKoEPqopNRSt7w+dk09JaZM0/wBKALvuSTsdto02Wzxh1Ykq/mCaKsFV7qUCDXk5e3uEU85zFM2UJh4SDpUzgqXQklyx/DYg16U6enhcheOKfBBlfZGXMGpapikghyuYwqaPp0gC/uj0/sz2HwkoiYJMkm4BlJU39MxTlvAxiOzPa5MuX3ExCVOoEsAXSFJJSXoaCwNzvG27P9o5Wpk6Uy6U1Hhd61u5vZovhaj3CjZS5YSGSAByAaMx2sT/AN7yzpiFn/kTB8400uaFWLxm+1P/AIvLf/nX/wDSuNLKI08KFCggFGa7XYxMoJ49ExYIQdJalxrZkFj5xpYqZjgEzUsoVY6TuCQzgwsk2qQGjyLtHm7goQfuyAO6UWFCQ4e5oK/MRnpgUFKIbhVUqAejOkAggHZy9hSldp2i7NHBkTJeiaVG0xBVpY0UwLE1qS7coyGOzNbaCQl1KStCUkFKgaLZQfVs3vdRjFOLT83IjIZcmpVYqc61auIOX0sC6tma4irjUnvCKkA1LUCWFdNHNH84YZZCgTM4Ke0eb7V4Xd9IsesSEoWOALZiCQhk0DuORYPVt/KfyBYFx+rhH4StPx/bblEso1DuFOoEf8IAata86RXnjiS6iTrFGDO+xfpteCuWSSpSUhSEKYcVaEudiGYJcnmR50rairj/AONfN/0QqmTNzSrA+8eNG9IuYbHJCC4Soh6u5BcNTbd7u20R4oVeQ6yDMQVaS2rvFkB1Nq4Ugu3iIH5dLJSpSwpQAIHE1dXQvtvuIScUlbJPYLoxOkJQA/MEO/gdo6nEFyOjmlPRmLc/jFVQBU5drMxuRs99qREqcpOkpSf1D8x8esZtCYuwRM0UKVI5HhoAego1PrepmgWWKdJQA+ny2dx5dPQfNmnUVB63Ap/uYarMqEpKgpvBja3Knvh44WmmgaSA4kH8L71GlrgNpZ4jM1Vyo0LX6PzeFq1cSnJBv12qL7+kV5pBJdQvsn5RqUVwNRaCyqpKCeoc+uk/GFEMvCJIdTv4H5QoOkFH13CjyzD9r58oEqWpRNiqobkA/vpFfFdqMWoumeodAAPKl/fFPaoFNZ63FDPMV3chagEqLMEqsSSA3V3tvHmie2OK9lU1Q/wpf3CKis/xYc9/MPIO/nV/kfCsJPqo1wztRdziepASTqRNSkqQCPZQsMUjUOlwaMGajAskzQtKBnd33Sfu6E1KQCPButop4vFT5y1TJx1FVa8uXINAwAOA5dtnIsnlSwFHjNJ2OvcNNInd5KMoKKAsqIBYOXdKQonqqvuO9/KOzyilKgoK1E6WWWdqg2aoow3vGZynEKSp0niSKhrkKqL04RGj/tlCUMlDLLKcGjANoYJHCb86+jXBLzEx2XZahRxsuYtCZnegIUEhaKoSXBY009KP6BV5XMmzDKkyzpUlZQtSDUcHQ6W/NZlADrDhMZxTdXslZKglIqSmWattwuwZjUQXHahcuZK0gEMtKQa3CTW1ikU/YRSE4Xv6DT5/b6Fjs72EM7u5i1poKO69W9QSQCCwarh42B7NoBWAFCYQGIl8DluQAe4oQBTeAB7YLSSuXKSNgkbJfZXLo3Lwgn/2ulKT973q9TcBSgAEO5u7g/Riyy46F2NPIxBlyyZqgln4uI023NTyBgJnWMlrxeXaFpW09bsaj7lV4wmJzifNJOpR6OfBmEVMLjlysRh5rewtRD89JFuUT9ouVdh4PzUe7ag7bx2PP8r7W/8AeZipvBLKHAqePgSPCgPpFv8A7ZNNUQCZe1OnlvFvaYep1m1hqy20ZzD9spCmCnSS7uCwA6tv8j0ebGdqZAllSFhVWaoJffm3WG8aHqdZkO36FIxCJ6ppoAyUOk6AVKoaiigK/wBMef59LT3pWkaEkJZD6qtxVp6bP0EbfN+0EqbRImeyEuSkUSah25E86gVjK5gt3cClhuIxZJJvyiVuAe7UaBJPS3Lez+6L2VYFYSQpAIL8Cqgl2CkhLgqHK7dCYdhZBClEJubdOYf6tE8xZ5lzUOeXPpE/E0nAfNstMqYhyllTGO/F94eTpAa3JnhglzE6lmWQNlObFLKY3a5at2cxNmU4qXKS9pn/AELh2IXqWpJUwDVBet2NfjDuba3KS/LX6/0T4bHJTpqasp34Ug8+jKF/GIJCeAqCikd4QxLUYsQAHdzy2MQ6rD8DOAwBNXcsKl/oWixMmpVwm5rStd6kfTxNutqInFYGcHIKS9VEHwBcAP5/7RCrAzQnhIUNwkl0sKXFKP5CJvtJFq0YUTYDrfYv4xKvFnTwkBRFkp28hd7n4wmp+gtkUnDOlNnersSG9z7AHraGdosuSEmZLUko1Uf2vwiwsK3N9urhjVChc0tQ1e/MeR3iyjFJ/K7gCtn5WrUOL2ikM0o8oOox6lU5xGlZSoHlGkzHFJCCDLSQKAFNHsQDdJaxpakCJeDC+JBY30Keg3KVb+BrXdo0QyWraodPYgOtVdJPlCgiP6h/mhR2oBuftKSC5+NrQzE4xKAGN7dTzgmnKOfdkctJ/U/CJU5TLvpFP7towScUUcQRKxO6g52itiMSovpcVu29gI0AyiW4IDeP7xydliVMNTVejXBBp4NA1xHjFdzOrxVGUeNrkbecUUzJhCQLaQwFB583aDWajCpUULV94UuGS7PuVAU+jFzKsqlqQCzlyL8i1bcoZyUY3Q88VR4M5g5oFy1TfxZg0KYoO4UwNWvye/wjXjI5YY6Ry5gvve/XrHTkaGsOrfKlz8oR5lfBFq+xksBPAXMuKhuroHzBhuYqcS2YMq7WBFfOkXsjQlWJmSdJoSCSeGiQoAAMbHlRt2grmuEw8mWpc9CQjUA41OCSlArcbOB+sWyyUJpJPdI5y9QbLxKU6Q16eFCYfNxj1UASLBukXsPlUudLRMlqBQag1dSSCDyYuSG20saw45ISSAR12ezV3qPfEnKN0wOgVJxwFy0Mn415so7JUbEHb9xDc9+z4daEzEkkgKZJ9lLkBTkF/ZNH2h2LkSkrkFKipKjbfTpPFzSHDVikV/qrmyuOLi02tnYXlznGxAv8o7Lngu1dJY+gPzEWsZhdEnWuX3UlNdUwBID0ck13Z+oiHLcixExBmSTJVKWXStKwp6BNCl9wfQxNbxugVfCIJmKAGx6fXlEIxIIOzdKeMLOcmXhZSp08oABCeFRNTsykgq8B1iiMrnsFy0TZktQCkqQgq1AilBaGUdrDXYupm8zRooY2QAxSXrUbEUr0Yh6R1aZiW7yXMlgX1IUL+IG8RSM0kqmGX3gC+VySzkarP0vWDut0LJ1uXpctJIDXqd3rZorYkhIulnAZqw7McVLlSisrDc2ejMwPmPXrFVGZy5oFSr8pINK+AO4vEqk962E5K+JkOrDksPvdJFAWKVEGnp5QUGBlB6uVO+wps8C1zwJknh4TqFQxKW0u9NyA/jF3HEk6g2gWADMC7dD1MUndL77jv3UvmSJwaVUoGqkAm1nf05XivNy7iJ0kUo4rRyN4UicDMACq2dnuf2glMxATcu1XP+308dclsI9gbMwCQAFBn2Ap4eNPfEOFyzUtiFpSDtdqC48L1vFz7enxel6RFPzdEsalqCQ7OaeX7QfM9kJZJPyaUQAmYtgXqA5ol3HrXZ994ZuWBI4JqypwQC2m7F+ge9xVnpBORiQoAji1VFaEEXcXvsDvA6fimLNpY0APX2gd67xNSd0GkyHMcvJTsVCgDPqFg5IqRWrcoEJyxYAVpUUqUQQGDJ6kW34WtyjUZeEkVB5M+xPK70i7KTKqEneopXoPOD4zgqC1R5wrLl/lJajwo9EVNlChLch09KbxyKe2v0F1I0eIz2QiWtSEIUpKCQCBVQBIrp5x59kOa4r7XLM2auYlSwFoKiBp3UkIbTpuwAFGMNzzOS3dpASN+drU2ij2axume5qVAhJJ9knZt3tzjbBb3R6fsk1i8RnrOLzVKZK+7loXMCFGWFAsVsSkFi12jyTszms44lPfz5xTNmATEhZSSolhy0MpgUhqAi1I0ed56qTL1ADUaJ1c+fVoxeT4siYVzFqSFOFLSgKUHLlXNnuU1v4Qca+BlXxNL22lyziRMHeaZoClKIoSKEooH4QKAbBo3mXzpGhpYOna9jXnGX7Q5vKOGlyAuXOXMQDqHEkJFDM3ILggb0PKAWR9oBLOn8A4Q7aj1azDkLAecc8WzXoNLLKSSbPT0qlH8w8x84bPkBdpik+Tj0DQITMXy94+UTJWr6P7RHw1/tEsG5dkC0YlU0lioM7khh05+cN7VSZkyWUpaYUKCiEmzAjzLH6sDCJpjPZpjjhpwUylBaiXFilwSHNHrQHlB8NWrKQWp7ckvZHGtKRKZSCCfaSQCokmhDndvHlFjtJnS5B7lKSJxTqqkkpQ5GvSR0NTQAF47hMfJxKFSJYEucpBHHKD6agOdyxG+8BO0uWrxCUTQxxEhJTP1E1SFEJUkmimOo8xqHSG9ngpKT3Fa1WlswLjpap6tUxaiW0ly/DWg5ByfUwdmZgZswLIAPdhBAtwlmHk0ZuRmQeoY81UDjZ9vEsIM9jcMMQpaVKUlQdSdJSpOkmo8nFnett9HUY4uHlIYXPVUuxL/EftU8tGDFf5c2YdmYkIZnvpXf8ACLuYtfw97dhGnCVlhSjpUSClSyaJZnS9hWpa0Vf4n9nAlaZySEoWEpCakhaUoQ77pLp9/SKM/slJSiUuSZqStiZkxQKZYauoBIsTtyMRWGDx6fuy7tV8TY9t0TMYlCQU/dFRDj2lEJF/wsHHnBfKcw7qTKlLKEaUhCVc1M5uqpJcxhM3xCpAlY6WoaJqVoUhRKqy5mj2wOIKdBBYQSzmSrFYeVoQ6lKQsELGkPQ8T1DE184zeBNpR7DNyjVs22KzZUuWojSSaBwb2H4vpo8cmZHilrVqSnUuaZhU9CNYUWIte1KRr88xc37L34SRpBfiCg7kOaAkjSWLD2oAYPtGgIUFql6m4WUoVax1bPEscc2NNpDb15jQZrliVSjLlaeMJLq9kcQaiQHUNBvSovFbAYBeHkrdCFLSAbEpUASSOHiJA4rVoGeAGY5moJkTwlIKSpP9SFFJAPQcRb+96vzbNPtCEpCZadKtQIW7kAjlQeIi2PFJRSa+YkoKOz77kszvcWoI0IIlKIdxpJdIUQSagcL+bPGvHZ1JkpCaAumockprfehPg0YFWaGRMWtB0JKiAlKUqYKrQHSCzgV/LBns5m0ib3kkLWZsxQmoWtIChNSk8ToJDAaqGjEirxWeFPE6VV/AJQSajJ0EMTlQlcdEt1Nvf8IyAmGZPCwVqSDYkhKki7Vo9WPNjB3tlmqpqQr71MpKU6wnSQFLAI3FWLVfyq9DCYiQtBCCssg8LALAT6gbbxPBjko6mBY6dPkvLyeYnUxTQV1EDoTq1Gjc4H4nLllQQACoMrS4evJ6OxeNTi8RNlYVKENMxAOmgBKUl3JowazE0fpAKZhVJYlaQv21apgLKZqkGrXs132MDFFt2/0DpjHcIfZpmHlJcDS5cJIIFizi3tkeRq1xPaXFOEolukgH2bk0ZLAc3pEw7R6paUESiRNBfUkuwLO5s5d7cMW1TAv71bugKDkKDJNS2oBQoKUFD1ieRLFPVX+QRxV5mVcPOnIloUtCgFIBN2fTxeFX8GgOZS1TgoLWlTgpAculxQJ3esUMzxE5ZUe+maFEkICilID0GkFrMPKDfYXKJk9S1FJKEkfeqe9XAP4lBtrPUxo8OUYuS3fov+wpJOpHJ+PmoUQVKBv7POr2MKPQE5ZJSEpKNbBtRqT6UhRy6d1ul9/oR1R9DyibPUrjmEnUTxXLvYjZg1OREQCelBBTMIILgsXBFQfWNdmXZ/Dpwq1DEJE2WygCAFLSSAwIuKkt0jImWCCCX+N40VTPVXUa4eV78UFM4zxM8S0z1pUEhVUA63UAHYOKMCxZ23ipMMpLBClkLSz6gzFwxDJIU4sRvcxCvKwRwLryP6x3K8nVMVpFV1atHS5NfIwVXY8+23T4K+HlMXBAZ62JfmbfOG4iidRFtn6kDblBfB4d5feFIKQpKSXF1ayAxqaILxMqXLBUyAQoAMd1H8Ie1x4RyyNMGWDU6fKF2X7W6Fd3N1aVMEqKioJLMxBsk0tb4bvvowOSdnkCYFYhmYkB+EqDEO216DlGrlT0kAd4EHcllC9OvKBkknugO+4VTOPWKGecSAwGp9PiCCTXoA/lFKXi1a5gUtkgp0KABBDVLM4c87W6wzEZqAUO6mJJ2/AUin+I+kSdD424yTJUhPDf8obZw/8A0xBJWU95xqYoWOjFJBoPg0U8umFSZYuUj4Fh8DEuIwhSiYdTkg+hNa+FGg/E3ThUnZmsfhVIRxh0r4kK5gKKSH5gi3Uc40P8OwpM5KiDpIUl+unVp9GPpATFS5swoSRwBAQn1KiT1JJr0EaXDYlaEykp4RK9nSAGJSpJPUnUXJ5xWWRKJgcE8j9NzQ9tEpnnDSSaLm6TaieFz5X8o85zPLZgxJwyUqmLQvSnTUqS2pKi1PYKSSbVtWNHjsTMmTJalKUrQ7ObOPGBRwaxie+DXdvJn8YGPKo2NkScYpdv+WHcZgQuThcJNWlhOnoWpJ2Ckq1B7Wo8ZvD4ScmcrBS58wS+8UggTCE6HfWQG4ShRURuSaPBcataVflKj5qSE/KIkYeYMQZySmrO42bSR6DyhFle5TJoail6f2G8YQnLThw5KZqpYJ3AnKSH8U/GMFmGXd3NXJOpU1K0plMwCknVxHxGhgDdRu0bSZqKWYfzO8/49bRSznBLnTkT0q0zEBIDgEDSorBbxO8diy09xc1SSr1f9FPHZCslGGQoFYddbFXdoWQ+wKtQHiOsCsqy37TNkypbiYdRnaqBDTCPZP4gkCnNQFGMbAKX33fEBR06bNVgH6W98U8JhpkrErnywka3dJc3IJIL3ce89ICy82HK4y016GQzsFKZfFqCk63pd1JCfRAV/ijbYXIEyE4cpcTJiSlaw4JPcqXcFwNQFOUUs0ywzULRp0hQADUZpkyYzNZ1s3SDkvMT90VpLyi4CbE6FI32ZRjp5Likgxko5NTd7f0ZrOJRVgp03WoDvJSdAbSWQhLmjuCos3KIcsyrThUYpC1OtXdrSaAArKSBWocD1i8EzVIlyGSmSmcJqlOdRAU+luTAeYEFZ+AlCUtEtR4pomDUo6UAzApSUgMGAdnr1jtdQ0ofVF59XYzec4LETp2IQjSyFK1pdKeHWQGFn67vu8B5yz3SUJcS7s5YnnGxyPMJYzScQpJlLBSGU9ghW5qOFXMVjOSMOZkpqMFHSxBHNqWvFnPTH9jLCCbr5gdMkCrlxWL/APaeIWrjUVoo5UhPKnG2osW3iKdhFDakadZSrKCoMNM0E0r7SUuDveEcr+NloY1q32A8laCwUAzhhzJIpHtqBLlhKAkJSAwSkMANgALb+kfP2EmCbi5ZCQlK56GSLAGYmnvj6EmanNHEUhj0vcz58mrgcJ6D+b0Pjy6woZLSwsB0b9DCitIznzvNBlkglKmNCmqT1FBTyiHXq8YkxN22izg8pmLGpIoHqS1qwkpJbsvCLfAzCY/QWVYmp5dYN5Xi1yiZiDpUQoAsCwUCDeliR5wCTgiRqUOEXME8Kh0prRojNrlFIprkZImq0pQCWLEp6gX8RqI/xRYnynULsObGu7em7XbrCVgQd1DqKH1i1hsMEhnJ6mp9WhNfoWyzUpuX3wOSVFqRKAeUOSlokSIlZI4hMSaBDkmHJgWAZKkgWp4UiUoe9YclIh4jg6m+40SxyidCU8oamJBHAEqWmEJI5R0Jh4THWcISRDu5EICHJVHHC7uO93DtccCo4IggR3RCeE4gHDgnwjrdIa/WHJEccNWgcvdESsGk/wC8WwI7pHKOOBa8pTXrArEIQgaZZBYuwt6ijxez/EpJMuWeEe1W5/L4DfrAmggy8ux7vQ/heuKyZNr4RHOUshuH3mKWYy1DDmXLolwpQF1N+l26RfcmgBJOwvEn2GYxcBDD8RY+l/WKxyvaki+b8P6dJ23fzM12WS+Nwo/9+V6d4kx9E6DWzR4X2HlIOYyAKnvCrwYKNPSPczqqzNWnn4GNd2z5fNj0Om7GTCX/AG/eFDVFRuPr1hQdyB5HIyeWEgKDnfxi5iJyEBhsAGFoxMvFzHpMUOpUSPSvwibDYpS1cRr8WjJk6abdt2ejDqIJcBacxYbDbaJZfgIrSk8mi1LLXMSexOUtTsmSI7OmJQHUWEdQoG3zjO53i3mFI2p+sNCOp0JJl2fnrWQ46qb4CBkvMl97qBUATUO9LRCHiQSo1KEUT3NnJluA9yKxOmWIoZTOOkJVyoflBQJjFLko1TGtDtUdEOYcoU44DDwqGgDZodp8oNnDwYcIYEQ4CCA6xh0NBhwMcE6Ex14C53nolOlDFe/JP7xisdmq1kkqJHUxaGFy3YrkenBXWOaukea5bm0yWaGnIuR6RtcmzMThUaVC4f3iFnicdwp2FT4mHBUV589KElSlBKRcmBkztLhxZSj4JPzaFUJPhHWkQT8dNTMYEg1JD0AfYGkTYTGTlapilMn2GFQLsw6c71irjsQJi9SEooGNWXtfY0Dc6CrUiuqeUlqsatyMVg1TUXvR6WDpqyxeeNL7rj79didamit3zmkRrlqUaqShPUuT5CscVMCfZD9TT0H6xnpH0/jp8cFhOJUkHSopBuxZwIp4vHEiqlEDrR62FtoimreOEM3S7jf6p5RaC9TzurzT38OO53IM9Xh1pmIlo1JNCxD0YuHPON1gv4jKIdeHpuUKIA9QYzCuy87uzOUGRoMzd9OkkEhrGgd/KJOz+UTsVLIlAEJISeJmB3Y7XtWkUlJreJ4GXFiUL5a5Zsf/AOhYbdM0HlpB9+oQo8+zfBCXOmId9Kil+bFoUPrfcz+CilOmzAHmyxMT+Yh/+agufMmK5EpVQVSzyPEP8yRqH+U+MMRpFUTSk9QUn1S8SCbMCgxStZsoEKUOru6f6lW5iN339tGYl+1GV7T6z7SRtX2lclEfhHiSLQZlSFG0Z1KghtJ1TDuKhJOyfzL6igejmoMdn8RoWJKiCS5qoAJVfQ5pYEmt6Rl6jFq8y5KQfYJS5XUxms5laZqiN6+sbqbJlqZMpeqaS2gp0+WpyH2bd4DZ3kylp1Bu8SGKf97ERkxvRLcrKLoy+FSSYPyMtUpmYDmesBMJLVqZi4LMY2yZXCCosyQKdBDdRk01RXp8ak3ZCEhIBNxy9DF2WXAPOsCcRj0g3H7wXwH8tPgPhGZJ1uPnrYeBDkp8GiQgi4MRrADqLACpJNhzg0Z7HMI6RAg9oZLtxN+ZqfF4Iy5qZqXQp0ndN/DpBlCUd2gJpj0YpLO/14RIJySLxTVg60Hm5+FfjESsvN3bwgDBELBijmuO7qWVb2SOsTyktcwB7VEjQfwux8XHyPxh8auSQrBU6VqQa1cFRPM/EvA3EYNiwdusEZgCiA7B3PgK/OI+8Szq4SAaDdwLHyjcSBSZJ1AXekHMtzESVgJLgUc8usUpkyWWCSQQxBZ3pXziTJsOFTQVeyKnqoEMPdCzqtxkaHtU5kpIsFAq9Cx9fjGXwxdafF/SvyjezQFJKSHBDEGMhPy7uZx/LpJSejgMeof4RHFk8rRbDDVliviitmg9geJ+H7xV70gBlF3s5t6xZl46Wuk1DclD6f4w+blrjVKUFjx+dj7oeLUVpkbeojPNleXA7+C5X6F2QQUgjeEuBSFzJZbSodCDXr/tBJy1QxufpojOFHr9P1qy46aaa52IZy2BPL47QyUkhFfGJZmH1DSD1Jh8zDaEs5NN4ZNaaMcpv2lelff0PapWCSqQmWr2TLCD4aWgB/DzLxKlTG9rvFIUT/cUoBg3V/OAGIzGaNP3qyGBH3mr3inlFrs52m7rvUrAYzVL1AbqZVhs7+sVU40keLT0SXyZms4OqfOPOYv/AFGFG0l5ThVjWkLUF8ThYq97phQkozcm0Hx4o83xWXqAcJlrAtpSQT0ISoD0EDionhSNAPt3YNzJctu3hRwIOoWRUH0+vGJFJTMDLSFfGOXVSj7yv6nrT/CseVXidfygFJV+GSC+8w0LWd7S0+b8ztEcxSUApQdRNFKsG/KnduZLO1gHc1NyVCkslZSPyvvzPPxivJyXSoFXGl7CnzrFvasbRgn+GdRF1V/L7ss5NiFqMoqBISoE7EpSRv5NHq+J7NLmsqayJhAOlAcpBsFqJZR8AGs5jH9lZCZ2LkIZgFAkM3CgFTNy4Wj2NSmmg7KGk+Nx84zt3HjkTqIeGknyZDKuwGHWnXN7wrJI1JITQFhQvUNE2O7AytJCJ01P9aQof8ITGww8sAlty/r8omVKBvXzibgmQjllHhnjk7smrDEtpmuX1JBfzTf0eKs90AkoXT+6r3lqece0HAoP4RFTN0IkyJs1gTLlrWKbpSSB6tA072cpOTr1PEhi5gSGWUgOP5jVcnmOcd/tKYRVZP8AUyv9TxQnLKjqJ1K5qJJPnEM/Es7JADuEu7eBNTHrYM8nvN2u+y/g7q+h8N1Fc8NN/wAgjMp5VMnagk6VKqEpSaLCBVIHMXeghmVZlMkq1JcpJYj8J6eLPEmLQSZqiw1rCvIqU49VD0jkh0pnJCmBQ7eHEactKVB+qYzOSYmlrZm0wOPTNQFoqD6g7g9YnMYDKMyVIW4qk+0nmOfiI3CZ4UApNQQ48OcZMuPQ/gUh5tiaIsVIStJSqxH0Ym+yOHcmKk+QoC5F2+Ed02J556Y7Fp4nBWYbHoXKmHofowsPN1lzfYD9IuZxNLl1JIdmSDcbkkV35xWRjqKSlxKNSkFyTXSSoipD8gDyjZutnyZqHypZWpkgOfcKD9PWNMjLihaiBpGlKdIrQD2n5m7+cPweHkyglUhZmEjiKkAyy7EpCVgksQKkCotFudMKiVKdyXMSzwyRiptUisVtSO6mDQNzpYKACWD1PIN77xPiZhCSQkltheBq8zlnSpQXpSS/ElySAwfSGDitNzGfHG9yuK4zt9k/ozMERZy3E6FuSQnceRani0EsfOlzm04dEqwdBLgczQBXo55xUl5ZUOoFP92/vt5iNjlFqmZoOUJJx5DpnOhBtR/Vj84YqU9YglqLCjXAHIbDyDCLCVxhrfY93rsrl08H68/sVdJExuY+vhEmIlKUzfQhs48aT9fVYdKxqXa56Aw+5gyZGlCS9P8AkIKit3YDlqm8SCcPPwMRYvEhIrciggpMyWMw08pDBSh4KI+BhRTQS0KBT9Su3oRYTEuoi+/6++Jsal5ar0rS9KwPywVJ2A+cGChuqTY8x+vSDPyys9jorng0y72gGjGzAOFSm5qIPo/7wQyPHPM++WNGknYAFwEuR9VEDZqNJI8iVK5bhIqejvDEAXBIT+YiqjyA+XrG7w4PseG8+aHl1Pb4s13Z3O0yMYianUqWlwXuQRpcA7sX82j2fK+0EvEIC02sxp7jUekfOEnFKSXFD6fvBvLc1xIIdQ08lBy3+qIZUki+LGuoVO9X7n0ThpwIoXGxFx0MWgtr+REeM4PP50suFEEMCUqceDKfbrGkwHbxQpNQk87oP/UH9IzLJF9x5/hmaPu7noaZoNi8CO2BJweIAv3Kz6J1fKBMjtRIVUKWhW5IBT56SYtzs4lTEtqSSaXodiPR4fngy+DkxSTlF7HiIW8cmoChE2PwZkTlylPQukndJsfT5wxEOfQxcckb7AnGINjYxQUVIUlT1uH6E0PQtbrGjxuCcPvATFSNjfYtHY5pnidTjqVx4KU4jUdNE3A5A10vu1n6RtezmG0yU81V9YzGEwCSl1OVUNDTwNKxsshLk9B8Yn1WS40h8GCUHcu62DmUh2B52irn0vVKOksS4B5OC0WAnSX2itmy/uwNyQ0N0LaljrvJ/wAL/tlMqtP5Hmko6nQRTn1f4Q4SgFgJJZwDSoryjuLSqUpSFIUgpWQUqDENsQagxLlcjXMJehr76B9v2jbGNyo82tzd5DlrIDBwKDqecFk4HciLGXKCQkCyU/L9THFTaRi63O8sV6W6XwXH1Z6OKGl7A7EYRLGkZrGYYpXVIIjVzg8B80TR94xY3WxTIrTBCpY5NDO7idLttDFfTRezDRWWGh4TDJyxuQPdCkzgoUNIPxNWaaeCC9BTxVPjEwaGKSTYsfB4lBgmWUrSXodCooY6pJ3AizOA5t9c4oYpQYsdori5JSI0zmEKKoVCg6EV1DMCanwgtlqzxBy3LyhQoXJ3PV6L8uPzYMxCQZxcPaI8NVanrVq8mNI5CjXD8tHldX+fP5hfBpHHSxiLMlEILEiOQox/+w9qG3R7egbyFZ7pBcuJSyOhBIBHUAD0gtL/AAjbu389Sg/iwA8oUKM+X3n8y/T/AJcfkvoRKHCDu1/MxNKUSgklzzMKFGZG/wBAR2gmqKZZJJIJAcuwpQdIozlHhr+L5GOwo9P/AEnl51Wqi4kwMzAQoUQjyYZcFaQaJ8fnBzs8o94a7QoUNl4Y74h8jS4g8I/qHxibswHxoerJmKD1YhCiCORBqDChRo6L3P0l/Rn6jv8AoZKaNQBVxE1JNSSakud4qYOUkTKAC9hHYUe7NLxEYzb4Q8P+D5Q4QoUfMdT7kf8A6+p6GPl/p9BKtAnMvZMchRlj2KMC4c0jkwwoUau5575ISHvyiSWkAUAEKFBALeEqFCgisYqB2N3hQoti5El2KIhQoUO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4096"/>
            <a:ext cx="8989293" cy="59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2 Conector recto"/>
          <p:cNvCxnSpPr>
            <a:cxnSpLocks noChangeShapeType="1"/>
          </p:cNvCxnSpPr>
          <p:nvPr/>
        </p:nvCxnSpPr>
        <p:spPr bwMode="auto">
          <a:xfrm>
            <a:off x="1676400" y="533400"/>
            <a:ext cx="7467600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154400" y="6467475"/>
            <a:ext cx="2133600" cy="365125"/>
          </a:xfrm>
        </p:spPr>
        <p:txBody>
          <a:bodyPr/>
          <a:lstStyle/>
          <a:p>
            <a:fld id="{1CD15500-2241-4ECD-83B6-CE400316D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" y="76709"/>
            <a:ext cx="1464970" cy="45669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59632" y="5068922"/>
            <a:ext cx="3600400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algn="ctr"/>
            <a:r>
              <a:rPr lang="es-MX" sz="1400" b="1" dirty="0" smtClean="0"/>
              <a:t>DISPOSICIONES ADMINISTRATIVAS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es-MX" sz="1400" b="1" dirty="0" smtClean="0"/>
              <a:t>Título </a:t>
            </a:r>
            <a:r>
              <a:rPr lang="es-MX" sz="1400" b="1" dirty="0"/>
              <a:t>Primero</a:t>
            </a:r>
            <a:r>
              <a:rPr lang="es-MX" sz="1400" dirty="0"/>
              <a:t>. Disposiciones </a:t>
            </a:r>
            <a:r>
              <a:rPr lang="es-MX" sz="1400" dirty="0" smtClean="0"/>
              <a:t>Generales.</a:t>
            </a:r>
            <a:endParaRPr lang="es-MX" sz="1400" dirty="0"/>
          </a:p>
          <a:p>
            <a:pPr marL="463550" indent="-285750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s-MX" sz="1400" b="1" dirty="0"/>
              <a:t>Título Segundo</a:t>
            </a:r>
            <a:r>
              <a:rPr lang="es-MX" sz="1400" dirty="0"/>
              <a:t>. Los componentes de la evaluación de impacto </a:t>
            </a:r>
            <a:r>
              <a:rPr lang="es-MX" sz="1400" dirty="0" smtClean="0"/>
              <a:t>social.</a:t>
            </a:r>
            <a:endParaRPr lang="es-MX" sz="1400" dirty="0"/>
          </a:p>
          <a:p>
            <a:pPr marL="463550" indent="-285750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s-MX" sz="1400" b="1" dirty="0"/>
              <a:t>Título Tercero</a:t>
            </a:r>
            <a:r>
              <a:rPr lang="es-MX" sz="1400" dirty="0"/>
              <a:t>. Del procedimiento administrativo de la evaluación de impacto </a:t>
            </a:r>
            <a:r>
              <a:rPr lang="es-MX" sz="1400" dirty="0" smtClean="0"/>
              <a:t>social.</a:t>
            </a:r>
            <a:endParaRPr lang="es-MX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92080" y="5085184"/>
            <a:ext cx="3600400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Incluye </a:t>
            </a:r>
            <a:r>
              <a:rPr lang="es-MX" sz="1400" dirty="0"/>
              <a:t>tres </a:t>
            </a:r>
            <a:r>
              <a:rPr lang="es-MX" sz="1400" b="1" dirty="0"/>
              <a:t>Formatos de Presentación </a:t>
            </a:r>
            <a:r>
              <a:rPr lang="es-MX" sz="1400" dirty="0"/>
              <a:t>de </a:t>
            </a:r>
            <a:r>
              <a:rPr lang="es-MX" sz="1400" dirty="0" smtClean="0"/>
              <a:t>la Evaluación de Impacto Social, </a:t>
            </a:r>
            <a:r>
              <a:rPr lang="es-MX" sz="1400" dirty="0"/>
              <a:t>diferenciados por actividades del </a:t>
            </a:r>
            <a:r>
              <a:rPr lang="es-MX" sz="1400" dirty="0" smtClean="0"/>
              <a:t>sector.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 Se ha integrado las Actividades que están obligadas a la presentación de la </a:t>
            </a:r>
            <a:r>
              <a:rPr lang="es-MX" sz="1400" dirty="0" smtClean="0"/>
              <a:t>Evaluación de Impacto Social</a:t>
            </a:r>
            <a:r>
              <a:rPr lang="es-MX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38209823"/>
              </p:ext>
            </p:extLst>
          </p:nvPr>
        </p:nvGraphicFramePr>
        <p:xfrm>
          <a:off x="467544" y="638691"/>
          <a:ext cx="8651154" cy="408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1676400" y="0"/>
            <a:ext cx="7467600" cy="533400"/>
          </a:xfrm>
          <a:prstGeom prst="rect">
            <a:avLst/>
          </a:prstGeom>
          <a:solidFill>
            <a:srgbClr val="E0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NUEVA LEGISLACIÓN: EVIS</a:t>
            </a:r>
          </a:p>
        </p:txBody>
      </p:sp>
    </p:spTree>
    <p:extLst>
      <p:ext uri="{BB962C8B-B14F-4D97-AF65-F5344CB8AC3E}">
        <p14:creationId xmlns:p14="http://schemas.microsoft.com/office/powerpoint/2010/main" val="253901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973</Words>
  <Application>Microsoft Office PowerPoint</Application>
  <PresentationFormat>Presentación en pantalla (4:3)</PresentationFormat>
  <Paragraphs>115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Katya Puga Cornejo</dc:creator>
  <cp:lastModifiedBy>Rodolfo Salazar  Gil</cp:lastModifiedBy>
  <cp:revision>34</cp:revision>
  <dcterms:created xsi:type="dcterms:W3CDTF">2015-08-27T01:39:41Z</dcterms:created>
  <dcterms:modified xsi:type="dcterms:W3CDTF">2016-03-14T15:02:06Z</dcterms:modified>
</cp:coreProperties>
</file>