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5" r:id="rId1"/>
  </p:sldMasterIdLst>
  <p:notesMasterIdLst>
    <p:notesMasterId r:id="rId12"/>
  </p:notesMasterIdLst>
  <p:handoutMasterIdLst>
    <p:handoutMasterId r:id="rId13"/>
  </p:handoutMasterIdLst>
  <p:sldIdLst>
    <p:sldId id="333" r:id="rId2"/>
    <p:sldId id="373" r:id="rId3"/>
    <p:sldId id="405" r:id="rId4"/>
    <p:sldId id="400" r:id="rId5"/>
    <p:sldId id="401" r:id="rId6"/>
    <p:sldId id="407" r:id="rId7"/>
    <p:sldId id="402" r:id="rId8"/>
    <p:sldId id="403" r:id="rId9"/>
    <p:sldId id="404" r:id="rId10"/>
    <p:sldId id="406" r:id="rId11"/>
  </p:sldIdLst>
  <p:sldSz cx="9144000" cy="6858000" type="screen4x3"/>
  <p:notesSz cx="6858000" cy="9144000"/>
  <p:defaultTextStyle>
    <a:defPPr>
      <a:defRPr lang="es-ES_tradnl"/>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4C4C"/>
    <a:srgbClr val="FF990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6" autoAdjust="0"/>
    <p:restoredTop sz="82047" autoAdjust="0"/>
  </p:normalViewPr>
  <p:slideViewPr>
    <p:cSldViewPr snapToGrid="0">
      <p:cViewPr varScale="1">
        <p:scale>
          <a:sx n="113" d="100"/>
          <a:sy n="113" d="100"/>
        </p:scale>
        <p:origin x="1452" y="102"/>
      </p:cViewPr>
      <p:guideLst>
        <p:guide orient="horz" pos="2160"/>
        <p:guide pos="2880"/>
      </p:guideLst>
    </p:cSldViewPr>
  </p:slideViewPr>
  <p:outlineViewPr>
    <p:cViewPr>
      <p:scale>
        <a:sx n="33" d="100"/>
        <a:sy n="33" d="100"/>
      </p:scale>
      <p:origin x="0" y="0"/>
    </p:cViewPr>
    <p:sldLst>
      <p:sld r:id="rId1" collapse="1"/>
    </p:sldLst>
  </p:outlineViewPr>
  <p:notesTextViewPr>
    <p:cViewPr>
      <p:scale>
        <a:sx n="3" d="2"/>
        <a:sy n="3" d="2"/>
      </p:scale>
      <p:origin x="0" y="0"/>
    </p:cViewPr>
  </p:notesTextViewPr>
  <p:sorterViewPr>
    <p:cViewPr>
      <p:scale>
        <a:sx n="125" d="100"/>
        <a:sy n="125" d="100"/>
      </p:scale>
      <p:origin x="0" y="0"/>
    </p:cViewPr>
  </p:sorter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s-ES" dirty="0"/>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3451EA51-4E1E-4F19-BF51-AFFD623D8DF2}" type="datetimeFigureOut">
              <a:rPr lang="es-ES"/>
              <a:pPr>
                <a:defRPr/>
              </a:pPr>
              <a:t>10/03/2016</a:t>
            </a:fld>
            <a:endParaRPr lang="es-ES" dirty="0"/>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s-ES" dirty="0"/>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658D78F5-BBBC-4B13-AF8D-2BC8EAB407D1}" type="slidenum">
              <a:rPr lang="es-ES"/>
              <a:pPr>
                <a:defRPr/>
              </a:pPr>
              <a:t>‹Nº›</a:t>
            </a:fld>
            <a:endParaRPr lang="es-ES" dirty="0"/>
          </a:p>
        </p:txBody>
      </p:sp>
    </p:spTree>
    <p:extLst>
      <p:ext uri="{BB962C8B-B14F-4D97-AF65-F5344CB8AC3E}">
        <p14:creationId xmlns:p14="http://schemas.microsoft.com/office/powerpoint/2010/main" val="46023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200">
                <a:latin typeface="Arial" charset="0"/>
                <a:ea typeface="ＭＳ Ｐゴシック" pitchFamily="16" charset="-128"/>
                <a:cs typeface="+mn-cs"/>
              </a:defRPr>
            </a:lvl1pPr>
          </a:lstStyle>
          <a:p>
            <a:pPr>
              <a:defRPr/>
            </a:pPr>
            <a:endParaRPr lang="en-US" dirty="0"/>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16" charset="-128"/>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noProof="0" smtClean="0"/>
              <a:t>Haga clic para modificar el estilo de texto del patrón</a:t>
            </a:r>
          </a:p>
          <a:p>
            <a:pPr lvl="1"/>
            <a:r>
              <a:rPr lang="es-ES_tradnl" noProof="0" smtClean="0"/>
              <a:t>Segundo nivel</a:t>
            </a:r>
          </a:p>
          <a:p>
            <a:pPr lvl="2"/>
            <a:r>
              <a:rPr lang="es-ES_tradnl" noProof="0" smtClean="0"/>
              <a:t>Tercer nivel</a:t>
            </a:r>
          </a:p>
          <a:p>
            <a:pPr lvl="3"/>
            <a:r>
              <a:rPr lang="es-ES_tradnl" noProof="0" smtClean="0"/>
              <a:t>Cuarto nivel</a:t>
            </a:r>
          </a:p>
          <a:p>
            <a:pPr lvl="4"/>
            <a:r>
              <a:rPr lang="es-ES_tradnl" noProof="0" smtClean="0"/>
              <a:t>Quinto nivel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eaLnBrk="0" hangingPunct="0">
              <a:defRPr sz="1200">
                <a:latin typeface="Arial" charset="0"/>
                <a:ea typeface="ＭＳ Ｐゴシック" pitchFamily="16" charset="-128"/>
                <a:cs typeface="+mn-cs"/>
              </a:defRPr>
            </a:lvl1pPr>
          </a:lstStyle>
          <a:p>
            <a:pPr>
              <a:defRPr/>
            </a:pPr>
            <a:endParaRPr lang="en-US" dirty="0"/>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pitchFamily="16" charset="-128"/>
                <a:cs typeface="+mn-cs"/>
              </a:defRPr>
            </a:lvl1pPr>
          </a:lstStyle>
          <a:p>
            <a:pPr>
              <a:defRPr/>
            </a:pPr>
            <a:fld id="{7340AAEE-80AD-43C2-80D0-EBFFD4D3D06B}" type="slidenum">
              <a:rPr lang="en-US"/>
              <a:pPr>
                <a:defRPr/>
              </a:pPr>
              <a:t>‹Nº›</a:t>
            </a:fld>
            <a:endParaRPr lang="en-US" dirty="0"/>
          </a:p>
        </p:txBody>
      </p:sp>
    </p:spTree>
    <p:extLst>
      <p:ext uri="{BB962C8B-B14F-4D97-AF65-F5344CB8AC3E}">
        <p14:creationId xmlns:p14="http://schemas.microsoft.com/office/powerpoint/2010/main" val="32334001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6"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p:txBody>
          <a:bodyPr/>
          <a:lstStyle/>
          <a:p>
            <a:pPr>
              <a:defRPr/>
            </a:pPr>
            <a:fld id="{6E68CA9C-277F-45A7-9059-453431E51FA6}" type="slidenum">
              <a:rPr lang="en-US" smtClean="0">
                <a:ea typeface="ＭＳ Ｐゴシック" pitchFamily="34" charset="-128"/>
              </a:rPr>
              <a:pPr>
                <a:defRPr/>
              </a:pPr>
              <a:t>1</a:t>
            </a:fld>
            <a:endParaRPr lang="en-US" dirty="0" smtClean="0">
              <a:ea typeface="ＭＳ Ｐゴシック" pitchFamily="34"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s-ES" dirty="0" smtClean="0">
              <a:ea typeface="ＭＳ Ｐゴシック" pitchFamily="34" charset="-128"/>
            </a:endParaRPr>
          </a:p>
        </p:txBody>
      </p:sp>
    </p:spTree>
    <p:extLst>
      <p:ext uri="{BB962C8B-B14F-4D97-AF65-F5344CB8AC3E}">
        <p14:creationId xmlns:p14="http://schemas.microsoft.com/office/powerpoint/2010/main" val="8054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endParaRPr lang="en-US" dirty="0"/>
          </a:p>
        </p:txBody>
      </p:sp>
      <p:sp>
        <p:nvSpPr>
          <p:cNvPr id="5" name="4 Marcador de pie de página"/>
          <p:cNvSpPr>
            <a:spLocks noGrp="1"/>
          </p:cNvSpPr>
          <p:nvPr>
            <p:ph type="ftr" sz="quarter" idx="11"/>
          </p:nvPr>
        </p:nvSpPr>
        <p:spPr/>
        <p:txBody>
          <a:bodyPr/>
          <a:lstStyle>
            <a:lvl1pPr>
              <a:defRPr/>
            </a:lvl1pPr>
          </a:lstStyle>
          <a:p>
            <a:pPr>
              <a:defRPr/>
            </a:pPr>
            <a:endParaRPr lang="en-US" dirty="0"/>
          </a:p>
        </p:txBody>
      </p:sp>
      <p:sp>
        <p:nvSpPr>
          <p:cNvPr id="6" name="5 Marcador de número de diapositiva"/>
          <p:cNvSpPr>
            <a:spLocks noGrp="1"/>
          </p:cNvSpPr>
          <p:nvPr>
            <p:ph type="sldNum" sz="quarter" idx="12"/>
          </p:nvPr>
        </p:nvSpPr>
        <p:spPr/>
        <p:txBody>
          <a:bodyPr/>
          <a:lstStyle>
            <a:lvl1pPr>
              <a:defRPr/>
            </a:lvl1pPr>
          </a:lstStyle>
          <a:p>
            <a:pPr>
              <a:defRPr/>
            </a:pPr>
            <a:fld id="{680BEA65-5644-4C5B-9EF6-F37BE937859C}" type="slidenum">
              <a:rPr lang="en-US"/>
              <a:pPr>
                <a:defRPr/>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endParaRPr lang="en-US" dirty="0"/>
          </a:p>
        </p:txBody>
      </p:sp>
      <p:sp>
        <p:nvSpPr>
          <p:cNvPr id="5" name="4 Marcador de pie de página"/>
          <p:cNvSpPr>
            <a:spLocks noGrp="1"/>
          </p:cNvSpPr>
          <p:nvPr>
            <p:ph type="ftr" sz="quarter" idx="11"/>
          </p:nvPr>
        </p:nvSpPr>
        <p:spPr/>
        <p:txBody>
          <a:bodyPr/>
          <a:lstStyle>
            <a:lvl1pPr>
              <a:defRPr/>
            </a:lvl1pPr>
          </a:lstStyle>
          <a:p>
            <a:pPr>
              <a:defRPr/>
            </a:pPr>
            <a:endParaRPr lang="en-US" dirty="0"/>
          </a:p>
        </p:txBody>
      </p:sp>
      <p:sp>
        <p:nvSpPr>
          <p:cNvPr id="6" name="5 Marcador de número de diapositiva"/>
          <p:cNvSpPr>
            <a:spLocks noGrp="1"/>
          </p:cNvSpPr>
          <p:nvPr>
            <p:ph type="sldNum" sz="quarter" idx="12"/>
          </p:nvPr>
        </p:nvSpPr>
        <p:spPr/>
        <p:txBody>
          <a:bodyPr/>
          <a:lstStyle>
            <a:lvl1pPr>
              <a:defRPr/>
            </a:lvl1pPr>
          </a:lstStyle>
          <a:p>
            <a:pPr>
              <a:defRPr/>
            </a:pPr>
            <a:fld id="{A44A2382-A793-45D8-8346-5890B3417448}" type="slidenum">
              <a:rPr lang="en-US"/>
              <a:pPr>
                <a:defRPr/>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endParaRPr lang="en-US" dirty="0"/>
          </a:p>
        </p:txBody>
      </p:sp>
      <p:sp>
        <p:nvSpPr>
          <p:cNvPr id="5" name="4 Marcador de pie de página"/>
          <p:cNvSpPr>
            <a:spLocks noGrp="1"/>
          </p:cNvSpPr>
          <p:nvPr>
            <p:ph type="ftr" sz="quarter" idx="11"/>
          </p:nvPr>
        </p:nvSpPr>
        <p:spPr/>
        <p:txBody>
          <a:bodyPr/>
          <a:lstStyle>
            <a:lvl1pPr>
              <a:defRPr/>
            </a:lvl1pPr>
          </a:lstStyle>
          <a:p>
            <a:pPr>
              <a:defRPr/>
            </a:pPr>
            <a:endParaRPr lang="en-US" dirty="0"/>
          </a:p>
        </p:txBody>
      </p:sp>
      <p:sp>
        <p:nvSpPr>
          <p:cNvPr id="6" name="5 Marcador de número de diapositiva"/>
          <p:cNvSpPr>
            <a:spLocks noGrp="1"/>
          </p:cNvSpPr>
          <p:nvPr>
            <p:ph type="sldNum" sz="quarter" idx="12"/>
          </p:nvPr>
        </p:nvSpPr>
        <p:spPr/>
        <p:txBody>
          <a:bodyPr/>
          <a:lstStyle>
            <a:lvl1pPr>
              <a:defRPr/>
            </a:lvl1pPr>
          </a:lstStyle>
          <a:p>
            <a:pPr>
              <a:defRPr/>
            </a:pPr>
            <a:fld id="{F407904F-745B-48BB-9AB6-2F9938387C0A}" type="slidenum">
              <a:rPr lang="en-US"/>
              <a:pPr>
                <a:defRPr/>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endParaRPr lang="en-US" dirty="0"/>
          </a:p>
        </p:txBody>
      </p:sp>
      <p:sp>
        <p:nvSpPr>
          <p:cNvPr id="5" name="4 Marcador de pie de página"/>
          <p:cNvSpPr>
            <a:spLocks noGrp="1"/>
          </p:cNvSpPr>
          <p:nvPr>
            <p:ph type="ftr" sz="quarter" idx="11"/>
          </p:nvPr>
        </p:nvSpPr>
        <p:spPr/>
        <p:txBody>
          <a:bodyPr/>
          <a:lstStyle>
            <a:lvl1pPr>
              <a:defRPr/>
            </a:lvl1pPr>
          </a:lstStyle>
          <a:p>
            <a:pPr>
              <a:defRPr/>
            </a:pPr>
            <a:endParaRPr lang="en-US" dirty="0"/>
          </a:p>
        </p:txBody>
      </p:sp>
      <p:sp>
        <p:nvSpPr>
          <p:cNvPr id="6" name="5 Marcador de número de diapositiva"/>
          <p:cNvSpPr>
            <a:spLocks noGrp="1"/>
          </p:cNvSpPr>
          <p:nvPr>
            <p:ph type="sldNum" sz="quarter" idx="12"/>
          </p:nvPr>
        </p:nvSpPr>
        <p:spPr/>
        <p:txBody>
          <a:bodyPr/>
          <a:lstStyle>
            <a:lvl1pPr>
              <a:defRPr/>
            </a:lvl1pPr>
          </a:lstStyle>
          <a:p>
            <a:pPr>
              <a:defRPr/>
            </a:pPr>
            <a:fld id="{6F839E68-07DE-4C67-BFF5-A4BD2FE736C9}" type="slidenum">
              <a:rPr lang="en-US"/>
              <a:pPr>
                <a:defRPr/>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n-US" dirty="0"/>
          </a:p>
        </p:txBody>
      </p:sp>
      <p:sp>
        <p:nvSpPr>
          <p:cNvPr id="5" name="4 Marcador de pie de página"/>
          <p:cNvSpPr>
            <a:spLocks noGrp="1"/>
          </p:cNvSpPr>
          <p:nvPr>
            <p:ph type="ftr" sz="quarter" idx="11"/>
          </p:nvPr>
        </p:nvSpPr>
        <p:spPr/>
        <p:txBody>
          <a:bodyPr/>
          <a:lstStyle>
            <a:lvl1pPr>
              <a:defRPr/>
            </a:lvl1pPr>
          </a:lstStyle>
          <a:p>
            <a:pPr>
              <a:defRPr/>
            </a:pPr>
            <a:endParaRPr lang="en-US" dirty="0"/>
          </a:p>
        </p:txBody>
      </p:sp>
      <p:sp>
        <p:nvSpPr>
          <p:cNvPr id="6" name="5 Marcador de número de diapositiva"/>
          <p:cNvSpPr>
            <a:spLocks noGrp="1"/>
          </p:cNvSpPr>
          <p:nvPr>
            <p:ph type="sldNum" sz="quarter" idx="12"/>
          </p:nvPr>
        </p:nvSpPr>
        <p:spPr/>
        <p:txBody>
          <a:bodyPr/>
          <a:lstStyle>
            <a:lvl1pPr>
              <a:defRPr/>
            </a:lvl1pPr>
          </a:lstStyle>
          <a:p>
            <a:pPr>
              <a:defRPr/>
            </a:pPr>
            <a:fld id="{E24702F1-D7C6-4C62-8207-881DB8AAE43B}" type="slidenum">
              <a:rPr lang="en-US"/>
              <a:pPr>
                <a:defRPr/>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endParaRPr lang="en-US" dirty="0"/>
          </a:p>
        </p:txBody>
      </p:sp>
      <p:sp>
        <p:nvSpPr>
          <p:cNvPr id="6" name="4 Marcador de pie de página"/>
          <p:cNvSpPr>
            <a:spLocks noGrp="1"/>
          </p:cNvSpPr>
          <p:nvPr>
            <p:ph type="ftr" sz="quarter" idx="11"/>
          </p:nvPr>
        </p:nvSpPr>
        <p:spPr/>
        <p:txBody>
          <a:bodyPr/>
          <a:lstStyle>
            <a:lvl1pPr>
              <a:defRPr/>
            </a:lvl1pPr>
          </a:lstStyle>
          <a:p>
            <a:pPr>
              <a:defRPr/>
            </a:pPr>
            <a:endParaRPr lang="en-US" dirty="0"/>
          </a:p>
        </p:txBody>
      </p:sp>
      <p:sp>
        <p:nvSpPr>
          <p:cNvPr id="7" name="5 Marcador de número de diapositiva"/>
          <p:cNvSpPr>
            <a:spLocks noGrp="1"/>
          </p:cNvSpPr>
          <p:nvPr>
            <p:ph type="sldNum" sz="quarter" idx="12"/>
          </p:nvPr>
        </p:nvSpPr>
        <p:spPr/>
        <p:txBody>
          <a:bodyPr/>
          <a:lstStyle>
            <a:lvl1pPr>
              <a:defRPr/>
            </a:lvl1pPr>
          </a:lstStyle>
          <a:p>
            <a:pPr>
              <a:defRPr/>
            </a:pPr>
            <a:fld id="{3E1FF082-4BB6-46AF-9E5D-16813ECFCF37}" type="slidenum">
              <a:rPr lang="en-US"/>
              <a:pPr>
                <a:defRPr/>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endParaRPr lang="en-US" dirty="0"/>
          </a:p>
        </p:txBody>
      </p:sp>
      <p:sp>
        <p:nvSpPr>
          <p:cNvPr id="8" name="4 Marcador de pie de página"/>
          <p:cNvSpPr>
            <a:spLocks noGrp="1"/>
          </p:cNvSpPr>
          <p:nvPr>
            <p:ph type="ftr" sz="quarter" idx="11"/>
          </p:nvPr>
        </p:nvSpPr>
        <p:spPr/>
        <p:txBody>
          <a:bodyPr/>
          <a:lstStyle>
            <a:lvl1pPr>
              <a:defRPr/>
            </a:lvl1pPr>
          </a:lstStyle>
          <a:p>
            <a:pPr>
              <a:defRPr/>
            </a:pPr>
            <a:endParaRPr lang="en-US" dirty="0"/>
          </a:p>
        </p:txBody>
      </p:sp>
      <p:sp>
        <p:nvSpPr>
          <p:cNvPr id="9" name="5 Marcador de número de diapositiva"/>
          <p:cNvSpPr>
            <a:spLocks noGrp="1"/>
          </p:cNvSpPr>
          <p:nvPr>
            <p:ph type="sldNum" sz="quarter" idx="12"/>
          </p:nvPr>
        </p:nvSpPr>
        <p:spPr/>
        <p:txBody>
          <a:bodyPr/>
          <a:lstStyle>
            <a:lvl1pPr>
              <a:defRPr/>
            </a:lvl1pPr>
          </a:lstStyle>
          <a:p>
            <a:pPr>
              <a:defRPr/>
            </a:pPr>
            <a:fld id="{B776C1DB-BF84-459C-8015-014D95280AD8}" type="slidenum">
              <a:rPr lang="en-US"/>
              <a:pPr>
                <a:defRPr/>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endParaRPr lang="en-US" dirty="0"/>
          </a:p>
        </p:txBody>
      </p:sp>
      <p:sp>
        <p:nvSpPr>
          <p:cNvPr id="4" name="4 Marcador de pie de página"/>
          <p:cNvSpPr>
            <a:spLocks noGrp="1"/>
          </p:cNvSpPr>
          <p:nvPr>
            <p:ph type="ftr" sz="quarter" idx="11"/>
          </p:nvPr>
        </p:nvSpPr>
        <p:spPr/>
        <p:txBody>
          <a:bodyPr/>
          <a:lstStyle>
            <a:lvl1pPr>
              <a:defRPr/>
            </a:lvl1pPr>
          </a:lstStyle>
          <a:p>
            <a:pPr>
              <a:defRPr/>
            </a:pPr>
            <a:endParaRPr lang="en-US" dirty="0"/>
          </a:p>
        </p:txBody>
      </p:sp>
      <p:sp>
        <p:nvSpPr>
          <p:cNvPr id="5" name="5 Marcador de número de diapositiva"/>
          <p:cNvSpPr>
            <a:spLocks noGrp="1"/>
          </p:cNvSpPr>
          <p:nvPr>
            <p:ph type="sldNum" sz="quarter" idx="12"/>
          </p:nvPr>
        </p:nvSpPr>
        <p:spPr/>
        <p:txBody>
          <a:bodyPr/>
          <a:lstStyle>
            <a:lvl1pPr>
              <a:defRPr/>
            </a:lvl1pPr>
          </a:lstStyle>
          <a:p>
            <a:pPr>
              <a:defRPr/>
            </a:pPr>
            <a:fld id="{D55835B8-EED5-483C-8D21-801A656B96E2}" type="slidenum">
              <a:rPr lang="en-US"/>
              <a:pPr>
                <a:defRPr/>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endParaRPr lang="en-US" dirty="0"/>
          </a:p>
        </p:txBody>
      </p:sp>
      <p:sp>
        <p:nvSpPr>
          <p:cNvPr id="3" name="4 Marcador de pie de página"/>
          <p:cNvSpPr>
            <a:spLocks noGrp="1"/>
          </p:cNvSpPr>
          <p:nvPr>
            <p:ph type="ftr" sz="quarter" idx="11"/>
          </p:nvPr>
        </p:nvSpPr>
        <p:spPr/>
        <p:txBody>
          <a:bodyPr/>
          <a:lstStyle>
            <a:lvl1pPr>
              <a:defRPr/>
            </a:lvl1pPr>
          </a:lstStyle>
          <a:p>
            <a:pPr>
              <a:defRPr/>
            </a:pPr>
            <a:endParaRPr lang="en-US" dirty="0"/>
          </a:p>
        </p:txBody>
      </p:sp>
      <p:sp>
        <p:nvSpPr>
          <p:cNvPr id="4" name="5 Marcador de número de diapositiva"/>
          <p:cNvSpPr>
            <a:spLocks noGrp="1"/>
          </p:cNvSpPr>
          <p:nvPr>
            <p:ph type="sldNum" sz="quarter" idx="12"/>
          </p:nvPr>
        </p:nvSpPr>
        <p:spPr/>
        <p:txBody>
          <a:bodyPr/>
          <a:lstStyle>
            <a:lvl1pPr>
              <a:defRPr/>
            </a:lvl1pPr>
          </a:lstStyle>
          <a:p>
            <a:pPr>
              <a:defRPr/>
            </a:pPr>
            <a:fld id="{52818FA6-9948-428A-A2DD-6653C362E02A}" type="slidenum">
              <a:rPr lang="en-US"/>
              <a:pPr>
                <a:defRPr/>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n-US" dirty="0"/>
          </a:p>
        </p:txBody>
      </p:sp>
      <p:sp>
        <p:nvSpPr>
          <p:cNvPr id="6" name="4 Marcador de pie de página"/>
          <p:cNvSpPr>
            <a:spLocks noGrp="1"/>
          </p:cNvSpPr>
          <p:nvPr>
            <p:ph type="ftr" sz="quarter" idx="11"/>
          </p:nvPr>
        </p:nvSpPr>
        <p:spPr/>
        <p:txBody>
          <a:bodyPr/>
          <a:lstStyle>
            <a:lvl1pPr>
              <a:defRPr/>
            </a:lvl1pPr>
          </a:lstStyle>
          <a:p>
            <a:pPr>
              <a:defRPr/>
            </a:pPr>
            <a:endParaRPr lang="en-US" dirty="0"/>
          </a:p>
        </p:txBody>
      </p:sp>
      <p:sp>
        <p:nvSpPr>
          <p:cNvPr id="7" name="5 Marcador de número de diapositiva"/>
          <p:cNvSpPr>
            <a:spLocks noGrp="1"/>
          </p:cNvSpPr>
          <p:nvPr>
            <p:ph type="sldNum" sz="quarter" idx="12"/>
          </p:nvPr>
        </p:nvSpPr>
        <p:spPr/>
        <p:txBody>
          <a:bodyPr/>
          <a:lstStyle>
            <a:lvl1pPr>
              <a:defRPr/>
            </a:lvl1pPr>
          </a:lstStyle>
          <a:p>
            <a:pPr>
              <a:defRPr/>
            </a:pPr>
            <a:fld id="{ECE5BED8-F60C-4A1E-8785-54AE9A97DD8A}" type="slidenum">
              <a:rPr lang="en-US"/>
              <a:pPr>
                <a:defRPr/>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n-US" dirty="0"/>
          </a:p>
        </p:txBody>
      </p:sp>
      <p:sp>
        <p:nvSpPr>
          <p:cNvPr id="6" name="4 Marcador de pie de página"/>
          <p:cNvSpPr>
            <a:spLocks noGrp="1"/>
          </p:cNvSpPr>
          <p:nvPr>
            <p:ph type="ftr" sz="quarter" idx="11"/>
          </p:nvPr>
        </p:nvSpPr>
        <p:spPr/>
        <p:txBody>
          <a:bodyPr/>
          <a:lstStyle>
            <a:lvl1pPr>
              <a:defRPr/>
            </a:lvl1pPr>
          </a:lstStyle>
          <a:p>
            <a:pPr>
              <a:defRPr/>
            </a:pPr>
            <a:endParaRPr lang="en-US" dirty="0"/>
          </a:p>
        </p:txBody>
      </p:sp>
      <p:sp>
        <p:nvSpPr>
          <p:cNvPr id="7" name="5 Marcador de número de diapositiva"/>
          <p:cNvSpPr>
            <a:spLocks noGrp="1"/>
          </p:cNvSpPr>
          <p:nvPr>
            <p:ph type="sldNum" sz="quarter" idx="12"/>
          </p:nvPr>
        </p:nvSpPr>
        <p:spPr/>
        <p:txBody>
          <a:bodyPr/>
          <a:lstStyle>
            <a:lvl1pPr>
              <a:defRPr/>
            </a:lvl1pPr>
          </a:lstStyle>
          <a:p>
            <a:pPr>
              <a:defRPr/>
            </a:pPr>
            <a:fld id="{4E3FCB1E-364A-4768-9475-ECDEE10D0E08}" type="slidenum">
              <a:rPr lang="en-US"/>
              <a:pPr>
                <a:defRPr/>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endParaRPr lang="en-U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U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8642FC23-657B-432A-BB24-169A02632DA4}" type="slidenum">
              <a:rPr lang="en-US"/>
              <a:pPr>
                <a:defRPr/>
              </a:pPr>
              <a:t>‹Nº›</a:t>
            </a:fld>
            <a:endParaRPr lang="en-US" dirty="0"/>
          </a:p>
        </p:txBody>
      </p:sp>
      <p:pic>
        <p:nvPicPr>
          <p:cNvPr id="1031" name="Picture 32" descr="PPT Base 4 fotos"/>
          <p:cNvPicPr>
            <a:picLocks noChangeAspect="1" noChangeArrowheads="1"/>
          </p:cNvPicPr>
          <p:nvPr userDrawn="1"/>
        </p:nvPicPr>
        <p:blipFill rotWithShape="1">
          <a:blip r:embed="rId13"/>
          <a:srcRect t="4469" r="78721" b="75322"/>
          <a:stretch/>
        </p:blipFill>
        <p:spPr bwMode="auto">
          <a:xfrm>
            <a:off x="3175" y="0"/>
            <a:ext cx="1774825" cy="1320800"/>
          </a:xfrm>
          <a:prstGeom prst="rect">
            <a:avLst/>
          </a:prstGeom>
          <a:noFill/>
          <a:ln w="9525">
            <a:noFill/>
            <a:miter lim="800000"/>
            <a:headEnd/>
            <a:tailEnd/>
          </a:ln>
        </p:spPr>
      </p:pic>
      <p:cxnSp>
        <p:nvCxnSpPr>
          <p:cNvPr id="3" name="Conector recto 2"/>
          <p:cNvCxnSpPr/>
          <p:nvPr userDrawn="1"/>
        </p:nvCxnSpPr>
        <p:spPr>
          <a:xfrm>
            <a:off x="1879600" y="1155700"/>
            <a:ext cx="68072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3" name="Imagen 12"/>
          <p:cNvPicPr/>
          <p:nvPr userDrawn="1"/>
        </p:nvPicPr>
        <p:blipFill rotWithShape="1">
          <a:blip r:embed="rId14">
            <a:extLst>
              <a:ext uri="{28A0092B-C50C-407E-A947-70E740481C1C}">
                <a14:useLocalDpi xmlns:a14="http://schemas.microsoft.com/office/drawing/2010/main" val="0"/>
              </a:ext>
            </a:extLst>
          </a:blip>
          <a:srcRect t="1515"/>
          <a:stretch/>
        </p:blipFill>
        <p:spPr bwMode="auto">
          <a:xfrm>
            <a:off x="3730435" y="6371258"/>
            <a:ext cx="1659255" cy="412749"/>
          </a:xfrm>
          <a:prstGeom prst="rect">
            <a:avLst/>
          </a:prstGeom>
          <a:solidFill>
            <a:schemeClr val="bg1"/>
          </a:solidFill>
          <a:ln>
            <a:noFill/>
          </a:ln>
          <a:extLst>
            <a:ext uri="{53640926-AAD7-44D8-BBD7-CCE9431645EC}">
              <a14:shadowObscured xmlns:a14="http://schemas.microsoft.com/office/drawing/2010/main"/>
            </a:ext>
          </a:extLst>
        </p:spPr>
      </p:pic>
    </p:spTree>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6"/>
          <p:cNvSpPr>
            <a:spLocks noGrp="1" noChangeArrowheads="1"/>
          </p:cNvSpPr>
          <p:nvPr>
            <p:ph type="ctrTitle" idx="4294967295"/>
          </p:nvPr>
        </p:nvSpPr>
        <p:spPr>
          <a:xfrm>
            <a:off x="1058332" y="1490134"/>
            <a:ext cx="7391929" cy="3864462"/>
          </a:xfrm>
        </p:spPr>
        <p:txBody>
          <a:bodyPr/>
          <a:lstStyle/>
          <a:p>
            <a:pPr algn="ctr" eaLnBrk="1" hangingPunct="1"/>
            <a:r>
              <a:rPr lang="es-ES_tradnl" sz="2200" b="1" dirty="0" smtClean="0">
                <a:solidFill>
                  <a:srgbClr val="4C4C4C"/>
                </a:solidFill>
                <a:latin typeface="Cambria" panose="02040503050406030204" pitchFamily="18" charset="0"/>
                <a:ea typeface="Tahoma" pitchFamily="34" charset="0"/>
                <a:cs typeface="Tahoma" pitchFamily="34" charset="0"/>
              </a:rPr>
              <a:t>Seminario </a:t>
            </a:r>
            <a:r>
              <a:rPr lang="es-ES_tradnl" sz="2200" b="1" dirty="0" smtClean="0">
                <a:solidFill>
                  <a:srgbClr val="4C4C4C"/>
                </a:solidFill>
                <a:latin typeface="Cambria" panose="02040503050406030204" pitchFamily="18" charset="0"/>
                <a:ea typeface="Tahoma" pitchFamily="34" charset="0"/>
                <a:cs typeface="Tahoma" pitchFamily="34" charset="0"/>
              </a:rPr>
              <a:t/>
            </a:r>
            <a:br>
              <a:rPr lang="es-ES_tradnl" sz="2200" b="1" dirty="0" smtClean="0">
                <a:solidFill>
                  <a:srgbClr val="4C4C4C"/>
                </a:solidFill>
                <a:latin typeface="Cambria" panose="02040503050406030204" pitchFamily="18" charset="0"/>
                <a:ea typeface="Tahoma" pitchFamily="34" charset="0"/>
                <a:cs typeface="Tahoma" pitchFamily="34" charset="0"/>
              </a:rPr>
            </a:br>
            <a:r>
              <a:rPr lang="es-ES_tradnl" sz="2200" b="1" dirty="0" smtClean="0">
                <a:solidFill>
                  <a:srgbClr val="4C4C4C"/>
                </a:solidFill>
                <a:latin typeface="Cambria" panose="02040503050406030204" pitchFamily="18" charset="0"/>
                <a:ea typeface="Tahoma" pitchFamily="34" charset="0"/>
                <a:cs typeface="Tahoma" pitchFamily="34" charset="0"/>
              </a:rPr>
              <a:t/>
            </a:r>
            <a:br>
              <a:rPr lang="es-ES_tradnl" sz="2200" b="1" dirty="0" smtClean="0">
                <a:solidFill>
                  <a:srgbClr val="4C4C4C"/>
                </a:solidFill>
                <a:latin typeface="Cambria" panose="02040503050406030204" pitchFamily="18" charset="0"/>
                <a:ea typeface="Tahoma" pitchFamily="34" charset="0"/>
                <a:cs typeface="Tahoma" pitchFamily="34" charset="0"/>
              </a:rPr>
            </a:br>
            <a:r>
              <a:rPr lang="es-ES_tradnl" sz="2600" b="1" dirty="0" smtClean="0">
                <a:solidFill>
                  <a:srgbClr val="4C4C4C"/>
                </a:solidFill>
                <a:latin typeface="Cambria" panose="02040503050406030204" pitchFamily="18" charset="0"/>
                <a:ea typeface="Tahoma" pitchFamily="34" charset="0"/>
                <a:cs typeface="Tahoma" pitchFamily="34" charset="0"/>
              </a:rPr>
              <a:t>Apertura a las Importaciones de Gasolina y Diésel </a:t>
            </a:r>
            <a:r>
              <a:rPr lang="es-ES_tradnl" sz="2600" b="1" dirty="0">
                <a:solidFill>
                  <a:srgbClr val="4C4C4C"/>
                </a:solidFill>
                <a:latin typeface="Cambria" panose="02040503050406030204" pitchFamily="18" charset="0"/>
                <a:ea typeface="Tahoma" pitchFamily="34" charset="0"/>
                <a:cs typeface="Tahoma" pitchFamily="34" charset="0"/>
              </a:rPr>
              <a:t/>
            </a:r>
            <a:br>
              <a:rPr lang="es-ES_tradnl" sz="2600" b="1" dirty="0">
                <a:solidFill>
                  <a:srgbClr val="4C4C4C"/>
                </a:solidFill>
                <a:latin typeface="Cambria" panose="02040503050406030204" pitchFamily="18" charset="0"/>
                <a:ea typeface="Tahoma" pitchFamily="34" charset="0"/>
                <a:cs typeface="Tahoma" pitchFamily="34" charset="0"/>
              </a:rPr>
            </a:br>
            <a:r>
              <a:rPr lang="es-ES_tradnl" sz="4000" b="1" dirty="0" smtClean="0">
                <a:solidFill>
                  <a:srgbClr val="4C4C4C"/>
                </a:solidFill>
                <a:latin typeface="Cambria" panose="02040503050406030204" pitchFamily="18" charset="0"/>
                <a:ea typeface="Tahoma" pitchFamily="34" charset="0"/>
                <a:cs typeface="Tahoma" pitchFamily="34" charset="0"/>
              </a:rPr>
              <a:t/>
            </a:r>
            <a:br>
              <a:rPr lang="es-ES_tradnl" sz="4000" b="1" dirty="0" smtClean="0">
                <a:solidFill>
                  <a:srgbClr val="4C4C4C"/>
                </a:solidFill>
                <a:latin typeface="Cambria" panose="02040503050406030204" pitchFamily="18" charset="0"/>
                <a:ea typeface="Tahoma" pitchFamily="34" charset="0"/>
                <a:cs typeface="Tahoma" pitchFamily="34" charset="0"/>
              </a:rPr>
            </a:br>
            <a:r>
              <a:rPr lang="es-ES_tradnl" sz="2400" b="1" dirty="0" smtClean="0">
                <a:solidFill>
                  <a:srgbClr val="4C4C4C"/>
                </a:solidFill>
                <a:latin typeface="Cambria" panose="02040503050406030204" pitchFamily="18" charset="0"/>
                <a:ea typeface="Tahoma" pitchFamily="34" charset="0"/>
                <a:cs typeface="Tahoma" pitchFamily="34" charset="0"/>
              </a:rPr>
              <a:t>Coordinación General de Ingeniería y </a:t>
            </a:r>
            <a:r>
              <a:rPr lang="es-ES_tradnl" sz="2400" b="1" dirty="0" smtClean="0">
                <a:solidFill>
                  <a:srgbClr val="4C4C4C"/>
                </a:solidFill>
                <a:latin typeface="Cambria" panose="02040503050406030204" pitchFamily="18" charset="0"/>
                <a:ea typeface="Tahoma" pitchFamily="34" charset="0"/>
                <a:cs typeface="Tahoma" pitchFamily="34" charset="0"/>
              </a:rPr>
              <a:t>Normalización</a:t>
            </a:r>
            <a:br>
              <a:rPr lang="es-ES_tradnl" sz="2400" b="1" dirty="0" smtClean="0">
                <a:solidFill>
                  <a:srgbClr val="4C4C4C"/>
                </a:solidFill>
                <a:latin typeface="Cambria" panose="02040503050406030204" pitchFamily="18" charset="0"/>
                <a:ea typeface="Tahoma" pitchFamily="34" charset="0"/>
                <a:cs typeface="Tahoma" pitchFamily="34" charset="0"/>
              </a:rPr>
            </a:br>
            <a:r>
              <a:rPr lang="es-ES_tradnl" sz="2800" b="1" dirty="0" smtClean="0">
                <a:solidFill>
                  <a:srgbClr val="4C4C4C"/>
                </a:solidFill>
                <a:latin typeface="Cambria" panose="02040503050406030204" pitchFamily="18" charset="0"/>
                <a:ea typeface="Tahoma" pitchFamily="34" charset="0"/>
                <a:cs typeface="Tahoma" pitchFamily="34" charset="0"/>
              </a:rPr>
              <a:t/>
            </a:r>
            <a:br>
              <a:rPr lang="es-ES_tradnl" sz="2800" b="1" dirty="0" smtClean="0">
                <a:solidFill>
                  <a:srgbClr val="4C4C4C"/>
                </a:solidFill>
                <a:latin typeface="Cambria" panose="02040503050406030204" pitchFamily="18" charset="0"/>
                <a:ea typeface="Tahoma" pitchFamily="34" charset="0"/>
                <a:cs typeface="Tahoma" pitchFamily="34" charset="0"/>
              </a:rPr>
            </a:br>
            <a:r>
              <a:rPr lang="es-ES_tradnl" sz="2800" b="1" dirty="0">
                <a:solidFill>
                  <a:srgbClr val="4C4C4C"/>
                </a:solidFill>
                <a:latin typeface="Cambria" panose="02040503050406030204" pitchFamily="18" charset="0"/>
                <a:ea typeface="Tahoma" pitchFamily="34" charset="0"/>
                <a:cs typeface="Tahoma" pitchFamily="34" charset="0"/>
              </a:rPr>
              <a:t/>
            </a:r>
            <a:br>
              <a:rPr lang="es-ES_tradnl" sz="2800" b="1" dirty="0">
                <a:solidFill>
                  <a:srgbClr val="4C4C4C"/>
                </a:solidFill>
                <a:latin typeface="Cambria" panose="02040503050406030204" pitchFamily="18" charset="0"/>
                <a:ea typeface="Tahoma" pitchFamily="34" charset="0"/>
                <a:cs typeface="Tahoma" pitchFamily="34" charset="0"/>
              </a:rPr>
            </a:br>
            <a:r>
              <a:rPr lang="es-ES_tradnl" sz="2000" b="1" dirty="0" smtClean="0">
                <a:solidFill>
                  <a:srgbClr val="4C4C4C"/>
                </a:solidFill>
                <a:latin typeface="Cambria" panose="02040503050406030204" pitchFamily="18" charset="0"/>
                <a:ea typeface="Tahoma" pitchFamily="34" charset="0"/>
                <a:cs typeface="Tahoma" pitchFamily="34" charset="0"/>
              </a:rPr>
              <a:t>Dr. Alejandro Breña de la Rosa</a:t>
            </a:r>
            <a:r>
              <a:rPr lang="es-ES_tradnl" sz="2000" b="1" dirty="0" smtClean="0">
                <a:solidFill>
                  <a:srgbClr val="4C4C4C"/>
                </a:solidFill>
                <a:latin typeface="Tahoma" pitchFamily="34" charset="0"/>
                <a:ea typeface="Tahoma" pitchFamily="34" charset="0"/>
                <a:cs typeface="Tahoma" pitchFamily="34" charset="0"/>
              </a:rPr>
              <a:t/>
            </a:r>
            <a:br>
              <a:rPr lang="es-ES_tradnl" sz="2000" b="1" dirty="0" smtClean="0">
                <a:solidFill>
                  <a:srgbClr val="4C4C4C"/>
                </a:solidFill>
                <a:latin typeface="Tahoma" pitchFamily="34" charset="0"/>
                <a:ea typeface="Tahoma" pitchFamily="34" charset="0"/>
                <a:cs typeface="Tahoma" pitchFamily="34" charset="0"/>
              </a:rPr>
            </a:br>
            <a:endParaRPr lang="es-ES_tradnl" sz="2000" b="1" dirty="0" smtClean="0">
              <a:solidFill>
                <a:srgbClr val="4C4C4C"/>
              </a:solidFill>
              <a:latin typeface="Tahoma" pitchFamily="34" charset="0"/>
              <a:ea typeface="Tahoma" pitchFamily="34" charset="0"/>
              <a:cs typeface="Tahoma" pitchFamily="34" charset="0"/>
            </a:endParaRPr>
          </a:p>
        </p:txBody>
      </p:sp>
      <p:sp>
        <p:nvSpPr>
          <p:cNvPr id="4" name="Rectangle 1027"/>
          <p:cNvSpPr>
            <a:spLocks noGrp="1" noChangeArrowheads="1"/>
          </p:cNvSpPr>
          <p:nvPr>
            <p:ph type="subTitle" idx="4294967295"/>
          </p:nvPr>
        </p:nvSpPr>
        <p:spPr>
          <a:xfrm>
            <a:off x="3001963" y="5501100"/>
            <a:ext cx="3121025" cy="574675"/>
          </a:xfrm>
        </p:spPr>
        <p:txBody>
          <a:bodyPr/>
          <a:lstStyle/>
          <a:p>
            <a:pPr algn="ctr" eaLnBrk="1" hangingPunct="1">
              <a:buFont typeface="Times" charset="0"/>
              <a:buNone/>
            </a:pPr>
            <a:r>
              <a:rPr lang="es-ES_tradnl" sz="2000" dirty="0" smtClean="0">
                <a:solidFill>
                  <a:srgbClr val="4C4C4C"/>
                </a:solidFill>
                <a:latin typeface="Tahoma" pitchFamily="34" charset="0"/>
                <a:ea typeface="Tahoma" pitchFamily="34" charset="0"/>
                <a:cs typeface="Tahoma" pitchFamily="34" charset="0"/>
              </a:rPr>
              <a:t>Marzo 11 de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489586" y="170796"/>
            <a:ext cx="7444101" cy="79690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s-MX" sz="2400" kern="0" dirty="0" smtClean="0">
                <a:solidFill>
                  <a:srgbClr val="4C4C4C"/>
                </a:solidFill>
                <a:latin typeface="Cambria" panose="02040503050406030204" pitchFamily="18" charset="0"/>
              </a:rPr>
              <a:t>Normatividad en materia de </a:t>
            </a:r>
            <a:r>
              <a:rPr lang="es-MX" sz="2400" kern="0" dirty="0" smtClean="0">
                <a:solidFill>
                  <a:srgbClr val="4C4C4C"/>
                </a:solidFill>
                <a:latin typeface="Cambria" panose="02040503050406030204" pitchFamily="18" charset="0"/>
              </a:rPr>
              <a:t>medición de H, P y PQ </a:t>
            </a:r>
            <a:endParaRPr lang="es-MX" sz="2400" kern="0" dirty="0">
              <a:solidFill>
                <a:srgbClr val="4C4C4C"/>
              </a:solidFill>
              <a:latin typeface="Cambria" panose="02040503050406030204" pitchFamily="18" charset="0"/>
            </a:endParaRPr>
          </a:p>
        </p:txBody>
      </p:sp>
      <p:sp>
        <p:nvSpPr>
          <p:cNvPr id="3" name="2 Marcador de contenido"/>
          <p:cNvSpPr txBox="1">
            <a:spLocks/>
          </p:cNvSpPr>
          <p:nvPr/>
        </p:nvSpPr>
        <p:spPr>
          <a:xfrm>
            <a:off x="685799" y="1047696"/>
            <a:ext cx="8102599" cy="51499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22313" lvl="1" indent="-368300" algn="just">
              <a:buFont typeface="Wingdings" pitchFamily="2" charset="2"/>
              <a:buChar char="Ø"/>
            </a:pPr>
            <a:endParaRPr lang="es-MX" sz="2000" dirty="0" smtClean="0">
              <a:solidFill>
                <a:schemeClr val="bg1">
                  <a:lumMod val="50000"/>
                </a:schemeClr>
              </a:solidFill>
              <a:latin typeface="Cambria" panose="02040503050406030204" pitchFamily="18" charset="0"/>
            </a:endParaRPr>
          </a:p>
          <a:p>
            <a:pPr marL="722313" lvl="1" indent="-368300" algn="just">
              <a:buFont typeface="Wingdings" pitchFamily="2" charset="2"/>
              <a:buChar char="Ø"/>
            </a:pPr>
            <a:r>
              <a:rPr lang="es-MX" sz="2000" dirty="0" smtClean="0">
                <a:solidFill>
                  <a:srgbClr val="4C4C4C"/>
                </a:solidFill>
                <a:latin typeface="Cambria" panose="02040503050406030204" pitchFamily="18" charset="0"/>
              </a:rPr>
              <a:t>Verificación de los sistemas de medición de flujo:</a:t>
            </a:r>
            <a:endParaRPr lang="es-MX" sz="2000" dirty="0" smtClean="0">
              <a:solidFill>
                <a:srgbClr val="4C4C4C"/>
              </a:solidFill>
              <a:latin typeface="Cambria" panose="02040503050406030204" pitchFamily="18" charset="0"/>
            </a:endParaRPr>
          </a:p>
          <a:p>
            <a:pPr marL="722313" lvl="1" indent="-368300" algn="just">
              <a:buFont typeface="Wingdings" pitchFamily="2" charset="2"/>
              <a:buChar char="Ø"/>
            </a:pPr>
            <a:endParaRPr lang="es-MX" sz="2000" dirty="0" smtClean="0">
              <a:solidFill>
                <a:srgbClr val="4C4C4C"/>
              </a:solidFill>
              <a:latin typeface="Cambria" panose="02040503050406030204" pitchFamily="18" charset="0"/>
            </a:endParaRPr>
          </a:p>
          <a:p>
            <a:pPr marL="1122363" lvl="2" indent="-368300" algn="just">
              <a:buFont typeface="Wingdings" pitchFamily="2" charset="2"/>
              <a:buChar char="Ø"/>
            </a:pPr>
            <a:r>
              <a:rPr lang="es-MX" sz="2000" dirty="0" smtClean="0">
                <a:solidFill>
                  <a:srgbClr val="4C4C4C"/>
                </a:solidFill>
                <a:latin typeface="Cambria" panose="02040503050406030204" pitchFamily="18" charset="0"/>
              </a:rPr>
              <a:t>La verificación de los sistemas de medición la realizará la Comisión por sí misma o por organismo de tercera parte – Empresa Especializada – autorizada  por la CRE para evaluar el cumplimiento de las DACG.</a:t>
            </a:r>
          </a:p>
          <a:p>
            <a:pPr marL="1122363" lvl="2" indent="-368300" algn="just">
              <a:buFont typeface="Wingdings" pitchFamily="2" charset="2"/>
              <a:buChar char="Ø"/>
            </a:pPr>
            <a:r>
              <a:rPr lang="es-MX" sz="2000" dirty="0" smtClean="0">
                <a:solidFill>
                  <a:srgbClr val="4C4C4C"/>
                </a:solidFill>
                <a:latin typeface="Cambria" panose="02040503050406030204" pitchFamily="18" charset="0"/>
              </a:rPr>
              <a:t>La Empresa Especializada determinará el grado de cumplimiento del permisionario con respecto de las obligaciones establecidas en las DACG</a:t>
            </a:r>
          </a:p>
          <a:p>
            <a:pPr marL="1122363" lvl="2" indent="-368300" algn="just">
              <a:buFont typeface="Wingdings" pitchFamily="2" charset="2"/>
              <a:buChar char="Ø"/>
            </a:pPr>
            <a:r>
              <a:rPr lang="es-MX" sz="2000" dirty="0" smtClean="0">
                <a:solidFill>
                  <a:srgbClr val="4C4C4C"/>
                </a:solidFill>
                <a:latin typeface="Cambria" panose="02040503050406030204" pitchFamily="18" charset="0"/>
              </a:rPr>
              <a:t>En caso de cumplimiento, la Empresa Especializada emitirá un certificado de cumplimiento</a:t>
            </a:r>
          </a:p>
          <a:p>
            <a:pPr marL="1122363" lvl="2" indent="-368300" algn="just">
              <a:buFont typeface="Wingdings" pitchFamily="2" charset="2"/>
              <a:buChar char="Ø"/>
            </a:pPr>
            <a:r>
              <a:rPr lang="es-MX" sz="2000" dirty="0" smtClean="0">
                <a:solidFill>
                  <a:srgbClr val="4C4C4C"/>
                </a:solidFill>
                <a:latin typeface="Cambria" panose="02040503050406030204" pitchFamily="18" charset="0"/>
              </a:rPr>
              <a:t>En caso que haya observaciones o incumplimientos, se establecerá un programa calendarizado para solventar las observaciones detectadas durante el proceso de verificación</a:t>
            </a:r>
          </a:p>
        </p:txBody>
      </p:sp>
    </p:spTree>
    <p:extLst>
      <p:ext uri="{BB962C8B-B14F-4D97-AF65-F5344CB8AC3E}">
        <p14:creationId xmlns:p14="http://schemas.microsoft.com/office/powerpoint/2010/main" val="3991758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489586" y="170796"/>
            <a:ext cx="7444101" cy="79690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s-MX" sz="2400" kern="0" dirty="0" smtClean="0">
                <a:solidFill>
                  <a:srgbClr val="4C4C4C"/>
                </a:solidFill>
                <a:latin typeface="Cambria" panose="02040503050406030204" pitchFamily="18" charset="0"/>
              </a:rPr>
              <a:t>Normatividad en materia de calidad y medición</a:t>
            </a:r>
            <a:endParaRPr lang="es-MX" sz="2400" kern="0" dirty="0">
              <a:solidFill>
                <a:srgbClr val="4C4C4C"/>
              </a:solidFill>
              <a:latin typeface="Cambria" panose="02040503050406030204" pitchFamily="18" charset="0"/>
            </a:endParaRPr>
          </a:p>
        </p:txBody>
      </p:sp>
      <p:sp>
        <p:nvSpPr>
          <p:cNvPr id="3" name="2 Marcador de contenido"/>
          <p:cNvSpPr txBox="1">
            <a:spLocks/>
          </p:cNvSpPr>
          <p:nvPr/>
        </p:nvSpPr>
        <p:spPr>
          <a:xfrm>
            <a:off x="378941" y="1386366"/>
            <a:ext cx="8409458" cy="4561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eaLnBrk="1" hangingPunct="1">
              <a:buClr>
                <a:schemeClr val="accent2"/>
              </a:buClr>
              <a:buFont typeface="Arial" charset="0"/>
              <a:buNone/>
            </a:pPr>
            <a:r>
              <a:rPr lang="es-MX" sz="2400" dirty="0" smtClean="0">
                <a:solidFill>
                  <a:srgbClr val="4C4C4C"/>
                </a:solidFill>
                <a:latin typeface="Cambria" panose="02040503050406030204" pitchFamily="18" charset="0"/>
              </a:rPr>
              <a:t>La Ley de Hidrocarburos establece:</a:t>
            </a:r>
            <a:endParaRPr lang="es-MX" sz="2400" dirty="0" smtClean="0">
              <a:solidFill>
                <a:srgbClr val="4C4C4C"/>
              </a:solidFill>
              <a:latin typeface="Cambria" panose="02040503050406030204" pitchFamily="18" charset="0"/>
            </a:endParaRPr>
          </a:p>
          <a:p>
            <a:pPr marL="0" lvl="1" indent="0" algn="just" eaLnBrk="1" hangingPunct="1">
              <a:buClr>
                <a:schemeClr val="accent2"/>
              </a:buClr>
              <a:buFont typeface="Arial" charset="0"/>
              <a:buNone/>
            </a:pPr>
            <a:endParaRPr lang="es-MX" sz="2400" b="1" dirty="0" smtClean="0">
              <a:solidFill>
                <a:srgbClr val="4C4C4C"/>
              </a:solidFill>
            </a:endParaRPr>
          </a:p>
          <a:p>
            <a:pPr marL="722313" lvl="1" indent="-368300" algn="just">
              <a:buFont typeface="Wingdings" pitchFamily="2" charset="2"/>
              <a:buChar char="Ø"/>
            </a:pPr>
            <a:r>
              <a:rPr lang="es-MX" sz="1800" dirty="0" smtClean="0">
                <a:solidFill>
                  <a:srgbClr val="4C4C4C"/>
                </a:solidFill>
                <a:latin typeface="Cambria" panose="02040503050406030204" pitchFamily="18" charset="0"/>
              </a:rPr>
              <a:t>Artículo </a:t>
            </a:r>
            <a:r>
              <a:rPr lang="es-MX" sz="1800" dirty="0">
                <a:solidFill>
                  <a:srgbClr val="4C4C4C"/>
                </a:solidFill>
                <a:latin typeface="Cambria" panose="02040503050406030204" pitchFamily="18" charset="0"/>
              </a:rPr>
              <a:t>78.- Las especificaciones de calidad de los Hidrocarburos, Petrolíferos y Petroquímicos serán establecidas en las normas oficiales mexicanas que al efecto expida la Comisión Reguladora de Energía. Las especificaciones de calidad corresponderán con los usos comerciales, nacionales e internacionales, en cada etapa de la cadena de producción y suministro</a:t>
            </a:r>
            <a:r>
              <a:rPr lang="es-MX" sz="1800" dirty="0" smtClean="0">
                <a:solidFill>
                  <a:srgbClr val="4C4C4C"/>
                </a:solidFill>
                <a:latin typeface="Cambria" panose="02040503050406030204" pitchFamily="18" charset="0"/>
              </a:rPr>
              <a:t>.</a:t>
            </a:r>
          </a:p>
          <a:p>
            <a:pPr marL="722313" lvl="1" indent="-368300" algn="just">
              <a:buFont typeface="Wingdings" pitchFamily="2" charset="2"/>
              <a:buChar char="Ø"/>
            </a:pPr>
            <a:endParaRPr lang="es-MX" sz="1800" dirty="0">
              <a:solidFill>
                <a:srgbClr val="4C4C4C"/>
              </a:solidFill>
              <a:latin typeface="Cambria" panose="02040503050406030204" pitchFamily="18" charset="0"/>
            </a:endParaRPr>
          </a:p>
          <a:p>
            <a:pPr marL="722313" lvl="1" indent="-368300" algn="just">
              <a:buFont typeface="Wingdings" pitchFamily="2" charset="2"/>
              <a:buChar char="Ø"/>
            </a:pPr>
            <a:r>
              <a:rPr lang="es-MX" sz="1800" dirty="0">
                <a:solidFill>
                  <a:srgbClr val="4C4C4C"/>
                </a:solidFill>
                <a:latin typeface="Cambria" panose="02040503050406030204" pitchFamily="18" charset="0"/>
              </a:rPr>
              <a:t>Artículo 79.- Los métodos de prueba, muestreo y verificación aplicables a las características cualitativas, así como al volumen en el Transporte, Almacenamiento, Distribución y, en su caso, el Expendio al Público de Hidrocarburos, Petrolíferos y Petroquímicos se establecerán en las normas oficiales mexicanas que para tal efecto expidan la Comisión Reguladora de Energía y la Secretaría de Economía, en el ámbito de su competencia</a:t>
            </a:r>
            <a:r>
              <a:rPr lang="es-MX" sz="1800" dirty="0" smtClean="0">
                <a:solidFill>
                  <a:srgbClr val="4C4C4C"/>
                </a:solidFill>
                <a:latin typeface="Cambria" panose="02040503050406030204" pitchFamily="18" charset="0"/>
              </a:rPr>
              <a:t>.</a:t>
            </a:r>
          </a:p>
          <a:p>
            <a:pPr marL="722313" lvl="1" indent="-368300" algn="just">
              <a:buFont typeface="Wingdings" pitchFamily="2" charset="2"/>
              <a:buChar char="Ø"/>
            </a:pPr>
            <a:endParaRPr lang="es-MX" sz="1600" b="1" dirty="0">
              <a:solidFill>
                <a:srgbClr val="4C4C4C"/>
              </a:solidFill>
              <a:latin typeface="Cambria" panose="02040503050406030204" pitchFamily="18" charset="0"/>
            </a:endParaRPr>
          </a:p>
          <a:p>
            <a:pPr marL="754063" lvl="2" indent="0" algn="just">
              <a:buNone/>
            </a:pPr>
            <a:endParaRPr lang="es-MX" sz="1800" b="1" dirty="0" smtClean="0">
              <a:solidFill>
                <a:schemeClr val="accent1">
                  <a:lumMod val="75000"/>
                </a:schemeClr>
              </a:solidFill>
            </a:endParaRPr>
          </a:p>
        </p:txBody>
      </p:sp>
    </p:spTree>
    <p:extLst>
      <p:ext uri="{BB962C8B-B14F-4D97-AF65-F5344CB8AC3E}">
        <p14:creationId xmlns:p14="http://schemas.microsoft.com/office/powerpoint/2010/main" val="4285103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489586" y="170796"/>
            <a:ext cx="7444101" cy="79690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s-MX" sz="2400" kern="0" dirty="0" smtClean="0">
                <a:solidFill>
                  <a:srgbClr val="4C4C4C"/>
                </a:solidFill>
                <a:latin typeface="Cambria" panose="02040503050406030204" pitchFamily="18" charset="0"/>
              </a:rPr>
              <a:t>Normatividad en materia de calidad y medición</a:t>
            </a:r>
            <a:endParaRPr lang="es-MX" sz="2400" kern="0" dirty="0">
              <a:solidFill>
                <a:srgbClr val="4C4C4C"/>
              </a:solidFill>
              <a:latin typeface="Cambria" panose="02040503050406030204" pitchFamily="18" charset="0"/>
            </a:endParaRPr>
          </a:p>
        </p:txBody>
      </p:sp>
      <p:sp>
        <p:nvSpPr>
          <p:cNvPr id="3" name="2 Marcador de contenido"/>
          <p:cNvSpPr txBox="1">
            <a:spLocks/>
          </p:cNvSpPr>
          <p:nvPr/>
        </p:nvSpPr>
        <p:spPr>
          <a:xfrm>
            <a:off x="378941" y="1267828"/>
            <a:ext cx="8409458" cy="4561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eaLnBrk="1" hangingPunct="1">
              <a:buClr>
                <a:schemeClr val="accent2"/>
              </a:buClr>
              <a:buFont typeface="Arial" charset="0"/>
              <a:buNone/>
            </a:pPr>
            <a:r>
              <a:rPr lang="es-MX" sz="2400" dirty="0" smtClean="0">
                <a:solidFill>
                  <a:srgbClr val="4C4C4C"/>
                </a:solidFill>
                <a:latin typeface="Cambria" panose="02040503050406030204" pitchFamily="18" charset="0"/>
              </a:rPr>
              <a:t>La Ley de Hidrocarburos establece:</a:t>
            </a:r>
            <a:endParaRPr lang="es-MX" sz="2400" b="1" dirty="0" smtClean="0">
              <a:solidFill>
                <a:srgbClr val="4C4C4C"/>
              </a:solidFill>
            </a:endParaRPr>
          </a:p>
          <a:p>
            <a:pPr marL="722313" lvl="1" indent="-368300" algn="just">
              <a:buFont typeface="Wingdings" pitchFamily="2" charset="2"/>
              <a:buChar char="Ø"/>
            </a:pPr>
            <a:r>
              <a:rPr lang="es-MX" sz="1800" dirty="0">
                <a:solidFill>
                  <a:srgbClr val="4C4C4C"/>
                </a:solidFill>
                <a:latin typeface="Cambria" panose="02040503050406030204" pitchFamily="18" charset="0"/>
              </a:rPr>
              <a:t>Artículo 84.- Los Permisionarios de las actividades reguladas por la Secretaría de Energía o la Comisión Reguladora de Energía, deberán, según corresponda:</a:t>
            </a:r>
          </a:p>
          <a:p>
            <a:pPr marL="722313" lvl="1" indent="-368300" algn="just">
              <a:buFont typeface="Wingdings" pitchFamily="2" charset="2"/>
              <a:buChar char="Ø"/>
            </a:pPr>
            <a:r>
              <a:rPr lang="es-MX" sz="1800" dirty="0">
                <a:solidFill>
                  <a:srgbClr val="4C4C4C"/>
                </a:solidFill>
                <a:latin typeface="Cambria" panose="02040503050406030204" pitchFamily="18" charset="0"/>
              </a:rPr>
              <a:t>I.	Contar con el permiso vigente correspondiente;</a:t>
            </a:r>
          </a:p>
          <a:p>
            <a:pPr marL="722313" lvl="1" indent="-368300" algn="just">
              <a:buFont typeface="Wingdings" pitchFamily="2" charset="2"/>
              <a:buChar char="Ø"/>
            </a:pPr>
            <a:r>
              <a:rPr lang="es-MX" sz="1800" dirty="0" smtClean="0">
                <a:solidFill>
                  <a:srgbClr val="4C4C4C"/>
                </a:solidFill>
                <a:latin typeface="Cambria" panose="02040503050406030204" pitchFamily="18" charset="0"/>
              </a:rPr>
              <a:t>II. Cumplir </a:t>
            </a:r>
            <a:r>
              <a:rPr lang="es-MX" sz="1800" dirty="0">
                <a:solidFill>
                  <a:srgbClr val="4C4C4C"/>
                </a:solidFill>
                <a:latin typeface="Cambria" panose="02040503050406030204" pitchFamily="18" charset="0"/>
              </a:rPr>
              <a:t>los términos y condiciones establecidos en los permisos, así como abstenerse de ceder, traspasar, enajenar o gravar, total o parcialmente, los derechos u obligaciones derivados de los mismos en contravención de esta Ley;</a:t>
            </a:r>
          </a:p>
          <a:p>
            <a:pPr marL="722313" lvl="1" indent="-368300" algn="just">
              <a:buFont typeface="Wingdings" pitchFamily="2" charset="2"/>
              <a:buChar char="Ø"/>
            </a:pPr>
            <a:r>
              <a:rPr lang="es-MX" sz="1800" dirty="0" smtClean="0">
                <a:solidFill>
                  <a:srgbClr val="4C4C4C"/>
                </a:solidFill>
                <a:latin typeface="Cambria" panose="02040503050406030204" pitchFamily="18" charset="0"/>
              </a:rPr>
              <a:t>III. Entregar </a:t>
            </a:r>
            <a:r>
              <a:rPr lang="es-MX" sz="1800" dirty="0">
                <a:solidFill>
                  <a:srgbClr val="4C4C4C"/>
                </a:solidFill>
                <a:latin typeface="Cambria" panose="02040503050406030204" pitchFamily="18" charset="0"/>
              </a:rPr>
              <a:t>la cantidad y calidad de Hidrocarburos, Petrolíferos y Petroquímicos, conforme se establezca en las disposiciones aplicables;</a:t>
            </a:r>
          </a:p>
          <a:p>
            <a:pPr marL="722313" lvl="1" indent="-368300" algn="just">
              <a:buFont typeface="Wingdings" pitchFamily="2" charset="2"/>
              <a:buChar char="Ø"/>
            </a:pPr>
            <a:r>
              <a:rPr lang="es-MX" sz="1800" dirty="0" smtClean="0">
                <a:solidFill>
                  <a:srgbClr val="4C4C4C"/>
                </a:solidFill>
                <a:latin typeface="Cambria" panose="02040503050406030204" pitchFamily="18" charset="0"/>
              </a:rPr>
              <a:t>IV. Cumplir </a:t>
            </a:r>
            <a:r>
              <a:rPr lang="es-MX" sz="1800" dirty="0">
                <a:solidFill>
                  <a:srgbClr val="4C4C4C"/>
                </a:solidFill>
                <a:latin typeface="Cambria" panose="02040503050406030204" pitchFamily="18" charset="0"/>
              </a:rPr>
              <a:t>con la cantidad, medición y calidad conforme se establezca en las disposiciones jurídicas aplicables;</a:t>
            </a:r>
          </a:p>
          <a:p>
            <a:pPr marL="722313" lvl="1" indent="-368300" algn="just">
              <a:buFont typeface="Wingdings" pitchFamily="2" charset="2"/>
              <a:buChar char="Ø"/>
            </a:pPr>
            <a:r>
              <a:rPr lang="es-MX" sz="1800" dirty="0">
                <a:solidFill>
                  <a:srgbClr val="4C4C4C"/>
                </a:solidFill>
                <a:latin typeface="Cambria" panose="02040503050406030204" pitchFamily="18" charset="0"/>
              </a:rPr>
              <a:t>V.	Realizar sus actividades, con Hidrocarburos, Petrolíferos y Petroquímicos de procedencia lícita;</a:t>
            </a:r>
          </a:p>
          <a:p>
            <a:pPr marL="722313" lvl="1" indent="-368300" algn="just">
              <a:buFont typeface="Wingdings" pitchFamily="2" charset="2"/>
              <a:buChar char="Ø"/>
            </a:pPr>
            <a:r>
              <a:rPr lang="es-MX" sz="1800" dirty="0" smtClean="0">
                <a:solidFill>
                  <a:srgbClr val="4C4C4C"/>
                </a:solidFill>
                <a:latin typeface="Cambria" panose="02040503050406030204" pitchFamily="18" charset="0"/>
              </a:rPr>
              <a:t> VI.  . . . </a:t>
            </a:r>
            <a:endParaRPr lang="es-MX" sz="1800" dirty="0">
              <a:solidFill>
                <a:srgbClr val="4C4C4C"/>
              </a:solidFill>
              <a:latin typeface="Cambria" panose="02040503050406030204" pitchFamily="18" charset="0"/>
            </a:endParaRPr>
          </a:p>
          <a:p>
            <a:pPr marL="754063" lvl="2" indent="0" algn="just">
              <a:buNone/>
            </a:pPr>
            <a:endParaRPr lang="es-MX" sz="1800" b="1" dirty="0" smtClean="0">
              <a:solidFill>
                <a:schemeClr val="accent1">
                  <a:lumMod val="75000"/>
                </a:schemeClr>
              </a:solidFill>
            </a:endParaRPr>
          </a:p>
        </p:txBody>
      </p:sp>
    </p:spTree>
    <p:extLst>
      <p:ext uri="{BB962C8B-B14F-4D97-AF65-F5344CB8AC3E}">
        <p14:creationId xmlns:p14="http://schemas.microsoft.com/office/powerpoint/2010/main" val="1995755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489586" y="170796"/>
            <a:ext cx="7444101" cy="79690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s-MX" sz="2400" kern="0" dirty="0" smtClean="0">
                <a:solidFill>
                  <a:srgbClr val="4C4C4C"/>
                </a:solidFill>
                <a:latin typeface="Cambria" panose="02040503050406030204" pitchFamily="18" charset="0"/>
              </a:rPr>
              <a:t>Normatividad en materia de calidad y medición</a:t>
            </a:r>
            <a:endParaRPr lang="es-MX" sz="2400" kern="0" dirty="0">
              <a:solidFill>
                <a:srgbClr val="4C4C4C"/>
              </a:solidFill>
              <a:latin typeface="Cambria" panose="02040503050406030204" pitchFamily="18" charset="0"/>
            </a:endParaRPr>
          </a:p>
        </p:txBody>
      </p:sp>
      <p:sp>
        <p:nvSpPr>
          <p:cNvPr id="3" name="2 Marcador de contenido"/>
          <p:cNvSpPr txBox="1">
            <a:spLocks/>
          </p:cNvSpPr>
          <p:nvPr/>
        </p:nvSpPr>
        <p:spPr>
          <a:xfrm>
            <a:off x="465667" y="1801233"/>
            <a:ext cx="8331198" cy="43032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eaLnBrk="1" hangingPunct="1">
              <a:buClr>
                <a:schemeClr val="accent2"/>
              </a:buClr>
              <a:buFont typeface="Arial" charset="0"/>
              <a:buNone/>
            </a:pPr>
            <a:r>
              <a:rPr lang="es-MX" sz="2400" dirty="0" smtClean="0">
                <a:solidFill>
                  <a:srgbClr val="4C4C4C"/>
                </a:solidFill>
                <a:latin typeface="Cambria" panose="02040503050406030204" pitchFamily="18" charset="0"/>
              </a:rPr>
              <a:t>Normas Oficiales Mexicanas expedidas por la CRE en materia de petrolíferos</a:t>
            </a:r>
          </a:p>
          <a:p>
            <a:pPr marL="0" lvl="1" indent="0" algn="just" eaLnBrk="1" hangingPunct="1">
              <a:buClr>
                <a:schemeClr val="accent2"/>
              </a:buClr>
              <a:buFont typeface="Arial" charset="0"/>
              <a:buNone/>
            </a:pPr>
            <a:endParaRPr lang="es-MX" sz="2400" b="1" dirty="0" smtClean="0">
              <a:solidFill>
                <a:srgbClr val="4C4C4C"/>
              </a:solidFill>
            </a:endParaRPr>
          </a:p>
          <a:p>
            <a:pPr marL="722313" lvl="1" indent="-368300" algn="just">
              <a:buFont typeface="Wingdings" pitchFamily="2" charset="2"/>
              <a:buChar char="Ø"/>
            </a:pPr>
            <a:r>
              <a:rPr lang="es-MX" sz="2000" dirty="0" smtClean="0">
                <a:solidFill>
                  <a:srgbClr val="4C4C4C"/>
                </a:solidFill>
                <a:latin typeface="Cambria" panose="02040503050406030204" pitchFamily="18" charset="0"/>
              </a:rPr>
              <a:t>NOM-EM-005-CRE-2015 Especificaciones de calidad de los petrolíferos, publicada en el DOF el 30 de octubre de 2015. Tiene una vigencia de 6 meses, que puede ser prorrogada por 6 meses más.</a:t>
            </a:r>
          </a:p>
          <a:p>
            <a:pPr marL="722313" lvl="1" indent="-368300" algn="just">
              <a:buFont typeface="Wingdings" pitchFamily="2" charset="2"/>
              <a:buChar char="Ø"/>
            </a:pPr>
            <a:endParaRPr lang="es-MX" sz="2000" dirty="0" smtClean="0">
              <a:solidFill>
                <a:srgbClr val="4C4C4C"/>
              </a:solidFill>
              <a:latin typeface="Cambria" panose="02040503050406030204" pitchFamily="18" charset="0"/>
            </a:endParaRPr>
          </a:p>
          <a:p>
            <a:pPr marL="722313" lvl="1" indent="-368300" algn="just">
              <a:buFont typeface="Wingdings" pitchFamily="2" charset="2"/>
              <a:buChar char="Ø"/>
            </a:pPr>
            <a:r>
              <a:rPr lang="es-MX" sz="2000" dirty="0" smtClean="0">
                <a:solidFill>
                  <a:srgbClr val="4C4C4C"/>
                </a:solidFill>
                <a:latin typeface="Cambria" panose="02040503050406030204" pitchFamily="18" charset="0"/>
              </a:rPr>
              <a:t>NOM-EM-006-CRE-2015 </a:t>
            </a:r>
            <a:r>
              <a:rPr lang="es-MX" sz="2000" dirty="0">
                <a:solidFill>
                  <a:srgbClr val="4C4C4C"/>
                </a:solidFill>
                <a:latin typeface="Cambria" panose="02040503050406030204" pitchFamily="18" charset="0"/>
              </a:rPr>
              <a:t>Especificaciones de calidad de los </a:t>
            </a:r>
            <a:r>
              <a:rPr lang="es-MX" sz="2000" dirty="0" smtClean="0">
                <a:solidFill>
                  <a:srgbClr val="4C4C4C"/>
                </a:solidFill>
                <a:latin typeface="Cambria" panose="02040503050406030204" pitchFamily="18" charset="0"/>
              </a:rPr>
              <a:t>petroquímicos, </a:t>
            </a:r>
            <a:r>
              <a:rPr lang="es-MX" sz="2000" dirty="0">
                <a:solidFill>
                  <a:srgbClr val="4C4C4C"/>
                </a:solidFill>
                <a:latin typeface="Cambria" panose="02040503050406030204" pitchFamily="18" charset="0"/>
              </a:rPr>
              <a:t>publicada en el DOF el </a:t>
            </a:r>
            <a:r>
              <a:rPr lang="es-MX" sz="2000" dirty="0" smtClean="0">
                <a:solidFill>
                  <a:srgbClr val="4C4C4C"/>
                </a:solidFill>
                <a:latin typeface="Cambria" panose="02040503050406030204" pitchFamily="18" charset="0"/>
              </a:rPr>
              <a:t>28 de diciembre de 2015. Tiene </a:t>
            </a:r>
            <a:r>
              <a:rPr lang="es-MX" sz="2000" dirty="0">
                <a:solidFill>
                  <a:srgbClr val="4C4C4C"/>
                </a:solidFill>
                <a:latin typeface="Cambria" panose="02040503050406030204" pitchFamily="18" charset="0"/>
              </a:rPr>
              <a:t>una vigencia de 6 meses, que puede ser prorrogada por 6 meses </a:t>
            </a:r>
            <a:r>
              <a:rPr lang="es-MX" sz="2000" dirty="0" smtClean="0">
                <a:solidFill>
                  <a:srgbClr val="4C4C4C"/>
                </a:solidFill>
                <a:latin typeface="Cambria" panose="02040503050406030204" pitchFamily="18" charset="0"/>
              </a:rPr>
              <a:t>más</a:t>
            </a:r>
          </a:p>
          <a:p>
            <a:pPr marL="722313" lvl="1" indent="-368300" algn="just">
              <a:buFont typeface="Wingdings" pitchFamily="2" charset="2"/>
              <a:buChar char="Ø"/>
            </a:pPr>
            <a:endParaRPr lang="es-MX" sz="1600" dirty="0">
              <a:solidFill>
                <a:schemeClr val="bg1">
                  <a:lumMod val="50000"/>
                </a:schemeClr>
              </a:solidFill>
              <a:latin typeface="Cambria" panose="02040503050406030204" pitchFamily="18" charset="0"/>
            </a:endParaRPr>
          </a:p>
        </p:txBody>
      </p:sp>
    </p:spTree>
    <p:extLst>
      <p:ext uri="{BB962C8B-B14F-4D97-AF65-F5344CB8AC3E}">
        <p14:creationId xmlns:p14="http://schemas.microsoft.com/office/powerpoint/2010/main" val="579427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489586" y="170796"/>
            <a:ext cx="7444101" cy="79690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s-MX" sz="2400" kern="0" dirty="0" smtClean="0">
                <a:solidFill>
                  <a:srgbClr val="4C4C4C"/>
                </a:solidFill>
                <a:latin typeface="Cambria" panose="02040503050406030204" pitchFamily="18" charset="0"/>
              </a:rPr>
              <a:t>Normatividad en materia de calidad </a:t>
            </a:r>
            <a:r>
              <a:rPr lang="es-MX" sz="2400" kern="0" dirty="0" smtClean="0">
                <a:solidFill>
                  <a:srgbClr val="4C4C4C"/>
                </a:solidFill>
                <a:latin typeface="Cambria" panose="02040503050406030204" pitchFamily="18" charset="0"/>
              </a:rPr>
              <a:t>de H, P y PQ</a:t>
            </a:r>
            <a:endParaRPr lang="es-MX" sz="2400" kern="0" dirty="0">
              <a:solidFill>
                <a:srgbClr val="4C4C4C"/>
              </a:solidFill>
              <a:latin typeface="Cambria" panose="02040503050406030204" pitchFamily="18" charset="0"/>
            </a:endParaRPr>
          </a:p>
        </p:txBody>
      </p:sp>
      <p:sp>
        <p:nvSpPr>
          <p:cNvPr id="3" name="2 Marcador de contenido"/>
          <p:cNvSpPr txBox="1">
            <a:spLocks/>
          </p:cNvSpPr>
          <p:nvPr/>
        </p:nvSpPr>
        <p:spPr>
          <a:xfrm>
            <a:off x="685799" y="1386365"/>
            <a:ext cx="8102599" cy="51499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eaLnBrk="1" hangingPunct="1">
              <a:buClr>
                <a:schemeClr val="accent2"/>
              </a:buClr>
              <a:buNone/>
            </a:pPr>
            <a:endParaRPr lang="es-MX" sz="2400" b="1" dirty="0" smtClean="0">
              <a:solidFill>
                <a:srgbClr val="4C4C4C"/>
              </a:solidFill>
            </a:endParaRPr>
          </a:p>
          <a:p>
            <a:pPr marL="722313" lvl="1" indent="-368300" algn="just">
              <a:buFont typeface="Wingdings" pitchFamily="2" charset="2"/>
              <a:buChar char="Ø"/>
            </a:pPr>
            <a:r>
              <a:rPr lang="es-MX" sz="2000" dirty="0" smtClean="0">
                <a:solidFill>
                  <a:srgbClr val="4C4C4C"/>
                </a:solidFill>
                <a:latin typeface="Cambria" panose="02040503050406030204" pitchFamily="18" charset="0"/>
              </a:rPr>
              <a:t>La </a:t>
            </a:r>
            <a:r>
              <a:rPr lang="es-MX" sz="2000" dirty="0" smtClean="0">
                <a:solidFill>
                  <a:srgbClr val="4C4C4C"/>
                </a:solidFill>
                <a:latin typeface="Cambria" panose="02040503050406030204" pitchFamily="18" charset="0"/>
              </a:rPr>
              <a:t>NOM-EM-005-CRE-2015 </a:t>
            </a:r>
            <a:r>
              <a:rPr lang="es-MX" sz="2000" dirty="0" smtClean="0">
                <a:solidFill>
                  <a:srgbClr val="4C4C4C"/>
                </a:solidFill>
                <a:latin typeface="Cambria" panose="02040503050406030204" pitchFamily="18" charset="0"/>
              </a:rPr>
              <a:t>contiene capítulos de: definiciones, objeto y alcance, tablas relativas a las especificaciones de calidad, métodos de muestreo aplicables, bibliografía, Procedimiento de Evaluación de la Conformidad y anexos. Los petrolíferos considerados en esta Norma son:</a:t>
            </a: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Gasolinas, diésel, turbosina, petrolíferos de uso industrial, </a:t>
            </a:r>
            <a:r>
              <a:rPr lang="es-MX" sz="1600" dirty="0" err="1" smtClean="0">
                <a:solidFill>
                  <a:srgbClr val="4C4C4C"/>
                </a:solidFill>
                <a:latin typeface="Cambria" panose="02040503050406030204" pitchFamily="18" charset="0"/>
              </a:rPr>
              <a:t>gasavión</a:t>
            </a:r>
            <a:r>
              <a:rPr lang="es-MX" sz="1600" dirty="0" smtClean="0">
                <a:solidFill>
                  <a:srgbClr val="4C4C4C"/>
                </a:solidFill>
                <a:latin typeface="Cambria" panose="02040503050406030204" pitchFamily="18" charset="0"/>
              </a:rPr>
              <a:t>, combustóleo intermedio, gasolina de llenado inicial, gas licuado de </a:t>
            </a:r>
            <a:r>
              <a:rPr lang="es-MX" sz="1600" dirty="0" smtClean="0">
                <a:solidFill>
                  <a:srgbClr val="4C4C4C"/>
                </a:solidFill>
                <a:latin typeface="Cambria" panose="02040503050406030204" pitchFamily="18" charset="0"/>
              </a:rPr>
              <a:t>petróleo</a:t>
            </a:r>
          </a:p>
          <a:p>
            <a:pPr marL="754063" lvl="2" indent="0" algn="just">
              <a:buNone/>
            </a:pPr>
            <a:endParaRPr lang="es-MX" sz="1600" dirty="0" smtClean="0">
              <a:solidFill>
                <a:srgbClr val="4C4C4C"/>
              </a:solidFill>
              <a:latin typeface="Cambria" panose="02040503050406030204" pitchFamily="18" charset="0"/>
            </a:endParaRPr>
          </a:p>
          <a:p>
            <a:pPr marL="722313" lvl="1" indent="-368300" algn="just">
              <a:buFont typeface="Wingdings" pitchFamily="2" charset="2"/>
              <a:buChar char="Ø"/>
            </a:pPr>
            <a:r>
              <a:rPr lang="es-MX" sz="2000" dirty="0">
                <a:solidFill>
                  <a:srgbClr val="4C4C4C"/>
                </a:solidFill>
                <a:latin typeface="Cambria" panose="02040503050406030204" pitchFamily="18" charset="0"/>
              </a:rPr>
              <a:t>NOM-EM-006-CRE-2015 contiene capítulos de: definiciones, objeto y alcance, tablas relativas a las especificaciones de calidad, métodos de muestreo aplicables, bibliografía, Procedimiento de Evaluación de la </a:t>
            </a:r>
            <a:r>
              <a:rPr lang="es-MX" sz="2000" dirty="0" smtClean="0">
                <a:solidFill>
                  <a:srgbClr val="4C4C4C"/>
                </a:solidFill>
                <a:latin typeface="Cambria" panose="02040503050406030204" pitchFamily="18" charset="0"/>
              </a:rPr>
              <a:t>Conformidad. </a:t>
            </a:r>
            <a:r>
              <a:rPr lang="es-MX" sz="2000" dirty="0" smtClean="0">
                <a:solidFill>
                  <a:srgbClr val="4C4C4C"/>
                </a:solidFill>
                <a:latin typeface="Cambria" panose="02040503050406030204" pitchFamily="18" charset="0"/>
              </a:rPr>
              <a:t>Los petroquímicos incluidos son:</a:t>
            </a: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Etano, propano, butanos, nafta ligera, nafta pesada</a:t>
            </a:r>
          </a:p>
          <a:p>
            <a:pPr marL="722313" lvl="1" indent="-368300" algn="just">
              <a:buFont typeface="Wingdings" pitchFamily="2" charset="2"/>
              <a:buChar char="Ø"/>
            </a:pPr>
            <a:endParaRPr lang="es-MX" sz="1600" dirty="0">
              <a:solidFill>
                <a:schemeClr val="bg1">
                  <a:lumMod val="50000"/>
                </a:schemeClr>
              </a:solidFill>
              <a:latin typeface="Cambria" panose="02040503050406030204" pitchFamily="18" charset="0"/>
            </a:endParaRPr>
          </a:p>
        </p:txBody>
      </p:sp>
    </p:spTree>
    <p:extLst>
      <p:ext uri="{BB962C8B-B14F-4D97-AF65-F5344CB8AC3E}">
        <p14:creationId xmlns:p14="http://schemas.microsoft.com/office/powerpoint/2010/main" val="1135908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489586" y="170796"/>
            <a:ext cx="7444101" cy="79690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s-MX" sz="2400" kern="0" dirty="0" smtClean="0">
                <a:solidFill>
                  <a:srgbClr val="4C4C4C"/>
                </a:solidFill>
                <a:latin typeface="Cambria" panose="02040503050406030204" pitchFamily="18" charset="0"/>
              </a:rPr>
              <a:t>Normatividad en materia de calidad </a:t>
            </a:r>
            <a:r>
              <a:rPr lang="es-MX" sz="2400" kern="0" dirty="0" smtClean="0">
                <a:solidFill>
                  <a:srgbClr val="4C4C4C"/>
                </a:solidFill>
                <a:latin typeface="Cambria" panose="02040503050406030204" pitchFamily="18" charset="0"/>
              </a:rPr>
              <a:t>de H, P y PQ</a:t>
            </a:r>
            <a:endParaRPr lang="es-MX" sz="2400" kern="0" dirty="0">
              <a:solidFill>
                <a:srgbClr val="4C4C4C"/>
              </a:solidFill>
              <a:latin typeface="Cambria" panose="02040503050406030204" pitchFamily="18" charset="0"/>
            </a:endParaRPr>
          </a:p>
        </p:txBody>
      </p:sp>
      <p:sp>
        <p:nvSpPr>
          <p:cNvPr id="3" name="2 Marcador de contenido"/>
          <p:cNvSpPr txBox="1">
            <a:spLocks/>
          </p:cNvSpPr>
          <p:nvPr/>
        </p:nvSpPr>
        <p:spPr>
          <a:xfrm>
            <a:off x="888999" y="846663"/>
            <a:ext cx="7899399" cy="53848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eaLnBrk="1" hangingPunct="1">
              <a:buClr>
                <a:schemeClr val="accent2"/>
              </a:buClr>
              <a:buNone/>
            </a:pPr>
            <a:endParaRPr lang="es-MX" sz="2400" b="1" dirty="0" smtClean="0">
              <a:solidFill>
                <a:srgbClr val="4C4C4C"/>
              </a:solidFill>
            </a:endParaRPr>
          </a:p>
          <a:p>
            <a:pPr marL="354013" lvl="1" indent="0" algn="just">
              <a:buNone/>
            </a:pPr>
            <a:r>
              <a:rPr lang="es-MX" sz="2000" dirty="0" smtClean="0">
                <a:solidFill>
                  <a:srgbClr val="4C4C4C"/>
                </a:solidFill>
                <a:latin typeface="Cambria" panose="02040503050406030204" pitchFamily="18" charset="0"/>
              </a:rPr>
              <a:t>Verificación de las Normas Oficiales Mexicanas</a:t>
            </a:r>
          </a:p>
          <a:p>
            <a:pPr marL="354013" lvl="1" indent="0" algn="just">
              <a:buNone/>
            </a:pPr>
            <a:endParaRPr lang="es-MX" sz="1800" dirty="0" smtClean="0">
              <a:solidFill>
                <a:srgbClr val="4C4C4C"/>
              </a:solidFill>
              <a:latin typeface="Cambria" panose="02040503050406030204" pitchFamily="18" charset="0"/>
            </a:endParaRPr>
          </a:p>
          <a:p>
            <a:pPr marL="722313" lvl="1" indent="-368300" algn="just">
              <a:buFont typeface="Wingdings" pitchFamily="2" charset="2"/>
              <a:buChar char="Ø"/>
            </a:pPr>
            <a:r>
              <a:rPr lang="es-MX" sz="1800" dirty="0" smtClean="0">
                <a:solidFill>
                  <a:srgbClr val="4C4C4C"/>
                </a:solidFill>
                <a:latin typeface="Cambria" panose="02040503050406030204" pitchFamily="18" charset="0"/>
              </a:rPr>
              <a:t>La verificación de una NOM la puede realizar la Comisión por sí misma o mediante las Unidades de Verificación (UV), acreditadas y aprobadas en términos de la LFMN.</a:t>
            </a:r>
          </a:p>
          <a:p>
            <a:pPr marL="722313" lvl="1" indent="-368300" algn="just">
              <a:buFont typeface="Wingdings" pitchFamily="2" charset="2"/>
              <a:buChar char="Ø"/>
            </a:pPr>
            <a:r>
              <a:rPr lang="es-MX" sz="1800" dirty="0" smtClean="0">
                <a:solidFill>
                  <a:srgbClr val="4C4C4C"/>
                </a:solidFill>
                <a:latin typeface="Cambria" panose="02040503050406030204" pitchFamily="18" charset="0"/>
              </a:rPr>
              <a:t>El Procedimiento de Evaluación de la Conformidad (PEC) de una NOM establece en forma sistemática, cómo una Unidad de Verificación debe evaluar el cumplimiento de las condiciones establecidas en los diferentes rubros.</a:t>
            </a:r>
            <a:endParaRPr lang="es-MX" sz="1800" dirty="0" smtClean="0">
              <a:solidFill>
                <a:srgbClr val="4C4C4C"/>
              </a:solidFill>
              <a:latin typeface="Cambria" panose="02040503050406030204" pitchFamily="18" charset="0"/>
            </a:endParaRPr>
          </a:p>
          <a:p>
            <a:pPr marL="722313" lvl="1" indent="-368300" algn="just">
              <a:buFont typeface="Wingdings" pitchFamily="2" charset="2"/>
              <a:buChar char="Ø"/>
            </a:pPr>
            <a:r>
              <a:rPr lang="es-MX" sz="1800" dirty="0" smtClean="0">
                <a:solidFill>
                  <a:srgbClr val="4C4C4C"/>
                </a:solidFill>
                <a:latin typeface="Cambria" panose="02040503050406030204" pitchFamily="18" charset="0"/>
              </a:rPr>
              <a:t>En caso de cumplimiento por parte del permisionario, la UV emitirá un dictamen respecto de la NOM verificada</a:t>
            </a:r>
          </a:p>
          <a:p>
            <a:pPr marL="722313" lvl="1" indent="-368300" algn="just">
              <a:buFont typeface="Wingdings" pitchFamily="2" charset="2"/>
              <a:buChar char="Ø"/>
            </a:pPr>
            <a:r>
              <a:rPr lang="es-MX" sz="1800" dirty="0" smtClean="0">
                <a:solidFill>
                  <a:srgbClr val="4C4C4C"/>
                </a:solidFill>
                <a:latin typeface="Cambria" panose="02040503050406030204" pitchFamily="18" charset="0"/>
              </a:rPr>
              <a:t>Cuando la UV emita observaciones o detecte incumplimientos a la NOM, se deberá elaborar un programa calendarizado para implementar las acciones que solventen las observaciones</a:t>
            </a:r>
          </a:p>
          <a:p>
            <a:pPr marL="722313" lvl="1" indent="-368300" algn="just">
              <a:buFont typeface="Wingdings" pitchFamily="2" charset="2"/>
              <a:buChar char="Ø"/>
            </a:pPr>
            <a:r>
              <a:rPr lang="es-MX" sz="1800" dirty="0" smtClean="0">
                <a:solidFill>
                  <a:srgbClr val="4C4C4C"/>
                </a:solidFill>
                <a:latin typeface="Cambria" panose="02040503050406030204" pitchFamily="18" charset="0"/>
              </a:rPr>
              <a:t>Una vez solventadas observaciones e incumplimientos, la UV emitirá el dictamen correspondiente</a:t>
            </a:r>
            <a:endParaRPr lang="es-MX" sz="1800" dirty="0" smtClean="0">
              <a:solidFill>
                <a:srgbClr val="4C4C4C"/>
              </a:solidFill>
              <a:latin typeface="Cambria" panose="02040503050406030204" pitchFamily="18" charset="0"/>
            </a:endParaRPr>
          </a:p>
          <a:p>
            <a:pPr marL="722313" lvl="1" indent="-368300" algn="just">
              <a:buFont typeface="Wingdings" pitchFamily="2" charset="2"/>
              <a:buChar char="Ø"/>
            </a:pPr>
            <a:endParaRPr lang="es-MX" sz="1600" dirty="0">
              <a:solidFill>
                <a:schemeClr val="bg1">
                  <a:lumMod val="50000"/>
                </a:schemeClr>
              </a:solidFill>
              <a:latin typeface="Cambria" panose="02040503050406030204" pitchFamily="18" charset="0"/>
            </a:endParaRPr>
          </a:p>
        </p:txBody>
      </p:sp>
    </p:spTree>
    <p:extLst>
      <p:ext uri="{BB962C8B-B14F-4D97-AF65-F5344CB8AC3E}">
        <p14:creationId xmlns:p14="http://schemas.microsoft.com/office/powerpoint/2010/main" val="2112937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489586" y="170796"/>
            <a:ext cx="7444101" cy="79690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s-MX" sz="2400" kern="0" dirty="0" smtClean="0">
                <a:solidFill>
                  <a:srgbClr val="4C4C4C"/>
                </a:solidFill>
                <a:latin typeface="Cambria" panose="02040503050406030204" pitchFamily="18" charset="0"/>
              </a:rPr>
              <a:t>Normatividad en materia de </a:t>
            </a:r>
            <a:r>
              <a:rPr lang="es-MX" sz="2400" kern="0" dirty="0" smtClean="0">
                <a:solidFill>
                  <a:srgbClr val="4C4C4C"/>
                </a:solidFill>
                <a:latin typeface="Cambria" panose="02040503050406030204" pitchFamily="18" charset="0"/>
              </a:rPr>
              <a:t>medición de H, P y PQ</a:t>
            </a:r>
            <a:endParaRPr lang="es-MX" sz="2400" kern="0" dirty="0">
              <a:solidFill>
                <a:srgbClr val="4C4C4C"/>
              </a:solidFill>
              <a:latin typeface="Cambria" panose="02040503050406030204" pitchFamily="18" charset="0"/>
            </a:endParaRPr>
          </a:p>
        </p:txBody>
      </p:sp>
      <p:sp>
        <p:nvSpPr>
          <p:cNvPr id="3" name="2 Marcador de contenido"/>
          <p:cNvSpPr txBox="1">
            <a:spLocks/>
          </p:cNvSpPr>
          <p:nvPr/>
        </p:nvSpPr>
        <p:spPr>
          <a:xfrm>
            <a:off x="685799" y="1284761"/>
            <a:ext cx="8102599" cy="51499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eaLnBrk="1" hangingPunct="1">
              <a:buClr>
                <a:schemeClr val="accent2"/>
              </a:buClr>
              <a:buNone/>
            </a:pPr>
            <a:r>
              <a:rPr lang="es-MX" sz="2400" dirty="0" smtClean="0">
                <a:solidFill>
                  <a:srgbClr val="4C4C4C"/>
                </a:solidFill>
                <a:latin typeface="Cambria" panose="02040503050406030204" pitchFamily="18" charset="0"/>
              </a:rPr>
              <a:t>Disposiciones Administrativas de Carácter General (DACG)</a:t>
            </a:r>
            <a:endParaRPr lang="es-MX" sz="2400" dirty="0" smtClean="0">
              <a:solidFill>
                <a:srgbClr val="4C4C4C"/>
              </a:solidFill>
              <a:latin typeface="Cambria" panose="02040503050406030204" pitchFamily="18" charset="0"/>
            </a:endParaRPr>
          </a:p>
          <a:p>
            <a:pPr marL="0" lvl="1" indent="0" algn="just" eaLnBrk="1" hangingPunct="1">
              <a:buClr>
                <a:schemeClr val="accent2"/>
              </a:buClr>
              <a:buNone/>
            </a:pPr>
            <a:endParaRPr lang="es-MX" sz="2400" b="1" dirty="0" smtClean="0">
              <a:solidFill>
                <a:srgbClr val="4C4C4C"/>
              </a:solidFill>
            </a:endParaRPr>
          </a:p>
          <a:p>
            <a:pPr marL="722313" lvl="1" indent="-368300" algn="just">
              <a:buFont typeface="Wingdings" pitchFamily="2" charset="2"/>
              <a:buChar char="Ø"/>
            </a:pPr>
            <a:r>
              <a:rPr lang="es-MX" sz="2000" dirty="0" smtClean="0">
                <a:solidFill>
                  <a:srgbClr val="4C4C4C"/>
                </a:solidFill>
                <a:latin typeface="Cambria" panose="02040503050406030204" pitchFamily="18" charset="0"/>
              </a:rPr>
              <a:t>DACG en materia de medición aplicable al servicio de transporte de hidrocarburos, petrolíferos y petroquímicos</a:t>
            </a:r>
          </a:p>
          <a:p>
            <a:pPr marL="722313" lvl="1" indent="-368300" algn="just">
              <a:buFont typeface="Wingdings" pitchFamily="2" charset="2"/>
              <a:buChar char="Ø"/>
            </a:pPr>
            <a:endParaRPr lang="es-MX" sz="2000" dirty="0" smtClean="0">
              <a:solidFill>
                <a:srgbClr val="4C4C4C"/>
              </a:solidFill>
              <a:latin typeface="Cambria" panose="02040503050406030204" pitchFamily="18" charset="0"/>
            </a:endParaRP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Alcance:  Establecen la </a:t>
            </a:r>
            <a:r>
              <a:rPr lang="es-MX" sz="1600" dirty="0">
                <a:solidFill>
                  <a:srgbClr val="4C4C4C"/>
                </a:solidFill>
                <a:latin typeface="Cambria" panose="02040503050406030204" pitchFamily="18" charset="0"/>
              </a:rPr>
              <a:t>configuración de sistemas de medición utilizados para determinar las cantidades, ya sea volumen o masa, de hidrocarburos, petrolíferos y petroquímicos que se conducen por los sistemas de transporte por ductos en el país, y que son objeto de la regulación de esta </a:t>
            </a:r>
            <a:r>
              <a:rPr lang="es-MX" sz="1600" dirty="0" smtClean="0">
                <a:solidFill>
                  <a:srgbClr val="4C4C4C"/>
                </a:solidFill>
                <a:latin typeface="Cambria" panose="02040503050406030204" pitchFamily="18" charset="0"/>
              </a:rPr>
              <a:t>Comisión</a:t>
            </a: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Objeto: Establecer </a:t>
            </a:r>
            <a:r>
              <a:rPr lang="es-MX" sz="1600" dirty="0">
                <a:solidFill>
                  <a:srgbClr val="4C4C4C"/>
                </a:solidFill>
                <a:latin typeface="Cambria" panose="02040503050406030204" pitchFamily="18" charset="0"/>
              </a:rPr>
              <a:t>criterios generales sobre el diseño, construcción, operación y mantenimiento de sistemas de </a:t>
            </a:r>
            <a:r>
              <a:rPr lang="es-MX" sz="1600" dirty="0" smtClean="0">
                <a:solidFill>
                  <a:srgbClr val="4C4C4C"/>
                </a:solidFill>
                <a:latin typeface="Cambria" panose="02040503050406030204" pitchFamily="18" charset="0"/>
              </a:rPr>
              <a:t>medición; deben </a:t>
            </a:r>
            <a:r>
              <a:rPr lang="es-MX" sz="1600" dirty="0">
                <a:solidFill>
                  <a:srgbClr val="4C4C4C"/>
                </a:solidFill>
                <a:latin typeface="Cambria" panose="02040503050406030204" pitchFamily="18" charset="0"/>
              </a:rPr>
              <a:t>interpretarse como condiciones mínimas que deben cumplir dichos sistemas en los rubros </a:t>
            </a:r>
            <a:r>
              <a:rPr lang="es-MX" sz="1600" dirty="0" smtClean="0">
                <a:solidFill>
                  <a:srgbClr val="4C4C4C"/>
                </a:solidFill>
                <a:latin typeface="Cambria" panose="02040503050406030204" pitchFamily="18" charset="0"/>
              </a:rPr>
              <a:t>mencionados.</a:t>
            </a: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Ámbito </a:t>
            </a:r>
            <a:r>
              <a:rPr lang="es-MX" sz="1600" dirty="0">
                <a:solidFill>
                  <a:srgbClr val="4C4C4C"/>
                </a:solidFill>
                <a:latin typeface="Cambria" panose="02040503050406030204" pitchFamily="18" charset="0"/>
              </a:rPr>
              <a:t>de aplicación: </a:t>
            </a:r>
            <a:r>
              <a:rPr lang="es-MX" sz="1600" dirty="0" smtClean="0">
                <a:solidFill>
                  <a:srgbClr val="4C4C4C"/>
                </a:solidFill>
                <a:latin typeface="Cambria" panose="02040503050406030204" pitchFamily="18" charset="0"/>
              </a:rPr>
              <a:t>Deben </a:t>
            </a:r>
            <a:r>
              <a:rPr lang="es-MX" sz="1600" dirty="0">
                <a:solidFill>
                  <a:srgbClr val="4C4C4C"/>
                </a:solidFill>
                <a:latin typeface="Cambria" panose="02040503050406030204" pitchFamily="18" charset="0"/>
              </a:rPr>
              <a:t>ser implementadas por los Permisionarios que hayan obtenido un permiso de transporte por ductos de hidrocarburos, petrolíferos y petroquímicos emitido por la Comisión y que requieran instalar un sistema de </a:t>
            </a:r>
            <a:r>
              <a:rPr lang="es-MX" sz="1600" dirty="0" smtClean="0">
                <a:solidFill>
                  <a:srgbClr val="4C4C4C"/>
                </a:solidFill>
                <a:latin typeface="Cambria" panose="02040503050406030204" pitchFamily="18" charset="0"/>
              </a:rPr>
              <a:t>medición</a:t>
            </a:r>
          </a:p>
          <a:p>
            <a:pPr marL="1122363" lvl="2" indent="-368300" algn="just">
              <a:buFont typeface="Wingdings" pitchFamily="2" charset="2"/>
              <a:buChar char="Ø"/>
            </a:pPr>
            <a:endParaRPr lang="es-MX" sz="2000" dirty="0" smtClean="0">
              <a:solidFill>
                <a:schemeClr val="bg1">
                  <a:lumMod val="50000"/>
                </a:schemeClr>
              </a:solidFill>
              <a:latin typeface="Cambria" panose="02040503050406030204" pitchFamily="18" charset="0"/>
            </a:endParaRPr>
          </a:p>
        </p:txBody>
      </p:sp>
    </p:spTree>
    <p:extLst>
      <p:ext uri="{BB962C8B-B14F-4D97-AF65-F5344CB8AC3E}">
        <p14:creationId xmlns:p14="http://schemas.microsoft.com/office/powerpoint/2010/main" val="740195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489586" y="170796"/>
            <a:ext cx="7444101" cy="79690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s-MX" sz="2400" kern="0" dirty="0" smtClean="0">
                <a:solidFill>
                  <a:srgbClr val="4C4C4C"/>
                </a:solidFill>
                <a:latin typeface="Cambria" panose="02040503050406030204" pitchFamily="18" charset="0"/>
              </a:rPr>
              <a:t>Normatividad en materia de </a:t>
            </a:r>
            <a:r>
              <a:rPr lang="es-MX" sz="2400" kern="0" dirty="0" smtClean="0">
                <a:solidFill>
                  <a:srgbClr val="4C4C4C"/>
                </a:solidFill>
                <a:latin typeface="Cambria" panose="02040503050406030204" pitchFamily="18" charset="0"/>
              </a:rPr>
              <a:t>medición de H, P y PQ </a:t>
            </a:r>
            <a:endParaRPr lang="es-MX" sz="2400" kern="0" dirty="0">
              <a:solidFill>
                <a:srgbClr val="4C4C4C"/>
              </a:solidFill>
              <a:latin typeface="Cambria" panose="02040503050406030204" pitchFamily="18" charset="0"/>
            </a:endParaRPr>
          </a:p>
        </p:txBody>
      </p:sp>
      <p:sp>
        <p:nvSpPr>
          <p:cNvPr id="3" name="2 Marcador de contenido"/>
          <p:cNvSpPr txBox="1">
            <a:spLocks/>
          </p:cNvSpPr>
          <p:nvPr/>
        </p:nvSpPr>
        <p:spPr>
          <a:xfrm>
            <a:off x="685799" y="1386365"/>
            <a:ext cx="8102599" cy="51499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22313" lvl="1" indent="-368300" algn="just">
              <a:buFont typeface="Wingdings" pitchFamily="2" charset="2"/>
              <a:buChar char="Ø"/>
            </a:pPr>
            <a:endParaRPr lang="es-MX" sz="2000" dirty="0" smtClean="0">
              <a:solidFill>
                <a:schemeClr val="bg1">
                  <a:lumMod val="50000"/>
                </a:schemeClr>
              </a:solidFill>
              <a:latin typeface="Cambria" panose="02040503050406030204" pitchFamily="18" charset="0"/>
            </a:endParaRPr>
          </a:p>
          <a:p>
            <a:pPr marL="722313" lvl="1" indent="-368300" algn="just">
              <a:buFont typeface="Wingdings" pitchFamily="2" charset="2"/>
              <a:buChar char="Ø"/>
            </a:pPr>
            <a:r>
              <a:rPr lang="es-MX" sz="2000" dirty="0" smtClean="0">
                <a:solidFill>
                  <a:srgbClr val="4C4C4C"/>
                </a:solidFill>
                <a:latin typeface="Cambria" panose="02040503050406030204" pitchFamily="18" charset="0"/>
              </a:rPr>
              <a:t>DACG en materia de medición aplicable al servicio de almacenamiento de petr</a:t>
            </a:r>
            <a:r>
              <a:rPr lang="es-MX" sz="2000" dirty="0" smtClean="0">
                <a:solidFill>
                  <a:srgbClr val="4C4C4C"/>
                </a:solidFill>
                <a:latin typeface="Cambria" panose="02040503050406030204" pitchFamily="18" charset="0"/>
              </a:rPr>
              <a:t>óleo, petrolíferos y petroquímicos</a:t>
            </a:r>
          </a:p>
          <a:p>
            <a:pPr marL="722313" lvl="1" indent="-368300" algn="just">
              <a:buFont typeface="Wingdings" pitchFamily="2" charset="2"/>
              <a:buChar char="Ø"/>
            </a:pPr>
            <a:endParaRPr lang="es-MX" sz="2000" dirty="0" smtClean="0">
              <a:solidFill>
                <a:srgbClr val="4C4C4C"/>
              </a:solidFill>
              <a:latin typeface="Cambria" panose="02040503050406030204" pitchFamily="18" charset="0"/>
            </a:endParaRP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Alcance: Establecen la configuración de sistemas de medición utilizados para determinar las cantidades, ya sea volumen o masa, de petrolíferos y petroquímicos que se reciben, almacenan y se transfieren en las Terminales de Almacenamiento y Reparto (TAR) o de petróleo en cualquier otro sistema de almacenamiento en el país </a:t>
            </a:r>
            <a:endParaRPr lang="es-MX" sz="1600" dirty="0" smtClean="0">
              <a:solidFill>
                <a:srgbClr val="4C4C4C"/>
              </a:solidFill>
              <a:latin typeface="Cambria" panose="02040503050406030204" pitchFamily="18" charset="0"/>
            </a:endParaRP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Objeto: Establecer criterios generales sobre el diseño, construcción, operación y mantenimiento de sistemas de medición; deben interpretarse como condiciones mínimas que deben cumplir dichos sistemas en los rubros citados</a:t>
            </a: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Ámbito </a:t>
            </a:r>
            <a:r>
              <a:rPr lang="es-MX" sz="1600" dirty="0">
                <a:solidFill>
                  <a:srgbClr val="4C4C4C"/>
                </a:solidFill>
                <a:latin typeface="Cambria" panose="02040503050406030204" pitchFamily="18" charset="0"/>
              </a:rPr>
              <a:t>de aplicación: </a:t>
            </a:r>
            <a:r>
              <a:rPr lang="es-MX" sz="1600" dirty="0" smtClean="0">
                <a:solidFill>
                  <a:srgbClr val="4C4C4C"/>
                </a:solidFill>
                <a:latin typeface="Cambria" panose="02040503050406030204" pitchFamily="18" charset="0"/>
              </a:rPr>
              <a:t>Deben </a:t>
            </a:r>
            <a:r>
              <a:rPr lang="es-MX" sz="1600" dirty="0">
                <a:solidFill>
                  <a:srgbClr val="4C4C4C"/>
                </a:solidFill>
                <a:latin typeface="Cambria" panose="02040503050406030204" pitchFamily="18" charset="0"/>
              </a:rPr>
              <a:t>ser implementadas por los </a:t>
            </a:r>
            <a:r>
              <a:rPr lang="es-MX" sz="1600" dirty="0" smtClean="0">
                <a:solidFill>
                  <a:srgbClr val="4C4C4C"/>
                </a:solidFill>
                <a:latin typeface="Cambria" panose="02040503050406030204" pitchFamily="18" charset="0"/>
              </a:rPr>
              <a:t>Permisionarios  que </a:t>
            </a:r>
            <a:r>
              <a:rPr lang="es-MX" sz="1600" dirty="0">
                <a:solidFill>
                  <a:srgbClr val="4C4C4C"/>
                </a:solidFill>
                <a:latin typeface="Cambria" panose="02040503050406030204" pitchFamily="18" charset="0"/>
              </a:rPr>
              <a:t>hayan obtenido un permiso de almacenamiento de petróleo, petrolíferos y petroquímicos emitido por la Comisión y requieran instalar un Sistema de medición.</a:t>
            </a:r>
            <a:endParaRPr lang="es-MX" sz="1600" dirty="0">
              <a:solidFill>
                <a:srgbClr val="4C4C4C"/>
              </a:solidFill>
              <a:latin typeface="Cambria" panose="02040503050406030204" pitchFamily="18" charset="0"/>
            </a:endParaRPr>
          </a:p>
        </p:txBody>
      </p:sp>
    </p:spTree>
    <p:extLst>
      <p:ext uri="{BB962C8B-B14F-4D97-AF65-F5344CB8AC3E}">
        <p14:creationId xmlns:p14="http://schemas.microsoft.com/office/powerpoint/2010/main" val="3187680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489586" y="170796"/>
            <a:ext cx="7444101" cy="79690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s-MX" sz="2400" kern="0" dirty="0" smtClean="0">
                <a:solidFill>
                  <a:srgbClr val="4C4C4C"/>
                </a:solidFill>
                <a:latin typeface="Cambria" panose="02040503050406030204" pitchFamily="18" charset="0"/>
              </a:rPr>
              <a:t>Normatividad en materia de </a:t>
            </a:r>
            <a:r>
              <a:rPr lang="es-MX" sz="2400" kern="0" dirty="0" smtClean="0">
                <a:solidFill>
                  <a:srgbClr val="4C4C4C"/>
                </a:solidFill>
                <a:latin typeface="Cambria" panose="02040503050406030204" pitchFamily="18" charset="0"/>
              </a:rPr>
              <a:t>medición de H, P y PQ </a:t>
            </a:r>
            <a:endParaRPr lang="es-MX" sz="2400" kern="0" dirty="0">
              <a:solidFill>
                <a:srgbClr val="4C4C4C"/>
              </a:solidFill>
              <a:latin typeface="Cambria" panose="02040503050406030204" pitchFamily="18" charset="0"/>
            </a:endParaRPr>
          </a:p>
        </p:txBody>
      </p:sp>
      <p:sp>
        <p:nvSpPr>
          <p:cNvPr id="3" name="2 Marcador de contenido"/>
          <p:cNvSpPr txBox="1">
            <a:spLocks/>
          </p:cNvSpPr>
          <p:nvPr/>
        </p:nvSpPr>
        <p:spPr>
          <a:xfrm>
            <a:off x="685799" y="1386365"/>
            <a:ext cx="8102599" cy="51499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22313" lvl="1" indent="-368300" algn="just">
              <a:buFont typeface="Wingdings" pitchFamily="2" charset="2"/>
              <a:buChar char="Ø"/>
            </a:pPr>
            <a:endParaRPr lang="es-MX" sz="2000" dirty="0" smtClean="0">
              <a:solidFill>
                <a:schemeClr val="bg1">
                  <a:lumMod val="50000"/>
                </a:schemeClr>
              </a:solidFill>
              <a:latin typeface="Cambria" panose="02040503050406030204" pitchFamily="18" charset="0"/>
            </a:endParaRPr>
          </a:p>
          <a:p>
            <a:pPr marL="722313" lvl="1" indent="-368300" algn="just">
              <a:buFont typeface="Wingdings" pitchFamily="2" charset="2"/>
              <a:buChar char="Ø"/>
            </a:pPr>
            <a:r>
              <a:rPr lang="es-MX" sz="2000" dirty="0" smtClean="0">
                <a:solidFill>
                  <a:srgbClr val="4C4C4C"/>
                </a:solidFill>
                <a:latin typeface="Cambria" panose="02040503050406030204" pitchFamily="18" charset="0"/>
              </a:rPr>
              <a:t>En términos generales, las DACG establecen que los permisionarios deben:</a:t>
            </a:r>
            <a:endParaRPr lang="es-MX" sz="2000" dirty="0" smtClean="0">
              <a:solidFill>
                <a:srgbClr val="4C4C4C"/>
              </a:solidFill>
              <a:latin typeface="Cambria" panose="02040503050406030204" pitchFamily="18" charset="0"/>
            </a:endParaRPr>
          </a:p>
          <a:p>
            <a:pPr marL="722313" lvl="1" indent="-368300" algn="just">
              <a:buFont typeface="Wingdings" pitchFamily="2" charset="2"/>
              <a:buChar char="Ø"/>
            </a:pPr>
            <a:endParaRPr lang="es-MX" sz="2000" dirty="0" smtClean="0">
              <a:solidFill>
                <a:srgbClr val="4C4C4C"/>
              </a:solidFill>
              <a:latin typeface="Cambria" panose="02040503050406030204" pitchFamily="18" charset="0"/>
            </a:endParaRP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Implementar un Sistema de Gestión de Mediciones.- Consiste en la administración del sistema de medición, estructura, configuración, funciones, responsabilidades del personal, entre otros.</a:t>
            </a:r>
            <a:endParaRPr lang="es-MX" sz="1600" dirty="0" smtClean="0">
              <a:solidFill>
                <a:srgbClr val="4C4C4C"/>
              </a:solidFill>
              <a:latin typeface="Cambria" panose="02040503050406030204" pitchFamily="18" charset="0"/>
            </a:endParaRP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Elaborar documentos que contengan el diseño, implementación, operación, desempeño y evaluación del sistema de medición</a:t>
            </a: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Elaborar un manual donde se describa la organización del Sistema de Gestión de Mediciones (SGM) y su operación.</a:t>
            </a: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Elaborar los procedimientos que describan las actividades del SGM relativos al  sistema de medición </a:t>
            </a: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Llevar un control de los registros producidos en el SGM que evidencien las actividades desarrolladas</a:t>
            </a:r>
          </a:p>
          <a:p>
            <a:pPr marL="1122363" lvl="2" indent="-368300" algn="just">
              <a:buFont typeface="Wingdings" pitchFamily="2" charset="2"/>
              <a:buChar char="Ø"/>
            </a:pPr>
            <a:r>
              <a:rPr lang="es-MX" sz="1600" dirty="0" smtClean="0">
                <a:solidFill>
                  <a:srgbClr val="4C4C4C"/>
                </a:solidFill>
                <a:latin typeface="Cambria" panose="02040503050406030204" pitchFamily="18" charset="0"/>
              </a:rPr>
              <a:t>Entregar anualmente a la Comisión un certificado de cumplimiento del estado que guarda el SGM emitido por una Empresa Especializada</a:t>
            </a:r>
            <a:endParaRPr lang="es-MX" sz="1600" dirty="0">
              <a:solidFill>
                <a:srgbClr val="4C4C4C"/>
              </a:solidFill>
              <a:latin typeface="Cambria" panose="02040503050406030204" pitchFamily="18" charset="0"/>
            </a:endParaRPr>
          </a:p>
        </p:txBody>
      </p:sp>
    </p:spTree>
    <p:extLst>
      <p:ext uri="{BB962C8B-B14F-4D97-AF65-F5344CB8AC3E}">
        <p14:creationId xmlns:p14="http://schemas.microsoft.com/office/powerpoint/2010/main" val="21393627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38100">
          <a:solidFill>
            <a:srgbClr val="FF0000"/>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18620</TotalTime>
  <Words>1107</Words>
  <Application>Microsoft Office PowerPoint</Application>
  <PresentationFormat>Presentación en pantalla (4:3)</PresentationFormat>
  <Paragraphs>73</Paragraphs>
  <Slides>10</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ＭＳ Ｐゴシック</vt:lpstr>
      <vt:lpstr>Arial</vt:lpstr>
      <vt:lpstr>Calibri</vt:lpstr>
      <vt:lpstr>Cambria</vt:lpstr>
      <vt:lpstr>Tahoma</vt:lpstr>
      <vt:lpstr>Times</vt:lpstr>
      <vt:lpstr>Wingdings</vt:lpstr>
      <vt:lpstr>Tema de Office</vt:lpstr>
      <vt:lpstr>Seminario   Apertura a las Importaciones de Gasolina y Diésel   Coordinación General de Ingeniería y Normalización   Dr. Alejandro Breña de la Rosa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sandra mora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GLopez</dc:creator>
  <cp:lastModifiedBy>Alejandro Francisco Breña de la Rosa</cp:lastModifiedBy>
  <cp:revision>1057</cp:revision>
  <cp:lastPrinted>2014-01-17T01:13:36Z</cp:lastPrinted>
  <dcterms:created xsi:type="dcterms:W3CDTF">2007-01-30T05:17:29Z</dcterms:created>
  <dcterms:modified xsi:type="dcterms:W3CDTF">2016-03-10T16:25:43Z</dcterms:modified>
</cp:coreProperties>
</file>