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sldIdLst>
    <p:sldId id="569" r:id="rId2"/>
    <p:sldId id="672" r:id="rId3"/>
    <p:sldId id="681" r:id="rId4"/>
    <p:sldId id="693" r:id="rId5"/>
    <p:sldId id="694" r:id="rId6"/>
    <p:sldId id="659" r:id="rId7"/>
    <p:sldId id="616" r:id="rId8"/>
    <p:sldId id="656" r:id="rId9"/>
    <p:sldId id="677" r:id="rId10"/>
    <p:sldId id="658" r:id="rId11"/>
    <p:sldId id="660" r:id="rId12"/>
    <p:sldId id="675" r:id="rId13"/>
    <p:sldId id="678" r:id="rId14"/>
    <p:sldId id="654" r:id="rId15"/>
    <p:sldId id="662" r:id="rId16"/>
    <p:sldId id="676" r:id="rId17"/>
    <p:sldId id="679" r:id="rId18"/>
    <p:sldId id="680" r:id="rId19"/>
    <p:sldId id="682" r:id="rId20"/>
    <p:sldId id="683" r:id="rId21"/>
    <p:sldId id="684" r:id="rId22"/>
    <p:sldId id="685" r:id="rId23"/>
    <p:sldId id="686" r:id="rId24"/>
    <p:sldId id="687" r:id="rId25"/>
    <p:sldId id="688" r:id="rId26"/>
    <p:sldId id="689" r:id="rId27"/>
    <p:sldId id="690" r:id="rId28"/>
    <p:sldId id="691" r:id="rId29"/>
    <p:sldId id="692" r:id="rId30"/>
  </p:sldIdLst>
  <p:sldSz cx="9144000" cy="6858000" type="screen4x3"/>
  <p:notesSz cx="7010400" cy="92964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  <a:srgbClr val="DBD600"/>
    <a:srgbClr val="4C4C4C"/>
    <a:srgbClr val="D6A300"/>
    <a:srgbClr val="FF99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0545" autoAdjust="0"/>
  </p:normalViewPr>
  <p:slideViewPr>
    <p:cSldViewPr snapToGrid="0">
      <p:cViewPr varScale="1">
        <p:scale>
          <a:sx n="85" d="100"/>
          <a:sy n="85" d="100"/>
        </p:scale>
        <p:origin x="12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7936CD-AB03-4AFC-A295-6339C53B9A80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2865A76-1133-4191-AE91-D7DF901D62FA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dirty="0" smtClean="0"/>
            <a:t>Modificación de permiso</a:t>
          </a:r>
          <a:endParaRPr lang="es-ES" sz="2400" dirty="0"/>
        </a:p>
      </dgm:t>
    </dgm:pt>
    <dgm:pt modelId="{7F4CB539-6EFB-4184-B5CA-5B3C49D92220}" type="parTrans" cxnId="{D56623E6-AF6B-4DDF-9CB7-F28E12B61FC7}">
      <dgm:prSet/>
      <dgm:spPr/>
      <dgm:t>
        <a:bodyPr/>
        <a:lstStyle/>
        <a:p>
          <a:endParaRPr lang="es-ES" sz="1000"/>
        </a:p>
      </dgm:t>
    </dgm:pt>
    <dgm:pt modelId="{128C394F-671C-4727-9F24-F2F96D34EE20}" type="sibTrans" cxnId="{D56623E6-AF6B-4DDF-9CB7-F28E12B61FC7}">
      <dgm:prSet/>
      <dgm:spPr/>
      <dgm:t>
        <a:bodyPr/>
        <a:lstStyle/>
        <a:p>
          <a:endParaRPr lang="es-ES" sz="1000"/>
        </a:p>
      </dgm:t>
    </dgm:pt>
    <dgm:pt modelId="{D74A4709-A679-4780-A824-54F93183DA55}">
      <dgm:prSet phldrT="[Texto]" custT="1"/>
      <dgm:spPr/>
      <dgm:t>
        <a:bodyPr/>
        <a:lstStyle/>
        <a:p>
          <a:pPr rtl="0"/>
          <a:r>
            <a:rPr lang="es-MX" sz="1000" b="1" u="sng" dirty="0" smtClean="0">
              <a:solidFill>
                <a:schemeClr val="tx1"/>
              </a:solidFill>
              <a:ea typeface="ＭＳ Ｐゴシック" pitchFamily="16" charset="-128"/>
            </a:rPr>
            <a:t>Cesión de permiso y cambios en el control accionario</a:t>
          </a:r>
        </a:p>
        <a:p>
          <a:pPr rtl="0"/>
          <a:r>
            <a:rPr lang="es-MX" sz="1000" b="1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</a:p>
        <a:p>
          <a:pPr rtl="0"/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  <a:endParaRPr lang="es-ES" sz="1000" dirty="0" smtClean="0">
            <a:solidFill>
              <a:schemeClr val="tx1"/>
            </a:solidFill>
            <a:ea typeface="ＭＳ Ｐゴシック" pitchFamily="16" charset="-128"/>
          </a:endParaRPr>
        </a:p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Escrito libre del permisionario</a:t>
          </a:r>
          <a:endParaRPr lang="es-ES" sz="1000" dirty="0" smtClean="0">
            <a:solidFill>
              <a:schemeClr val="tx1"/>
            </a:solidFill>
            <a:ea typeface="ＭＳ Ｐゴシック" pitchFamily="16" charset="-128"/>
          </a:endParaRPr>
        </a:p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Escrito libre del cesionario</a:t>
          </a:r>
        </a:p>
      </dgm:t>
    </dgm:pt>
    <dgm:pt modelId="{1B69CB19-D0D7-4D05-B429-B19E694D5CCD}" type="parTrans" cxnId="{2992FADB-54F2-4C0A-8964-53B937009132}">
      <dgm:prSet/>
      <dgm:spPr/>
      <dgm:t>
        <a:bodyPr/>
        <a:lstStyle/>
        <a:p>
          <a:endParaRPr lang="es-ES" sz="1000"/>
        </a:p>
      </dgm:t>
    </dgm:pt>
    <dgm:pt modelId="{0423AFD2-E6E6-41D3-A8FB-66731E1782EE}" type="sibTrans" cxnId="{2992FADB-54F2-4C0A-8964-53B937009132}">
      <dgm:prSet/>
      <dgm:spPr/>
      <dgm:t>
        <a:bodyPr/>
        <a:lstStyle/>
        <a:p>
          <a:endParaRPr lang="es-ES" sz="1000"/>
        </a:p>
      </dgm:t>
    </dgm:pt>
    <dgm:pt modelId="{628A403A-A1E8-4BEF-B2CC-9A250857B4BF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dirty="0" smtClean="0"/>
            <a:t>Actualización de permiso</a:t>
          </a:r>
          <a:endParaRPr lang="es-ES" sz="2400" dirty="0"/>
        </a:p>
      </dgm:t>
    </dgm:pt>
    <dgm:pt modelId="{FD35FAF6-7014-4764-BFD5-D1C4771FCA4D}" type="parTrans" cxnId="{326E91B6-305A-4FD1-A110-1DF5C984739B}">
      <dgm:prSet/>
      <dgm:spPr/>
      <dgm:t>
        <a:bodyPr/>
        <a:lstStyle/>
        <a:p>
          <a:endParaRPr lang="es-ES" sz="1000"/>
        </a:p>
      </dgm:t>
    </dgm:pt>
    <dgm:pt modelId="{C30EC1C1-BB4A-46D5-BEB0-28767C378CC2}" type="sibTrans" cxnId="{326E91B6-305A-4FD1-A110-1DF5C984739B}">
      <dgm:prSet/>
      <dgm:spPr/>
      <dgm:t>
        <a:bodyPr/>
        <a:lstStyle/>
        <a:p>
          <a:endParaRPr lang="es-ES" sz="1000"/>
        </a:p>
      </dgm:t>
    </dgm:pt>
    <dgm:pt modelId="{9500E81A-9B6B-4637-9265-01B83D6E14E0}">
      <dgm:prSet phldrT="[Texto]" custT="1"/>
      <dgm:spPr/>
      <dgm:t>
        <a:bodyPr/>
        <a:lstStyle/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Cambios en la razón social, cambio de dirección, cambio de representante legal, sustitución de equipo, agregar petrolíferos adicionales. </a:t>
          </a:r>
        </a:p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Cambios en equipos no asociados directamente a la prestación del servicio de expendio.</a:t>
          </a:r>
          <a:endParaRPr lang="es-ES" sz="1000" dirty="0"/>
        </a:p>
      </dgm:t>
    </dgm:pt>
    <dgm:pt modelId="{F1B32E27-F6CD-48E8-8921-8E3DE6B9CFF2}" type="parTrans" cxnId="{213D6CC2-2954-422B-B316-D9729EE11D72}">
      <dgm:prSet/>
      <dgm:spPr/>
      <dgm:t>
        <a:bodyPr/>
        <a:lstStyle/>
        <a:p>
          <a:endParaRPr lang="es-ES" sz="1000"/>
        </a:p>
      </dgm:t>
    </dgm:pt>
    <dgm:pt modelId="{196CE50A-2BE4-4F86-B6E5-2656D16B6F10}" type="sibTrans" cxnId="{213D6CC2-2954-422B-B316-D9729EE11D72}">
      <dgm:prSet/>
      <dgm:spPr/>
      <dgm:t>
        <a:bodyPr/>
        <a:lstStyle/>
        <a:p>
          <a:endParaRPr lang="es-ES" sz="1000"/>
        </a:p>
      </dgm:t>
    </dgm:pt>
    <dgm:pt modelId="{7A761735-FC74-4572-94F4-450527351323}">
      <dgm:prSet custT="1"/>
      <dgm:spPr/>
      <dgm:t>
        <a:bodyPr/>
        <a:lstStyle/>
        <a:p>
          <a:pPr rtl="0"/>
          <a:r>
            <a:rPr lang="es-MX" sz="1000" b="1" u="sng" dirty="0" smtClean="0">
              <a:solidFill>
                <a:schemeClr val="tx1"/>
              </a:solidFill>
              <a:ea typeface="ＭＳ Ｐゴシック" pitchFamily="16" charset="-128"/>
            </a:rPr>
            <a:t>Cambios técnicos</a:t>
          </a:r>
        </a:p>
        <a:p>
          <a:pPr rtl="0"/>
          <a:r>
            <a:rPr lang="es-MX" sz="1000" b="0" u="none" dirty="0" smtClean="0">
              <a:solidFill>
                <a:schemeClr val="tx1"/>
              </a:solidFill>
              <a:ea typeface="ＭＳ Ｐゴシック" pitchFamily="16" charset="-128"/>
            </a:rPr>
            <a:t>Cambios en el número de dispensarios o tanques de almacenamiento.</a:t>
          </a:r>
        </a:p>
        <a:p>
          <a:pPr rtl="0"/>
          <a:r>
            <a:rPr lang="es-MX" sz="1000" b="0" u="none" dirty="0" smtClean="0">
              <a:solidFill>
                <a:schemeClr val="tx1"/>
              </a:solidFill>
              <a:ea typeface="ＭＳ Ｐゴシック" pitchFamily="16" charset="-128"/>
            </a:rPr>
            <a:t>Agregar gas natural o gas </a:t>
          </a:r>
          <a:r>
            <a:rPr lang="es-MX" sz="1000" b="0" u="none" dirty="0" err="1" smtClean="0">
              <a:solidFill>
                <a:schemeClr val="tx1"/>
              </a:solidFill>
              <a:ea typeface="ＭＳ Ｐゴシック" pitchFamily="16" charset="-128"/>
            </a:rPr>
            <a:t>lp</a:t>
          </a:r>
          <a:r>
            <a:rPr lang="es-MX" sz="1000" b="0" u="none" dirty="0" smtClean="0">
              <a:solidFill>
                <a:schemeClr val="tx1"/>
              </a:solidFill>
              <a:ea typeface="ＭＳ Ｐゴシック" pitchFamily="16" charset="-128"/>
            </a:rPr>
            <a:t>. </a:t>
          </a:r>
        </a:p>
        <a:p>
          <a:pPr rtl="0"/>
          <a:r>
            <a:rPr lang="es-MX" sz="1000" b="1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</a:p>
        <a:p>
          <a:pPr rtl="0"/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</a:p>
        <a:p>
          <a:pPr rtl="0"/>
          <a:r>
            <a:rPr lang="es-ES" sz="1000" b="0" dirty="0" smtClean="0"/>
            <a:t>Escrito libre del permisionario</a:t>
          </a:r>
        </a:p>
        <a:p>
          <a:pPr rtl="0"/>
          <a:r>
            <a:rPr lang="es-ES" sz="1000" b="0" dirty="0" smtClean="0"/>
            <a:t>Documento que determine ASEA.</a:t>
          </a:r>
          <a:endParaRPr lang="es-ES" sz="1000" b="0" dirty="0"/>
        </a:p>
      </dgm:t>
    </dgm:pt>
    <dgm:pt modelId="{B3914A35-A756-4973-AFDF-9F86035D9846}" type="parTrans" cxnId="{0619D888-1BAF-42BA-94E6-647E06BDA071}">
      <dgm:prSet/>
      <dgm:spPr/>
      <dgm:t>
        <a:bodyPr/>
        <a:lstStyle/>
        <a:p>
          <a:endParaRPr lang="es-ES" sz="1000"/>
        </a:p>
      </dgm:t>
    </dgm:pt>
    <dgm:pt modelId="{66D2A780-CB6C-4D7C-9E14-7B8BBF7761C9}" type="sibTrans" cxnId="{0619D888-1BAF-42BA-94E6-647E06BDA071}">
      <dgm:prSet/>
      <dgm:spPr/>
      <dgm:t>
        <a:bodyPr/>
        <a:lstStyle/>
        <a:p>
          <a:endParaRPr lang="es-ES" sz="1000"/>
        </a:p>
      </dgm:t>
    </dgm:pt>
    <dgm:pt modelId="{A698457C-D5AD-4218-A540-C8F6284445B7}" type="pres">
      <dgm:prSet presAssocID="{767936CD-AB03-4AFC-A295-6339C53B9A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004DC49-41BC-47BB-8855-FE5C0AEC3104}" type="pres">
      <dgm:prSet presAssocID="{72865A76-1133-4191-AE91-D7DF901D62FA}" presName="root" presStyleCnt="0"/>
      <dgm:spPr/>
    </dgm:pt>
    <dgm:pt modelId="{6AF7C653-CB59-49E9-8681-8CEFF8E8D6B6}" type="pres">
      <dgm:prSet presAssocID="{72865A76-1133-4191-AE91-D7DF901D62FA}" presName="rootComposite" presStyleCnt="0"/>
      <dgm:spPr/>
    </dgm:pt>
    <dgm:pt modelId="{7F3E5CDF-1897-43E3-81D8-274742CC58D1}" type="pres">
      <dgm:prSet presAssocID="{72865A76-1133-4191-AE91-D7DF901D62FA}" presName="rootText" presStyleLbl="node1" presStyleIdx="0" presStyleCnt="2"/>
      <dgm:spPr/>
      <dgm:t>
        <a:bodyPr/>
        <a:lstStyle/>
        <a:p>
          <a:endParaRPr lang="es-ES"/>
        </a:p>
      </dgm:t>
    </dgm:pt>
    <dgm:pt modelId="{FB3EB3F8-B675-4CD3-B2D5-B25D9D0F23DB}" type="pres">
      <dgm:prSet presAssocID="{72865A76-1133-4191-AE91-D7DF901D62FA}" presName="rootConnector" presStyleLbl="node1" presStyleIdx="0" presStyleCnt="2"/>
      <dgm:spPr/>
      <dgm:t>
        <a:bodyPr/>
        <a:lstStyle/>
        <a:p>
          <a:endParaRPr lang="es-ES"/>
        </a:p>
      </dgm:t>
    </dgm:pt>
    <dgm:pt modelId="{D5CC08BB-1E26-47E9-B924-A399481674D5}" type="pres">
      <dgm:prSet presAssocID="{72865A76-1133-4191-AE91-D7DF901D62FA}" presName="childShape" presStyleCnt="0"/>
      <dgm:spPr/>
    </dgm:pt>
    <dgm:pt modelId="{DB9B40DC-719D-4E16-AA91-543378BBAFA2}" type="pres">
      <dgm:prSet presAssocID="{1B69CB19-D0D7-4D05-B429-B19E694D5CCD}" presName="Name13" presStyleLbl="parChTrans1D2" presStyleIdx="0" presStyleCnt="3"/>
      <dgm:spPr/>
      <dgm:t>
        <a:bodyPr/>
        <a:lstStyle/>
        <a:p>
          <a:endParaRPr lang="es-ES"/>
        </a:p>
      </dgm:t>
    </dgm:pt>
    <dgm:pt modelId="{63AA2F73-E32D-4B36-B77B-388CFE0346BD}" type="pres">
      <dgm:prSet presAssocID="{D74A4709-A679-4780-A824-54F93183DA55}" presName="childText" presStyleLbl="bgAcc1" presStyleIdx="0" presStyleCnt="3" custScaleX="1282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674912-CDCC-4D61-87F5-567F4CCCEE28}" type="pres">
      <dgm:prSet presAssocID="{B3914A35-A756-4973-AFDF-9F86035D9846}" presName="Name13" presStyleLbl="parChTrans1D2" presStyleIdx="1" presStyleCnt="3"/>
      <dgm:spPr/>
      <dgm:t>
        <a:bodyPr/>
        <a:lstStyle/>
        <a:p>
          <a:endParaRPr lang="es-ES"/>
        </a:p>
      </dgm:t>
    </dgm:pt>
    <dgm:pt modelId="{9CFCE7B4-A7F3-48D4-9BEE-CFC568510781}" type="pres">
      <dgm:prSet presAssocID="{7A761735-FC74-4572-94F4-450527351323}" presName="childText" presStyleLbl="bgAcc1" presStyleIdx="1" presStyleCnt="3" custScaleX="134513" custScaleY="1439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74AAED-22F5-4296-9C5D-3F15F12D2DE1}" type="pres">
      <dgm:prSet presAssocID="{628A403A-A1E8-4BEF-B2CC-9A250857B4BF}" presName="root" presStyleCnt="0"/>
      <dgm:spPr/>
    </dgm:pt>
    <dgm:pt modelId="{41D596DA-241B-4E0C-98A4-1CE5AB47964E}" type="pres">
      <dgm:prSet presAssocID="{628A403A-A1E8-4BEF-B2CC-9A250857B4BF}" presName="rootComposite" presStyleCnt="0"/>
      <dgm:spPr/>
    </dgm:pt>
    <dgm:pt modelId="{62F3FE4A-CA8D-47E0-B9A8-EF10DACD33E6}" type="pres">
      <dgm:prSet presAssocID="{628A403A-A1E8-4BEF-B2CC-9A250857B4BF}" presName="rootText" presStyleLbl="node1" presStyleIdx="1" presStyleCnt="2"/>
      <dgm:spPr/>
      <dgm:t>
        <a:bodyPr/>
        <a:lstStyle/>
        <a:p>
          <a:endParaRPr lang="es-ES"/>
        </a:p>
      </dgm:t>
    </dgm:pt>
    <dgm:pt modelId="{0FA4DA99-91A2-4623-899B-026F2319FD31}" type="pres">
      <dgm:prSet presAssocID="{628A403A-A1E8-4BEF-B2CC-9A250857B4BF}" presName="rootConnector" presStyleLbl="node1" presStyleIdx="1" presStyleCnt="2"/>
      <dgm:spPr/>
      <dgm:t>
        <a:bodyPr/>
        <a:lstStyle/>
        <a:p>
          <a:endParaRPr lang="es-ES"/>
        </a:p>
      </dgm:t>
    </dgm:pt>
    <dgm:pt modelId="{5350CD45-8AC8-4FB9-99ED-2FAC40E1A98A}" type="pres">
      <dgm:prSet presAssocID="{628A403A-A1E8-4BEF-B2CC-9A250857B4BF}" presName="childShape" presStyleCnt="0"/>
      <dgm:spPr/>
    </dgm:pt>
    <dgm:pt modelId="{23ECC6B6-ECE6-4093-8A02-DAB095AE2A55}" type="pres">
      <dgm:prSet presAssocID="{F1B32E27-F6CD-48E8-8921-8E3DE6B9CFF2}" presName="Name13" presStyleLbl="parChTrans1D2" presStyleIdx="2" presStyleCnt="3"/>
      <dgm:spPr/>
      <dgm:t>
        <a:bodyPr/>
        <a:lstStyle/>
        <a:p>
          <a:endParaRPr lang="es-ES"/>
        </a:p>
      </dgm:t>
    </dgm:pt>
    <dgm:pt modelId="{92253663-E97D-470A-B2A7-8EDEE84AF299}" type="pres">
      <dgm:prSet presAssocID="{9500E81A-9B6B-4637-9265-01B83D6E14E0}" presName="childText" presStyleLbl="bgAcc1" presStyleIdx="2" presStyleCnt="3" custScaleX="148080" custScaleY="1174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13D6CC2-2954-422B-B316-D9729EE11D72}" srcId="{628A403A-A1E8-4BEF-B2CC-9A250857B4BF}" destId="{9500E81A-9B6B-4637-9265-01B83D6E14E0}" srcOrd="0" destOrd="0" parTransId="{F1B32E27-F6CD-48E8-8921-8E3DE6B9CFF2}" sibTransId="{196CE50A-2BE4-4F86-B6E5-2656D16B6F10}"/>
    <dgm:cxn modelId="{0619D888-1BAF-42BA-94E6-647E06BDA071}" srcId="{72865A76-1133-4191-AE91-D7DF901D62FA}" destId="{7A761735-FC74-4572-94F4-450527351323}" srcOrd="1" destOrd="0" parTransId="{B3914A35-A756-4973-AFDF-9F86035D9846}" sibTransId="{66D2A780-CB6C-4D7C-9E14-7B8BBF7761C9}"/>
    <dgm:cxn modelId="{326E91B6-305A-4FD1-A110-1DF5C984739B}" srcId="{767936CD-AB03-4AFC-A295-6339C53B9A80}" destId="{628A403A-A1E8-4BEF-B2CC-9A250857B4BF}" srcOrd="1" destOrd="0" parTransId="{FD35FAF6-7014-4764-BFD5-D1C4771FCA4D}" sibTransId="{C30EC1C1-BB4A-46D5-BEB0-28767C378CC2}"/>
    <dgm:cxn modelId="{F0D832B9-2749-4B40-A89E-868CD7622720}" type="presOf" srcId="{767936CD-AB03-4AFC-A295-6339C53B9A80}" destId="{A698457C-D5AD-4218-A540-C8F6284445B7}" srcOrd="0" destOrd="0" presId="urn:microsoft.com/office/officeart/2005/8/layout/hierarchy3"/>
    <dgm:cxn modelId="{2992FADB-54F2-4C0A-8964-53B937009132}" srcId="{72865A76-1133-4191-AE91-D7DF901D62FA}" destId="{D74A4709-A679-4780-A824-54F93183DA55}" srcOrd="0" destOrd="0" parTransId="{1B69CB19-D0D7-4D05-B429-B19E694D5CCD}" sibTransId="{0423AFD2-E6E6-41D3-A8FB-66731E1782EE}"/>
    <dgm:cxn modelId="{30197367-1ADB-4268-9F91-B91AEE9B24AA}" type="presOf" srcId="{B3914A35-A756-4973-AFDF-9F86035D9846}" destId="{24674912-CDCC-4D61-87F5-567F4CCCEE28}" srcOrd="0" destOrd="0" presId="urn:microsoft.com/office/officeart/2005/8/layout/hierarchy3"/>
    <dgm:cxn modelId="{55C74A8B-3FD2-4CED-B221-7DC38B23B970}" type="presOf" srcId="{628A403A-A1E8-4BEF-B2CC-9A250857B4BF}" destId="{0FA4DA99-91A2-4623-899B-026F2319FD31}" srcOrd="1" destOrd="0" presId="urn:microsoft.com/office/officeart/2005/8/layout/hierarchy3"/>
    <dgm:cxn modelId="{8B36DB42-5750-44BD-9FD1-2797AEBF4437}" type="presOf" srcId="{7A761735-FC74-4572-94F4-450527351323}" destId="{9CFCE7B4-A7F3-48D4-9BEE-CFC568510781}" srcOrd="0" destOrd="0" presId="urn:microsoft.com/office/officeart/2005/8/layout/hierarchy3"/>
    <dgm:cxn modelId="{529948D3-C1F2-4087-B879-68274A010EF4}" type="presOf" srcId="{628A403A-A1E8-4BEF-B2CC-9A250857B4BF}" destId="{62F3FE4A-CA8D-47E0-B9A8-EF10DACD33E6}" srcOrd="0" destOrd="0" presId="urn:microsoft.com/office/officeart/2005/8/layout/hierarchy3"/>
    <dgm:cxn modelId="{ADE506A0-EB6C-45B6-8D16-77D6DFD72158}" type="presOf" srcId="{1B69CB19-D0D7-4D05-B429-B19E694D5CCD}" destId="{DB9B40DC-719D-4E16-AA91-543378BBAFA2}" srcOrd="0" destOrd="0" presId="urn:microsoft.com/office/officeart/2005/8/layout/hierarchy3"/>
    <dgm:cxn modelId="{D56623E6-AF6B-4DDF-9CB7-F28E12B61FC7}" srcId="{767936CD-AB03-4AFC-A295-6339C53B9A80}" destId="{72865A76-1133-4191-AE91-D7DF901D62FA}" srcOrd="0" destOrd="0" parTransId="{7F4CB539-6EFB-4184-B5CA-5B3C49D92220}" sibTransId="{128C394F-671C-4727-9F24-F2F96D34EE20}"/>
    <dgm:cxn modelId="{8109C8DC-9A32-42AF-A1E8-B03D12072ED7}" type="presOf" srcId="{D74A4709-A679-4780-A824-54F93183DA55}" destId="{63AA2F73-E32D-4B36-B77B-388CFE0346BD}" srcOrd="0" destOrd="0" presId="urn:microsoft.com/office/officeart/2005/8/layout/hierarchy3"/>
    <dgm:cxn modelId="{32713D3E-0DAD-471B-9130-3F7BE11DE26E}" type="presOf" srcId="{F1B32E27-F6CD-48E8-8921-8E3DE6B9CFF2}" destId="{23ECC6B6-ECE6-4093-8A02-DAB095AE2A55}" srcOrd="0" destOrd="0" presId="urn:microsoft.com/office/officeart/2005/8/layout/hierarchy3"/>
    <dgm:cxn modelId="{906D3279-3B74-430F-B8CF-FB268D1CB1D4}" type="presOf" srcId="{72865A76-1133-4191-AE91-D7DF901D62FA}" destId="{7F3E5CDF-1897-43E3-81D8-274742CC58D1}" srcOrd="0" destOrd="0" presId="urn:microsoft.com/office/officeart/2005/8/layout/hierarchy3"/>
    <dgm:cxn modelId="{08C8DAD3-BC5B-4D52-90EA-449BED5D710A}" type="presOf" srcId="{72865A76-1133-4191-AE91-D7DF901D62FA}" destId="{FB3EB3F8-B675-4CD3-B2D5-B25D9D0F23DB}" srcOrd="1" destOrd="0" presId="urn:microsoft.com/office/officeart/2005/8/layout/hierarchy3"/>
    <dgm:cxn modelId="{9128749C-47D5-4FB6-930C-AC12734E89C4}" type="presOf" srcId="{9500E81A-9B6B-4637-9265-01B83D6E14E0}" destId="{92253663-E97D-470A-B2A7-8EDEE84AF299}" srcOrd="0" destOrd="0" presId="urn:microsoft.com/office/officeart/2005/8/layout/hierarchy3"/>
    <dgm:cxn modelId="{0F982C8F-6484-4D93-A9FF-C8CDE1D6D882}" type="presParOf" srcId="{A698457C-D5AD-4218-A540-C8F6284445B7}" destId="{7004DC49-41BC-47BB-8855-FE5C0AEC3104}" srcOrd="0" destOrd="0" presId="urn:microsoft.com/office/officeart/2005/8/layout/hierarchy3"/>
    <dgm:cxn modelId="{F0E46B19-9EE4-4DEB-88AA-CC413AFA32D3}" type="presParOf" srcId="{7004DC49-41BC-47BB-8855-FE5C0AEC3104}" destId="{6AF7C653-CB59-49E9-8681-8CEFF8E8D6B6}" srcOrd="0" destOrd="0" presId="urn:microsoft.com/office/officeart/2005/8/layout/hierarchy3"/>
    <dgm:cxn modelId="{8D577F6C-FE2F-4845-8155-565B589380A9}" type="presParOf" srcId="{6AF7C653-CB59-49E9-8681-8CEFF8E8D6B6}" destId="{7F3E5CDF-1897-43E3-81D8-274742CC58D1}" srcOrd="0" destOrd="0" presId="urn:microsoft.com/office/officeart/2005/8/layout/hierarchy3"/>
    <dgm:cxn modelId="{C157605E-5EA8-4EC1-A64F-492E7F632517}" type="presParOf" srcId="{6AF7C653-CB59-49E9-8681-8CEFF8E8D6B6}" destId="{FB3EB3F8-B675-4CD3-B2D5-B25D9D0F23DB}" srcOrd="1" destOrd="0" presId="urn:microsoft.com/office/officeart/2005/8/layout/hierarchy3"/>
    <dgm:cxn modelId="{C57D5319-BDE4-4002-9B6B-FF96F83C42E4}" type="presParOf" srcId="{7004DC49-41BC-47BB-8855-FE5C0AEC3104}" destId="{D5CC08BB-1E26-47E9-B924-A399481674D5}" srcOrd="1" destOrd="0" presId="urn:microsoft.com/office/officeart/2005/8/layout/hierarchy3"/>
    <dgm:cxn modelId="{17E35EDD-86A3-41A8-9F39-341910F41C97}" type="presParOf" srcId="{D5CC08BB-1E26-47E9-B924-A399481674D5}" destId="{DB9B40DC-719D-4E16-AA91-543378BBAFA2}" srcOrd="0" destOrd="0" presId="urn:microsoft.com/office/officeart/2005/8/layout/hierarchy3"/>
    <dgm:cxn modelId="{1AB807FF-4B7A-4C07-B742-B66E3F5CB31B}" type="presParOf" srcId="{D5CC08BB-1E26-47E9-B924-A399481674D5}" destId="{63AA2F73-E32D-4B36-B77B-388CFE0346BD}" srcOrd="1" destOrd="0" presId="urn:microsoft.com/office/officeart/2005/8/layout/hierarchy3"/>
    <dgm:cxn modelId="{A101C940-1675-4853-8B38-0372A4CAEE2B}" type="presParOf" srcId="{D5CC08BB-1E26-47E9-B924-A399481674D5}" destId="{24674912-CDCC-4D61-87F5-567F4CCCEE28}" srcOrd="2" destOrd="0" presId="urn:microsoft.com/office/officeart/2005/8/layout/hierarchy3"/>
    <dgm:cxn modelId="{D97B41DD-5559-471D-90EC-BAA6E202F4F4}" type="presParOf" srcId="{D5CC08BB-1E26-47E9-B924-A399481674D5}" destId="{9CFCE7B4-A7F3-48D4-9BEE-CFC568510781}" srcOrd="3" destOrd="0" presId="urn:microsoft.com/office/officeart/2005/8/layout/hierarchy3"/>
    <dgm:cxn modelId="{22AFF592-3103-4A53-98BA-FFCBF0A04927}" type="presParOf" srcId="{A698457C-D5AD-4218-A540-C8F6284445B7}" destId="{2274AAED-22F5-4296-9C5D-3F15F12D2DE1}" srcOrd="1" destOrd="0" presId="urn:microsoft.com/office/officeart/2005/8/layout/hierarchy3"/>
    <dgm:cxn modelId="{73B81EB5-08D5-4000-8EEB-4E098FA818B0}" type="presParOf" srcId="{2274AAED-22F5-4296-9C5D-3F15F12D2DE1}" destId="{41D596DA-241B-4E0C-98A4-1CE5AB47964E}" srcOrd="0" destOrd="0" presId="urn:microsoft.com/office/officeart/2005/8/layout/hierarchy3"/>
    <dgm:cxn modelId="{8A6992B3-DF68-4D6C-BF57-2EADC215CBB5}" type="presParOf" srcId="{41D596DA-241B-4E0C-98A4-1CE5AB47964E}" destId="{62F3FE4A-CA8D-47E0-B9A8-EF10DACD33E6}" srcOrd="0" destOrd="0" presId="urn:microsoft.com/office/officeart/2005/8/layout/hierarchy3"/>
    <dgm:cxn modelId="{867F6D98-F98E-4AE5-9FA4-1053FCAC3746}" type="presParOf" srcId="{41D596DA-241B-4E0C-98A4-1CE5AB47964E}" destId="{0FA4DA99-91A2-4623-899B-026F2319FD31}" srcOrd="1" destOrd="0" presId="urn:microsoft.com/office/officeart/2005/8/layout/hierarchy3"/>
    <dgm:cxn modelId="{D5091595-A523-47C2-936B-F048A00D6231}" type="presParOf" srcId="{2274AAED-22F5-4296-9C5D-3F15F12D2DE1}" destId="{5350CD45-8AC8-4FB9-99ED-2FAC40E1A98A}" srcOrd="1" destOrd="0" presId="urn:microsoft.com/office/officeart/2005/8/layout/hierarchy3"/>
    <dgm:cxn modelId="{74C01F1D-F4C4-49E8-9684-94430B1D51C2}" type="presParOf" srcId="{5350CD45-8AC8-4FB9-99ED-2FAC40E1A98A}" destId="{23ECC6B6-ECE6-4093-8A02-DAB095AE2A55}" srcOrd="0" destOrd="0" presId="urn:microsoft.com/office/officeart/2005/8/layout/hierarchy3"/>
    <dgm:cxn modelId="{59DD6BB5-B218-4780-B7B5-2F4C0F86F843}" type="presParOf" srcId="{5350CD45-8AC8-4FB9-99ED-2FAC40E1A98A}" destId="{92253663-E97D-470A-B2A7-8EDEE84AF29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7936CD-AB03-4AFC-A295-6339C53B9A80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2865A76-1133-4191-AE91-D7DF901D62FA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dirty="0" smtClean="0"/>
            <a:t>Modificación de permiso</a:t>
          </a:r>
          <a:endParaRPr lang="es-ES" sz="2400" dirty="0"/>
        </a:p>
      </dgm:t>
    </dgm:pt>
    <dgm:pt modelId="{7F4CB539-6EFB-4184-B5CA-5B3C49D92220}" type="parTrans" cxnId="{D56623E6-AF6B-4DDF-9CB7-F28E12B61FC7}">
      <dgm:prSet/>
      <dgm:spPr/>
      <dgm:t>
        <a:bodyPr/>
        <a:lstStyle/>
        <a:p>
          <a:endParaRPr lang="es-ES" sz="1000"/>
        </a:p>
      </dgm:t>
    </dgm:pt>
    <dgm:pt modelId="{128C394F-671C-4727-9F24-F2F96D34EE20}" type="sibTrans" cxnId="{D56623E6-AF6B-4DDF-9CB7-F28E12B61FC7}">
      <dgm:prSet/>
      <dgm:spPr/>
      <dgm:t>
        <a:bodyPr/>
        <a:lstStyle/>
        <a:p>
          <a:endParaRPr lang="es-ES" sz="1000"/>
        </a:p>
      </dgm:t>
    </dgm:pt>
    <dgm:pt modelId="{D74A4709-A679-4780-A824-54F93183DA55}">
      <dgm:prSet phldrT="[Texto]" custT="1"/>
      <dgm:spPr/>
      <dgm:t>
        <a:bodyPr/>
        <a:lstStyle/>
        <a:p>
          <a:pPr rtl="0"/>
          <a:r>
            <a:rPr lang="es-MX" sz="1000" b="1" u="sng" dirty="0" smtClean="0">
              <a:solidFill>
                <a:schemeClr val="tx1"/>
              </a:solidFill>
              <a:ea typeface="ＭＳ Ｐゴシック" pitchFamily="16" charset="-128"/>
            </a:rPr>
            <a:t>Cesión de permiso y cambios en el control accionario</a:t>
          </a:r>
        </a:p>
        <a:p>
          <a:pPr rtl="0"/>
          <a:r>
            <a:rPr lang="es-MX" sz="1000" b="1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</a:p>
        <a:p>
          <a:pPr rtl="0"/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  <a:endParaRPr lang="es-ES" sz="1000" dirty="0" smtClean="0">
            <a:solidFill>
              <a:schemeClr val="tx1"/>
            </a:solidFill>
            <a:ea typeface="ＭＳ Ｐゴシック" pitchFamily="16" charset="-128"/>
          </a:endParaRPr>
        </a:p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Escrito libre del permisionario</a:t>
          </a:r>
          <a:endParaRPr lang="es-ES" sz="1000" dirty="0" smtClean="0">
            <a:solidFill>
              <a:schemeClr val="tx1"/>
            </a:solidFill>
            <a:ea typeface="ＭＳ Ｐゴシック" pitchFamily="16" charset="-128"/>
          </a:endParaRPr>
        </a:p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Escrito libre del cesionario</a:t>
          </a:r>
        </a:p>
      </dgm:t>
    </dgm:pt>
    <dgm:pt modelId="{1B69CB19-D0D7-4D05-B429-B19E694D5CCD}" type="parTrans" cxnId="{2992FADB-54F2-4C0A-8964-53B937009132}">
      <dgm:prSet/>
      <dgm:spPr/>
      <dgm:t>
        <a:bodyPr/>
        <a:lstStyle/>
        <a:p>
          <a:endParaRPr lang="es-ES" sz="1000"/>
        </a:p>
      </dgm:t>
    </dgm:pt>
    <dgm:pt modelId="{0423AFD2-E6E6-41D3-A8FB-66731E1782EE}" type="sibTrans" cxnId="{2992FADB-54F2-4C0A-8964-53B937009132}">
      <dgm:prSet/>
      <dgm:spPr/>
      <dgm:t>
        <a:bodyPr/>
        <a:lstStyle/>
        <a:p>
          <a:endParaRPr lang="es-ES" sz="1000"/>
        </a:p>
      </dgm:t>
    </dgm:pt>
    <dgm:pt modelId="{628A403A-A1E8-4BEF-B2CC-9A250857B4BF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dirty="0" smtClean="0"/>
            <a:t>Actualización de permiso</a:t>
          </a:r>
          <a:endParaRPr lang="es-ES" sz="2400" dirty="0"/>
        </a:p>
      </dgm:t>
    </dgm:pt>
    <dgm:pt modelId="{FD35FAF6-7014-4764-BFD5-D1C4771FCA4D}" type="parTrans" cxnId="{326E91B6-305A-4FD1-A110-1DF5C984739B}">
      <dgm:prSet/>
      <dgm:spPr/>
      <dgm:t>
        <a:bodyPr/>
        <a:lstStyle/>
        <a:p>
          <a:endParaRPr lang="es-ES" sz="1000"/>
        </a:p>
      </dgm:t>
    </dgm:pt>
    <dgm:pt modelId="{C30EC1C1-BB4A-46D5-BEB0-28767C378CC2}" type="sibTrans" cxnId="{326E91B6-305A-4FD1-A110-1DF5C984739B}">
      <dgm:prSet/>
      <dgm:spPr/>
      <dgm:t>
        <a:bodyPr/>
        <a:lstStyle/>
        <a:p>
          <a:endParaRPr lang="es-ES" sz="1000"/>
        </a:p>
      </dgm:t>
    </dgm:pt>
    <dgm:pt modelId="{9500E81A-9B6B-4637-9265-01B83D6E14E0}">
      <dgm:prSet phldrT="[Texto]" custT="1"/>
      <dgm:spPr/>
      <dgm:t>
        <a:bodyPr/>
        <a:lstStyle/>
        <a:p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Cambios en la razón social, cambio de dirección, cambio de representante legal, sustitución </a:t>
          </a:r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o disminución de unidades vehiculares, </a:t>
          </a:r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agregar petrolíferos adicionales. </a:t>
          </a:r>
        </a:p>
      </dgm:t>
    </dgm:pt>
    <dgm:pt modelId="{F1B32E27-F6CD-48E8-8921-8E3DE6B9CFF2}" type="parTrans" cxnId="{213D6CC2-2954-422B-B316-D9729EE11D72}">
      <dgm:prSet/>
      <dgm:spPr/>
      <dgm:t>
        <a:bodyPr/>
        <a:lstStyle/>
        <a:p>
          <a:endParaRPr lang="es-ES" sz="1000"/>
        </a:p>
      </dgm:t>
    </dgm:pt>
    <dgm:pt modelId="{196CE50A-2BE4-4F86-B6E5-2656D16B6F10}" type="sibTrans" cxnId="{213D6CC2-2954-422B-B316-D9729EE11D72}">
      <dgm:prSet/>
      <dgm:spPr/>
      <dgm:t>
        <a:bodyPr/>
        <a:lstStyle/>
        <a:p>
          <a:endParaRPr lang="es-ES" sz="1000"/>
        </a:p>
      </dgm:t>
    </dgm:pt>
    <dgm:pt modelId="{7A761735-FC74-4572-94F4-450527351323}">
      <dgm:prSet custT="1"/>
      <dgm:spPr/>
      <dgm:t>
        <a:bodyPr/>
        <a:lstStyle/>
        <a:p>
          <a:pPr rtl="0"/>
          <a:r>
            <a:rPr lang="es-MX" sz="1000" b="1" u="sng" dirty="0" smtClean="0">
              <a:solidFill>
                <a:schemeClr val="tx1"/>
              </a:solidFill>
              <a:ea typeface="ＭＳ Ｐゴシック" pitchFamily="16" charset="-128"/>
            </a:rPr>
            <a:t>Cambios técnicos</a:t>
          </a:r>
        </a:p>
        <a:p>
          <a:pPr rtl="0"/>
          <a:r>
            <a:rPr lang="es-MX" sz="1000" b="0" u="none" dirty="0" smtClean="0">
              <a:solidFill>
                <a:schemeClr val="tx1"/>
              </a:solidFill>
              <a:ea typeface="ＭＳ Ｐゴシック" pitchFamily="16" charset="-128"/>
            </a:rPr>
            <a:t>Incrementos </a:t>
          </a:r>
          <a:r>
            <a:rPr lang="es-MX" sz="1000" b="0" u="none" dirty="0" smtClean="0">
              <a:solidFill>
                <a:schemeClr val="tx1"/>
              </a:solidFill>
              <a:ea typeface="ＭＳ Ｐゴシック" pitchFamily="16" charset="-128"/>
            </a:rPr>
            <a:t>en el número de </a:t>
          </a:r>
          <a:r>
            <a:rPr lang="es-MX" sz="1000" b="0" u="none" dirty="0" smtClean="0">
              <a:solidFill>
                <a:schemeClr val="tx1"/>
              </a:solidFill>
              <a:ea typeface="ＭＳ Ｐゴシック" pitchFamily="16" charset="-128"/>
            </a:rPr>
            <a:t>unidades vehiculares</a:t>
          </a:r>
          <a:endParaRPr lang="es-MX" sz="1000" b="0" u="none" dirty="0" smtClean="0">
            <a:solidFill>
              <a:schemeClr val="tx1"/>
            </a:solidFill>
            <a:ea typeface="ＭＳ Ｐゴシック" pitchFamily="16" charset="-128"/>
          </a:endParaRPr>
        </a:p>
        <a:p>
          <a:pPr rtl="0"/>
          <a:r>
            <a:rPr lang="es-MX" sz="1000" b="1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  <a:endParaRPr lang="es-MX" sz="1000" b="1" dirty="0" smtClean="0">
            <a:solidFill>
              <a:schemeClr val="tx1"/>
            </a:solidFill>
            <a:ea typeface="ＭＳ Ｐゴシック" pitchFamily="16" charset="-128"/>
          </a:endParaRPr>
        </a:p>
        <a:p>
          <a:pPr rtl="0"/>
          <a:r>
            <a:rPr lang="es-MX" sz="10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</a:p>
        <a:p>
          <a:pPr rtl="0"/>
          <a:r>
            <a:rPr lang="es-ES" sz="1000" b="0" dirty="0" smtClean="0"/>
            <a:t>Escrito libre del </a:t>
          </a:r>
          <a:r>
            <a:rPr lang="es-ES" sz="1000" b="0" dirty="0" smtClean="0"/>
            <a:t>permisionario</a:t>
          </a:r>
          <a:endParaRPr lang="es-ES" sz="1000" b="0" dirty="0" smtClean="0"/>
        </a:p>
        <a:p>
          <a:pPr rtl="0"/>
          <a:r>
            <a:rPr lang="es-ES" sz="1000" b="0" dirty="0" smtClean="0"/>
            <a:t>Permiso SCT (Tarjeta de circulación, número de serie, </a:t>
          </a:r>
          <a:r>
            <a:rPr lang="es-ES" sz="1000" b="0" dirty="0" err="1" smtClean="0"/>
            <a:t>etc</a:t>
          </a:r>
          <a:r>
            <a:rPr lang="es-ES" sz="1000" b="0" dirty="0" smtClean="0"/>
            <a:t>), póliza de seguro</a:t>
          </a:r>
          <a:endParaRPr lang="es-ES" sz="1000" b="0" dirty="0"/>
        </a:p>
      </dgm:t>
    </dgm:pt>
    <dgm:pt modelId="{B3914A35-A756-4973-AFDF-9F86035D9846}" type="parTrans" cxnId="{0619D888-1BAF-42BA-94E6-647E06BDA071}">
      <dgm:prSet/>
      <dgm:spPr/>
      <dgm:t>
        <a:bodyPr/>
        <a:lstStyle/>
        <a:p>
          <a:endParaRPr lang="es-ES" sz="1000"/>
        </a:p>
      </dgm:t>
    </dgm:pt>
    <dgm:pt modelId="{66D2A780-CB6C-4D7C-9E14-7B8BBF7761C9}" type="sibTrans" cxnId="{0619D888-1BAF-42BA-94E6-647E06BDA071}">
      <dgm:prSet/>
      <dgm:spPr/>
      <dgm:t>
        <a:bodyPr/>
        <a:lstStyle/>
        <a:p>
          <a:endParaRPr lang="es-ES" sz="1000"/>
        </a:p>
      </dgm:t>
    </dgm:pt>
    <dgm:pt modelId="{A698457C-D5AD-4218-A540-C8F6284445B7}" type="pres">
      <dgm:prSet presAssocID="{767936CD-AB03-4AFC-A295-6339C53B9A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004DC49-41BC-47BB-8855-FE5C0AEC3104}" type="pres">
      <dgm:prSet presAssocID="{72865A76-1133-4191-AE91-D7DF901D62FA}" presName="root" presStyleCnt="0"/>
      <dgm:spPr/>
    </dgm:pt>
    <dgm:pt modelId="{6AF7C653-CB59-49E9-8681-8CEFF8E8D6B6}" type="pres">
      <dgm:prSet presAssocID="{72865A76-1133-4191-AE91-D7DF901D62FA}" presName="rootComposite" presStyleCnt="0"/>
      <dgm:spPr/>
    </dgm:pt>
    <dgm:pt modelId="{7F3E5CDF-1897-43E3-81D8-274742CC58D1}" type="pres">
      <dgm:prSet presAssocID="{72865A76-1133-4191-AE91-D7DF901D62FA}" presName="rootText" presStyleLbl="node1" presStyleIdx="0" presStyleCnt="2"/>
      <dgm:spPr/>
      <dgm:t>
        <a:bodyPr/>
        <a:lstStyle/>
        <a:p>
          <a:endParaRPr lang="es-ES"/>
        </a:p>
      </dgm:t>
    </dgm:pt>
    <dgm:pt modelId="{FB3EB3F8-B675-4CD3-B2D5-B25D9D0F23DB}" type="pres">
      <dgm:prSet presAssocID="{72865A76-1133-4191-AE91-D7DF901D62FA}" presName="rootConnector" presStyleLbl="node1" presStyleIdx="0" presStyleCnt="2"/>
      <dgm:spPr/>
      <dgm:t>
        <a:bodyPr/>
        <a:lstStyle/>
        <a:p>
          <a:endParaRPr lang="es-ES"/>
        </a:p>
      </dgm:t>
    </dgm:pt>
    <dgm:pt modelId="{D5CC08BB-1E26-47E9-B924-A399481674D5}" type="pres">
      <dgm:prSet presAssocID="{72865A76-1133-4191-AE91-D7DF901D62FA}" presName="childShape" presStyleCnt="0"/>
      <dgm:spPr/>
    </dgm:pt>
    <dgm:pt modelId="{DB9B40DC-719D-4E16-AA91-543378BBAFA2}" type="pres">
      <dgm:prSet presAssocID="{1B69CB19-D0D7-4D05-B429-B19E694D5CCD}" presName="Name13" presStyleLbl="parChTrans1D2" presStyleIdx="0" presStyleCnt="3"/>
      <dgm:spPr/>
      <dgm:t>
        <a:bodyPr/>
        <a:lstStyle/>
        <a:p>
          <a:endParaRPr lang="es-ES"/>
        </a:p>
      </dgm:t>
    </dgm:pt>
    <dgm:pt modelId="{63AA2F73-E32D-4B36-B77B-388CFE0346BD}" type="pres">
      <dgm:prSet presAssocID="{D74A4709-A679-4780-A824-54F93183DA55}" presName="childText" presStyleLbl="bgAcc1" presStyleIdx="0" presStyleCnt="3" custScaleX="1282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674912-CDCC-4D61-87F5-567F4CCCEE28}" type="pres">
      <dgm:prSet presAssocID="{B3914A35-A756-4973-AFDF-9F86035D9846}" presName="Name13" presStyleLbl="parChTrans1D2" presStyleIdx="1" presStyleCnt="3"/>
      <dgm:spPr/>
      <dgm:t>
        <a:bodyPr/>
        <a:lstStyle/>
        <a:p>
          <a:endParaRPr lang="es-ES"/>
        </a:p>
      </dgm:t>
    </dgm:pt>
    <dgm:pt modelId="{9CFCE7B4-A7F3-48D4-9BEE-CFC568510781}" type="pres">
      <dgm:prSet presAssocID="{7A761735-FC74-4572-94F4-450527351323}" presName="childText" presStyleLbl="bgAcc1" presStyleIdx="1" presStyleCnt="3" custScaleX="134513" custScaleY="1439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74AAED-22F5-4296-9C5D-3F15F12D2DE1}" type="pres">
      <dgm:prSet presAssocID="{628A403A-A1E8-4BEF-B2CC-9A250857B4BF}" presName="root" presStyleCnt="0"/>
      <dgm:spPr/>
    </dgm:pt>
    <dgm:pt modelId="{41D596DA-241B-4E0C-98A4-1CE5AB47964E}" type="pres">
      <dgm:prSet presAssocID="{628A403A-A1E8-4BEF-B2CC-9A250857B4BF}" presName="rootComposite" presStyleCnt="0"/>
      <dgm:spPr/>
    </dgm:pt>
    <dgm:pt modelId="{62F3FE4A-CA8D-47E0-B9A8-EF10DACD33E6}" type="pres">
      <dgm:prSet presAssocID="{628A403A-A1E8-4BEF-B2CC-9A250857B4BF}" presName="rootText" presStyleLbl="node1" presStyleIdx="1" presStyleCnt="2"/>
      <dgm:spPr/>
      <dgm:t>
        <a:bodyPr/>
        <a:lstStyle/>
        <a:p>
          <a:endParaRPr lang="es-ES"/>
        </a:p>
      </dgm:t>
    </dgm:pt>
    <dgm:pt modelId="{0FA4DA99-91A2-4623-899B-026F2319FD31}" type="pres">
      <dgm:prSet presAssocID="{628A403A-A1E8-4BEF-B2CC-9A250857B4BF}" presName="rootConnector" presStyleLbl="node1" presStyleIdx="1" presStyleCnt="2"/>
      <dgm:spPr/>
      <dgm:t>
        <a:bodyPr/>
        <a:lstStyle/>
        <a:p>
          <a:endParaRPr lang="es-ES"/>
        </a:p>
      </dgm:t>
    </dgm:pt>
    <dgm:pt modelId="{5350CD45-8AC8-4FB9-99ED-2FAC40E1A98A}" type="pres">
      <dgm:prSet presAssocID="{628A403A-A1E8-4BEF-B2CC-9A250857B4BF}" presName="childShape" presStyleCnt="0"/>
      <dgm:spPr/>
    </dgm:pt>
    <dgm:pt modelId="{23ECC6B6-ECE6-4093-8A02-DAB095AE2A55}" type="pres">
      <dgm:prSet presAssocID="{F1B32E27-F6CD-48E8-8921-8E3DE6B9CFF2}" presName="Name13" presStyleLbl="parChTrans1D2" presStyleIdx="2" presStyleCnt="3"/>
      <dgm:spPr/>
      <dgm:t>
        <a:bodyPr/>
        <a:lstStyle/>
        <a:p>
          <a:endParaRPr lang="es-ES"/>
        </a:p>
      </dgm:t>
    </dgm:pt>
    <dgm:pt modelId="{92253663-E97D-470A-B2A7-8EDEE84AF299}" type="pres">
      <dgm:prSet presAssocID="{9500E81A-9B6B-4637-9265-01B83D6E14E0}" presName="childText" presStyleLbl="bgAcc1" presStyleIdx="2" presStyleCnt="3" custScaleX="148080" custScaleY="1174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B929D75-38C9-4C2B-A28E-197BF81F2E8F}" type="presOf" srcId="{628A403A-A1E8-4BEF-B2CC-9A250857B4BF}" destId="{0FA4DA99-91A2-4623-899B-026F2319FD31}" srcOrd="1" destOrd="0" presId="urn:microsoft.com/office/officeart/2005/8/layout/hierarchy3"/>
    <dgm:cxn modelId="{91EDD47C-7A31-4A63-B188-3CEDC82A0317}" type="presOf" srcId="{B3914A35-A756-4973-AFDF-9F86035D9846}" destId="{24674912-CDCC-4D61-87F5-567F4CCCEE28}" srcOrd="0" destOrd="0" presId="urn:microsoft.com/office/officeart/2005/8/layout/hierarchy3"/>
    <dgm:cxn modelId="{7667D746-C384-4956-B496-F7CDEC3E7091}" type="presOf" srcId="{D74A4709-A679-4780-A824-54F93183DA55}" destId="{63AA2F73-E32D-4B36-B77B-388CFE0346BD}" srcOrd="0" destOrd="0" presId="urn:microsoft.com/office/officeart/2005/8/layout/hierarchy3"/>
    <dgm:cxn modelId="{326E91B6-305A-4FD1-A110-1DF5C984739B}" srcId="{767936CD-AB03-4AFC-A295-6339C53B9A80}" destId="{628A403A-A1E8-4BEF-B2CC-9A250857B4BF}" srcOrd="1" destOrd="0" parTransId="{FD35FAF6-7014-4764-BFD5-D1C4771FCA4D}" sibTransId="{C30EC1C1-BB4A-46D5-BEB0-28767C378CC2}"/>
    <dgm:cxn modelId="{6C350B8E-0E1D-4AC8-8851-30723C3F4B73}" type="presOf" srcId="{7A761735-FC74-4572-94F4-450527351323}" destId="{9CFCE7B4-A7F3-48D4-9BEE-CFC568510781}" srcOrd="0" destOrd="0" presId="urn:microsoft.com/office/officeart/2005/8/layout/hierarchy3"/>
    <dgm:cxn modelId="{234E7D28-2F9A-4EC4-80A3-CE756C3C5596}" type="presOf" srcId="{72865A76-1133-4191-AE91-D7DF901D62FA}" destId="{7F3E5CDF-1897-43E3-81D8-274742CC58D1}" srcOrd="0" destOrd="0" presId="urn:microsoft.com/office/officeart/2005/8/layout/hierarchy3"/>
    <dgm:cxn modelId="{E55DA0A9-36B7-48B1-9AA9-2D9B0CDD8F36}" type="presOf" srcId="{767936CD-AB03-4AFC-A295-6339C53B9A80}" destId="{A698457C-D5AD-4218-A540-C8F6284445B7}" srcOrd="0" destOrd="0" presId="urn:microsoft.com/office/officeart/2005/8/layout/hierarchy3"/>
    <dgm:cxn modelId="{20E2A367-51B2-4E80-819D-15EF40A2ACBA}" type="presOf" srcId="{628A403A-A1E8-4BEF-B2CC-9A250857B4BF}" destId="{62F3FE4A-CA8D-47E0-B9A8-EF10DACD33E6}" srcOrd="0" destOrd="0" presId="urn:microsoft.com/office/officeart/2005/8/layout/hierarchy3"/>
    <dgm:cxn modelId="{D56623E6-AF6B-4DDF-9CB7-F28E12B61FC7}" srcId="{767936CD-AB03-4AFC-A295-6339C53B9A80}" destId="{72865A76-1133-4191-AE91-D7DF901D62FA}" srcOrd="0" destOrd="0" parTransId="{7F4CB539-6EFB-4184-B5CA-5B3C49D92220}" sibTransId="{128C394F-671C-4727-9F24-F2F96D34EE20}"/>
    <dgm:cxn modelId="{0619D888-1BAF-42BA-94E6-647E06BDA071}" srcId="{72865A76-1133-4191-AE91-D7DF901D62FA}" destId="{7A761735-FC74-4572-94F4-450527351323}" srcOrd="1" destOrd="0" parTransId="{B3914A35-A756-4973-AFDF-9F86035D9846}" sibTransId="{66D2A780-CB6C-4D7C-9E14-7B8BBF7761C9}"/>
    <dgm:cxn modelId="{213D6CC2-2954-422B-B316-D9729EE11D72}" srcId="{628A403A-A1E8-4BEF-B2CC-9A250857B4BF}" destId="{9500E81A-9B6B-4637-9265-01B83D6E14E0}" srcOrd="0" destOrd="0" parTransId="{F1B32E27-F6CD-48E8-8921-8E3DE6B9CFF2}" sibTransId="{196CE50A-2BE4-4F86-B6E5-2656D16B6F10}"/>
    <dgm:cxn modelId="{2992FADB-54F2-4C0A-8964-53B937009132}" srcId="{72865A76-1133-4191-AE91-D7DF901D62FA}" destId="{D74A4709-A679-4780-A824-54F93183DA55}" srcOrd="0" destOrd="0" parTransId="{1B69CB19-D0D7-4D05-B429-B19E694D5CCD}" sibTransId="{0423AFD2-E6E6-41D3-A8FB-66731E1782EE}"/>
    <dgm:cxn modelId="{9EFBA0F9-D2D9-404D-98FC-9EEF844F23E5}" type="presOf" srcId="{1B69CB19-D0D7-4D05-B429-B19E694D5CCD}" destId="{DB9B40DC-719D-4E16-AA91-543378BBAFA2}" srcOrd="0" destOrd="0" presId="urn:microsoft.com/office/officeart/2005/8/layout/hierarchy3"/>
    <dgm:cxn modelId="{7886F8FF-C9A4-46AC-AE6B-AFDF1115C42F}" type="presOf" srcId="{72865A76-1133-4191-AE91-D7DF901D62FA}" destId="{FB3EB3F8-B675-4CD3-B2D5-B25D9D0F23DB}" srcOrd="1" destOrd="0" presId="urn:microsoft.com/office/officeart/2005/8/layout/hierarchy3"/>
    <dgm:cxn modelId="{B66D78A6-4133-4E67-9068-D1559B3D5432}" type="presOf" srcId="{9500E81A-9B6B-4637-9265-01B83D6E14E0}" destId="{92253663-E97D-470A-B2A7-8EDEE84AF299}" srcOrd="0" destOrd="0" presId="urn:microsoft.com/office/officeart/2005/8/layout/hierarchy3"/>
    <dgm:cxn modelId="{17D9D48F-CD0C-4773-949B-8C98A6CB4AE2}" type="presOf" srcId="{F1B32E27-F6CD-48E8-8921-8E3DE6B9CFF2}" destId="{23ECC6B6-ECE6-4093-8A02-DAB095AE2A55}" srcOrd="0" destOrd="0" presId="urn:microsoft.com/office/officeart/2005/8/layout/hierarchy3"/>
    <dgm:cxn modelId="{98EF19D0-9C60-4A05-AC11-88008DF8F2F9}" type="presParOf" srcId="{A698457C-D5AD-4218-A540-C8F6284445B7}" destId="{7004DC49-41BC-47BB-8855-FE5C0AEC3104}" srcOrd="0" destOrd="0" presId="urn:microsoft.com/office/officeart/2005/8/layout/hierarchy3"/>
    <dgm:cxn modelId="{F04E0402-AD0D-41FE-8828-A74B3004BA8A}" type="presParOf" srcId="{7004DC49-41BC-47BB-8855-FE5C0AEC3104}" destId="{6AF7C653-CB59-49E9-8681-8CEFF8E8D6B6}" srcOrd="0" destOrd="0" presId="urn:microsoft.com/office/officeart/2005/8/layout/hierarchy3"/>
    <dgm:cxn modelId="{3C5CB1CA-7A81-46C5-B994-E5A4A796ABF9}" type="presParOf" srcId="{6AF7C653-CB59-49E9-8681-8CEFF8E8D6B6}" destId="{7F3E5CDF-1897-43E3-81D8-274742CC58D1}" srcOrd="0" destOrd="0" presId="urn:microsoft.com/office/officeart/2005/8/layout/hierarchy3"/>
    <dgm:cxn modelId="{BFBF4984-0F77-4FD6-AC91-C358DB351D41}" type="presParOf" srcId="{6AF7C653-CB59-49E9-8681-8CEFF8E8D6B6}" destId="{FB3EB3F8-B675-4CD3-B2D5-B25D9D0F23DB}" srcOrd="1" destOrd="0" presId="urn:microsoft.com/office/officeart/2005/8/layout/hierarchy3"/>
    <dgm:cxn modelId="{D8D039B8-C3E9-465D-9E94-BD95DE4584C3}" type="presParOf" srcId="{7004DC49-41BC-47BB-8855-FE5C0AEC3104}" destId="{D5CC08BB-1E26-47E9-B924-A399481674D5}" srcOrd="1" destOrd="0" presId="urn:microsoft.com/office/officeart/2005/8/layout/hierarchy3"/>
    <dgm:cxn modelId="{CF6F27CC-EEE2-45EA-B277-B0230DA42981}" type="presParOf" srcId="{D5CC08BB-1E26-47E9-B924-A399481674D5}" destId="{DB9B40DC-719D-4E16-AA91-543378BBAFA2}" srcOrd="0" destOrd="0" presId="urn:microsoft.com/office/officeart/2005/8/layout/hierarchy3"/>
    <dgm:cxn modelId="{B755E707-8659-4619-8BB4-9225E814A102}" type="presParOf" srcId="{D5CC08BB-1E26-47E9-B924-A399481674D5}" destId="{63AA2F73-E32D-4B36-B77B-388CFE0346BD}" srcOrd="1" destOrd="0" presId="urn:microsoft.com/office/officeart/2005/8/layout/hierarchy3"/>
    <dgm:cxn modelId="{AE74E83F-CB20-471B-8DCB-98F3AC169F82}" type="presParOf" srcId="{D5CC08BB-1E26-47E9-B924-A399481674D5}" destId="{24674912-CDCC-4D61-87F5-567F4CCCEE28}" srcOrd="2" destOrd="0" presId="urn:microsoft.com/office/officeart/2005/8/layout/hierarchy3"/>
    <dgm:cxn modelId="{389AFF3F-505C-4812-9DDB-ADD211FD4FB2}" type="presParOf" srcId="{D5CC08BB-1E26-47E9-B924-A399481674D5}" destId="{9CFCE7B4-A7F3-48D4-9BEE-CFC568510781}" srcOrd="3" destOrd="0" presId="urn:microsoft.com/office/officeart/2005/8/layout/hierarchy3"/>
    <dgm:cxn modelId="{9B107B22-B7D7-4B37-B605-BEA3E885B551}" type="presParOf" srcId="{A698457C-D5AD-4218-A540-C8F6284445B7}" destId="{2274AAED-22F5-4296-9C5D-3F15F12D2DE1}" srcOrd="1" destOrd="0" presId="urn:microsoft.com/office/officeart/2005/8/layout/hierarchy3"/>
    <dgm:cxn modelId="{EBB3E059-F540-4EC1-8648-C91F2EE50922}" type="presParOf" srcId="{2274AAED-22F5-4296-9C5D-3F15F12D2DE1}" destId="{41D596DA-241B-4E0C-98A4-1CE5AB47964E}" srcOrd="0" destOrd="0" presId="urn:microsoft.com/office/officeart/2005/8/layout/hierarchy3"/>
    <dgm:cxn modelId="{90A4A97B-4870-406F-84E7-65AE6F70A38F}" type="presParOf" srcId="{41D596DA-241B-4E0C-98A4-1CE5AB47964E}" destId="{62F3FE4A-CA8D-47E0-B9A8-EF10DACD33E6}" srcOrd="0" destOrd="0" presId="urn:microsoft.com/office/officeart/2005/8/layout/hierarchy3"/>
    <dgm:cxn modelId="{FE1B27B6-9340-4C38-A150-26603875955B}" type="presParOf" srcId="{41D596DA-241B-4E0C-98A4-1CE5AB47964E}" destId="{0FA4DA99-91A2-4623-899B-026F2319FD31}" srcOrd="1" destOrd="0" presId="urn:microsoft.com/office/officeart/2005/8/layout/hierarchy3"/>
    <dgm:cxn modelId="{92FB34AD-8F34-4906-B86F-FD891913ED5B}" type="presParOf" srcId="{2274AAED-22F5-4296-9C5D-3F15F12D2DE1}" destId="{5350CD45-8AC8-4FB9-99ED-2FAC40E1A98A}" srcOrd="1" destOrd="0" presId="urn:microsoft.com/office/officeart/2005/8/layout/hierarchy3"/>
    <dgm:cxn modelId="{00C444BD-D2FF-4761-93E4-FA3F72FE5D44}" type="presParOf" srcId="{5350CD45-8AC8-4FB9-99ED-2FAC40E1A98A}" destId="{23ECC6B6-ECE6-4093-8A02-DAB095AE2A55}" srcOrd="0" destOrd="0" presId="urn:microsoft.com/office/officeart/2005/8/layout/hierarchy3"/>
    <dgm:cxn modelId="{885AF201-DC4B-4302-B356-692F4AF6774F}" type="presParOf" srcId="{5350CD45-8AC8-4FB9-99ED-2FAC40E1A98A}" destId="{92253663-E97D-470A-B2A7-8EDEE84AF29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07E0B1-022F-43E7-86E6-1EC0DD47E53B}" type="doc">
      <dgm:prSet loTypeId="urn:microsoft.com/office/officeart/2005/8/layout/cycle2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0FD45343-32C5-4821-8574-15B58986E5D6}">
      <dgm:prSet phldrT="[Text]" custT="1"/>
      <dgm:spPr/>
      <dgm:t>
        <a:bodyPr/>
        <a:lstStyle/>
        <a:p>
          <a:r>
            <a:rPr lang="es-MX" sz="1400" b="1" smtClean="0"/>
            <a:t>PASO 1</a:t>
          </a:r>
        </a:p>
        <a:p>
          <a:r>
            <a:rPr lang="es-MX" sz="1300" smtClean="0"/>
            <a:t>El usuario de la estación de servicio,  solicita orden de pedido</a:t>
          </a:r>
          <a:endParaRPr lang="es-MX" sz="1300" dirty="0"/>
        </a:p>
      </dgm:t>
    </dgm:pt>
    <dgm:pt modelId="{DD477B4C-526B-4D88-AC74-A867B53A762D}" type="parTrans" cxnId="{C34C5E93-EB9C-430F-86A3-DF86DF05F4E0}">
      <dgm:prSet/>
      <dgm:spPr/>
      <dgm:t>
        <a:bodyPr/>
        <a:lstStyle/>
        <a:p>
          <a:endParaRPr lang="es-MX"/>
        </a:p>
      </dgm:t>
    </dgm:pt>
    <dgm:pt modelId="{FF976228-9EEE-4D71-9A38-AD49953BF161}" type="sibTrans" cxnId="{C34C5E93-EB9C-430F-86A3-DF86DF05F4E0}">
      <dgm:prSet/>
      <dgm:spPr/>
      <dgm:t>
        <a:bodyPr/>
        <a:lstStyle/>
        <a:p>
          <a:endParaRPr lang="es-MX" dirty="0"/>
        </a:p>
      </dgm:t>
    </dgm:pt>
    <dgm:pt modelId="{BAEFA47C-FB0D-4E8E-8304-05F6556A8788}">
      <dgm:prSet phldrT="[Text]" custT="1"/>
      <dgm:spPr/>
      <dgm:t>
        <a:bodyPr/>
        <a:lstStyle/>
        <a:p>
          <a:r>
            <a:rPr lang="es-MX" sz="1400" b="1" smtClean="0"/>
            <a:t>PASO 4</a:t>
          </a:r>
        </a:p>
        <a:p>
          <a:r>
            <a:rPr lang="es-MX" sz="1300" smtClean="0"/>
            <a:t>El transportista descarga el producto en la estación de servicio</a:t>
          </a:r>
          <a:endParaRPr lang="es-MX" sz="1300" dirty="0" smtClean="0"/>
        </a:p>
      </dgm:t>
    </dgm:pt>
    <dgm:pt modelId="{73EEBAB8-E8D7-4CDF-9FB1-07181ABE109A}" type="parTrans" cxnId="{8B3CEED7-AABE-435E-96DC-082AA8253272}">
      <dgm:prSet/>
      <dgm:spPr/>
      <dgm:t>
        <a:bodyPr/>
        <a:lstStyle/>
        <a:p>
          <a:endParaRPr lang="es-MX"/>
        </a:p>
      </dgm:t>
    </dgm:pt>
    <dgm:pt modelId="{1FE5BBD8-8043-4A5B-82D4-5DE8E5A1F27A}" type="sibTrans" cxnId="{8B3CEED7-AABE-435E-96DC-082AA8253272}">
      <dgm:prSet/>
      <dgm:spPr/>
      <dgm:t>
        <a:bodyPr/>
        <a:lstStyle/>
        <a:p>
          <a:endParaRPr lang="es-MX" dirty="0"/>
        </a:p>
      </dgm:t>
    </dgm:pt>
    <dgm:pt modelId="{5BB434FC-2EE5-42D9-ABDD-EAE3A9F7E0D2}">
      <dgm:prSet custT="1"/>
      <dgm:spPr/>
      <dgm:t>
        <a:bodyPr/>
        <a:lstStyle/>
        <a:p>
          <a:pPr algn="ctr"/>
          <a:r>
            <a:rPr lang="es-MX" sz="1400" b="1" smtClean="0"/>
            <a:t>PASO 2</a:t>
          </a:r>
        </a:p>
        <a:p>
          <a:pPr algn="ctr"/>
          <a:r>
            <a:rPr lang="es-MX" sz="1300" b="0" smtClean="0"/>
            <a:t>La orden de pedido es atendida por el vendedor </a:t>
          </a:r>
          <a:endParaRPr lang="es-MX" sz="1300" b="0" dirty="0" smtClean="0"/>
        </a:p>
      </dgm:t>
    </dgm:pt>
    <dgm:pt modelId="{028A0814-51DC-4883-ABEC-D3B547EDF203}" type="parTrans" cxnId="{DD029242-F2AB-430C-8403-C76E8B1A077A}">
      <dgm:prSet/>
      <dgm:spPr/>
      <dgm:t>
        <a:bodyPr/>
        <a:lstStyle/>
        <a:p>
          <a:endParaRPr lang="es-MX"/>
        </a:p>
      </dgm:t>
    </dgm:pt>
    <dgm:pt modelId="{8D7BE755-F7E8-4E2D-8379-509C3D4B9D4B}" type="sibTrans" cxnId="{DD029242-F2AB-430C-8403-C76E8B1A077A}">
      <dgm:prSet/>
      <dgm:spPr/>
      <dgm:t>
        <a:bodyPr/>
        <a:lstStyle/>
        <a:p>
          <a:endParaRPr lang="es-MX" dirty="0"/>
        </a:p>
      </dgm:t>
    </dgm:pt>
    <dgm:pt modelId="{49F4BFB5-41EF-48E6-AAED-638125C2CCF9}">
      <dgm:prSet custT="1"/>
      <dgm:spPr/>
      <dgm:t>
        <a:bodyPr/>
        <a:lstStyle/>
        <a:p>
          <a:r>
            <a:rPr lang="es-MX" sz="1400" b="1" smtClean="0"/>
            <a:t>PASO 3</a:t>
          </a:r>
        </a:p>
        <a:p>
          <a:r>
            <a:rPr lang="es-MX" sz="1300" smtClean="0"/>
            <a:t>El almacenista despacha la orden de pedido</a:t>
          </a:r>
          <a:endParaRPr lang="es-MX" sz="1300" dirty="0"/>
        </a:p>
      </dgm:t>
    </dgm:pt>
    <dgm:pt modelId="{F74F418C-B232-422A-B81A-3EB09D09165E}" type="parTrans" cxnId="{52AA480C-6525-4913-B6D8-46BDB75AD075}">
      <dgm:prSet/>
      <dgm:spPr/>
      <dgm:t>
        <a:bodyPr/>
        <a:lstStyle/>
        <a:p>
          <a:endParaRPr lang="es-MX"/>
        </a:p>
      </dgm:t>
    </dgm:pt>
    <dgm:pt modelId="{9D6E1CC3-04C4-434A-A66A-1D5E6B0E01BB}" type="sibTrans" cxnId="{52AA480C-6525-4913-B6D8-46BDB75AD075}">
      <dgm:prSet/>
      <dgm:spPr/>
      <dgm:t>
        <a:bodyPr/>
        <a:lstStyle/>
        <a:p>
          <a:endParaRPr lang="es-MX" dirty="0"/>
        </a:p>
      </dgm:t>
    </dgm:pt>
    <dgm:pt modelId="{91C8935E-38F1-4E8A-B574-4DFB6BC97420}">
      <dgm:prSet phldrT="[Text]" custT="1"/>
      <dgm:spPr/>
      <dgm:t>
        <a:bodyPr/>
        <a:lstStyle/>
        <a:p>
          <a:r>
            <a:rPr lang="es-MX" sz="1400" b="1" dirty="0" smtClean="0"/>
            <a:t>PASO 5</a:t>
          </a:r>
        </a:p>
        <a:p>
          <a:r>
            <a:rPr lang="es-MX" sz="1300" dirty="0" smtClean="0"/>
            <a:t>La estación de servicio recibe  el producto y cierra la orden de pedido</a:t>
          </a:r>
        </a:p>
      </dgm:t>
    </dgm:pt>
    <dgm:pt modelId="{EF54C8CA-1EB9-42BC-9083-67ECE8E4160B}" type="parTrans" cxnId="{FC4A5CC3-C3D9-4D91-8F6C-62FD7F41D5AC}">
      <dgm:prSet/>
      <dgm:spPr/>
      <dgm:t>
        <a:bodyPr/>
        <a:lstStyle/>
        <a:p>
          <a:endParaRPr lang="es-MX"/>
        </a:p>
      </dgm:t>
    </dgm:pt>
    <dgm:pt modelId="{60EE580A-BBDA-4322-B8C4-8A6B475453C7}" type="sibTrans" cxnId="{FC4A5CC3-C3D9-4D91-8F6C-62FD7F41D5AC}">
      <dgm:prSet/>
      <dgm:spPr/>
      <dgm:t>
        <a:bodyPr/>
        <a:lstStyle/>
        <a:p>
          <a:endParaRPr lang="es-MX" dirty="0"/>
        </a:p>
      </dgm:t>
    </dgm:pt>
    <dgm:pt modelId="{1F7A912C-4AA2-4CFC-81D0-12A997A644C3}" type="pres">
      <dgm:prSet presAssocID="{BA07E0B1-022F-43E7-86E6-1EC0DD47E53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56E5B08-2854-466E-BC26-496F9D69AEF3}" type="pres">
      <dgm:prSet presAssocID="{0FD45343-32C5-4821-8574-15B58986E5D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2B582F-E87F-471A-B03F-4419D9201EAC}" type="pres">
      <dgm:prSet presAssocID="{FF976228-9EEE-4D71-9A38-AD49953BF161}" presName="sibTrans" presStyleLbl="sibTrans2D1" presStyleIdx="0" presStyleCnt="5"/>
      <dgm:spPr/>
      <dgm:t>
        <a:bodyPr/>
        <a:lstStyle/>
        <a:p>
          <a:endParaRPr lang="es-MX"/>
        </a:p>
      </dgm:t>
    </dgm:pt>
    <dgm:pt modelId="{14B69307-163D-42D4-85E6-C72BFEC92FF0}" type="pres">
      <dgm:prSet presAssocID="{FF976228-9EEE-4D71-9A38-AD49953BF161}" presName="connectorText" presStyleLbl="sibTrans2D1" presStyleIdx="0" presStyleCnt="5"/>
      <dgm:spPr/>
      <dgm:t>
        <a:bodyPr/>
        <a:lstStyle/>
        <a:p>
          <a:endParaRPr lang="es-MX"/>
        </a:p>
      </dgm:t>
    </dgm:pt>
    <dgm:pt modelId="{4ED1606F-EC52-44BD-8390-2824E6E5A406}" type="pres">
      <dgm:prSet presAssocID="{5BB434FC-2EE5-42D9-ABDD-EAE3A9F7E0D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935ECC-2A0F-4008-942C-47256BD10651}" type="pres">
      <dgm:prSet presAssocID="{8D7BE755-F7E8-4E2D-8379-509C3D4B9D4B}" presName="sibTrans" presStyleLbl="sibTrans2D1" presStyleIdx="1" presStyleCnt="5"/>
      <dgm:spPr/>
      <dgm:t>
        <a:bodyPr/>
        <a:lstStyle/>
        <a:p>
          <a:endParaRPr lang="es-MX"/>
        </a:p>
      </dgm:t>
    </dgm:pt>
    <dgm:pt modelId="{8D3F3D00-4FBC-4A66-9DDD-614ED66C203A}" type="pres">
      <dgm:prSet presAssocID="{8D7BE755-F7E8-4E2D-8379-509C3D4B9D4B}" presName="connectorText" presStyleLbl="sibTrans2D1" presStyleIdx="1" presStyleCnt="5"/>
      <dgm:spPr/>
      <dgm:t>
        <a:bodyPr/>
        <a:lstStyle/>
        <a:p>
          <a:endParaRPr lang="es-MX"/>
        </a:p>
      </dgm:t>
    </dgm:pt>
    <dgm:pt modelId="{7D48EC7B-6B5A-4ACC-967A-04BC2CA6CF59}" type="pres">
      <dgm:prSet presAssocID="{49F4BFB5-41EF-48E6-AAED-638125C2CCF9}" presName="node" presStyleLbl="node1" presStyleIdx="2" presStyleCnt="5" custRadScaleRad="128121" custRadScaleInc="-3674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0E6389-5F73-4D57-8D25-1ED7146D69CE}" type="pres">
      <dgm:prSet presAssocID="{9D6E1CC3-04C4-434A-A66A-1D5E6B0E01BB}" presName="sibTrans" presStyleLbl="sibTrans2D1" presStyleIdx="2" presStyleCnt="5"/>
      <dgm:spPr/>
      <dgm:t>
        <a:bodyPr/>
        <a:lstStyle/>
        <a:p>
          <a:endParaRPr lang="es-MX"/>
        </a:p>
      </dgm:t>
    </dgm:pt>
    <dgm:pt modelId="{A6EABA21-0B46-41ED-898E-1EFD633380F4}" type="pres">
      <dgm:prSet presAssocID="{9D6E1CC3-04C4-434A-A66A-1D5E6B0E01BB}" presName="connectorText" presStyleLbl="sibTrans2D1" presStyleIdx="2" presStyleCnt="5"/>
      <dgm:spPr/>
      <dgm:t>
        <a:bodyPr/>
        <a:lstStyle/>
        <a:p>
          <a:endParaRPr lang="es-MX"/>
        </a:p>
      </dgm:t>
    </dgm:pt>
    <dgm:pt modelId="{BDF18650-B932-4321-8D99-A7F5F979ED2C}" type="pres">
      <dgm:prSet presAssocID="{BAEFA47C-FB0D-4E8E-8304-05F6556A8788}" presName="node" presStyleLbl="node1" presStyleIdx="3" presStyleCnt="5" custRadScaleRad="111944" custRadScaleInc="132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02AFE0-A9FD-472A-84CF-94146BED7ED6}" type="pres">
      <dgm:prSet presAssocID="{1FE5BBD8-8043-4A5B-82D4-5DE8E5A1F27A}" presName="sibTrans" presStyleLbl="sibTrans2D1" presStyleIdx="3" presStyleCnt="5"/>
      <dgm:spPr/>
      <dgm:t>
        <a:bodyPr/>
        <a:lstStyle/>
        <a:p>
          <a:endParaRPr lang="es-MX"/>
        </a:p>
      </dgm:t>
    </dgm:pt>
    <dgm:pt modelId="{626DF616-DF6B-4FA2-91F5-769192C35A8E}" type="pres">
      <dgm:prSet presAssocID="{1FE5BBD8-8043-4A5B-82D4-5DE8E5A1F27A}" presName="connectorText" presStyleLbl="sibTrans2D1" presStyleIdx="3" presStyleCnt="5"/>
      <dgm:spPr/>
      <dgm:t>
        <a:bodyPr/>
        <a:lstStyle/>
        <a:p>
          <a:endParaRPr lang="es-MX"/>
        </a:p>
      </dgm:t>
    </dgm:pt>
    <dgm:pt modelId="{C3B16319-3CC7-4F75-8151-EAF44F84FB5E}" type="pres">
      <dgm:prSet presAssocID="{91C8935E-38F1-4E8A-B574-4DFB6BC97420}" presName="node" presStyleLbl="node1" presStyleIdx="4" presStyleCnt="5" custRadScaleRad="113340" custRadScaleInc="81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420C76-8846-4B32-AC34-C84D63FEFD1D}" type="pres">
      <dgm:prSet presAssocID="{60EE580A-BBDA-4322-B8C4-8A6B475453C7}" presName="sibTrans" presStyleLbl="sibTrans2D1" presStyleIdx="4" presStyleCnt="5"/>
      <dgm:spPr/>
      <dgm:t>
        <a:bodyPr/>
        <a:lstStyle/>
        <a:p>
          <a:endParaRPr lang="es-MX"/>
        </a:p>
      </dgm:t>
    </dgm:pt>
    <dgm:pt modelId="{DAAAF632-49BA-4FC3-A8F7-83FD492A19BF}" type="pres">
      <dgm:prSet presAssocID="{60EE580A-BBDA-4322-B8C4-8A6B475453C7}" presName="connectorText" presStyleLbl="sibTrans2D1" presStyleIdx="4" presStyleCnt="5"/>
      <dgm:spPr/>
      <dgm:t>
        <a:bodyPr/>
        <a:lstStyle/>
        <a:p>
          <a:endParaRPr lang="es-MX"/>
        </a:p>
      </dgm:t>
    </dgm:pt>
  </dgm:ptLst>
  <dgm:cxnLst>
    <dgm:cxn modelId="{63510A67-0898-4CEE-A4A2-1EB7325EECED}" type="presOf" srcId="{1FE5BBD8-8043-4A5B-82D4-5DE8E5A1F27A}" destId="{626DF616-DF6B-4FA2-91F5-769192C35A8E}" srcOrd="1" destOrd="0" presId="urn:microsoft.com/office/officeart/2005/8/layout/cycle2"/>
    <dgm:cxn modelId="{BE3FA306-4061-41AD-AE90-DD63A46A7840}" type="presOf" srcId="{5BB434FC-2EE5-42D9-ABDD-EAE3A9F7E0D2}" destId="{4ED1606F-EC52-44BD-8390-2824E6E5A406}" srcOrd="0" destOrd="0" presId="urn:microsoft.com/office/officeart/2005/8/layout/cycle2"/>
    <dgm:cxn modelId="{AEFC19B5-E3FD-4499-A8EF-1CE1978A408B}" type="presOf" srcId="{1FE5BBD8-8043-4A5B-82D4-5DE8E5A1F27A}" destId="{CB02AFE0-A9FD-472A-84CF-94146BED7ED6}" srcOrd="0" destOrd="0" presId="urn:microsoft.com/office/officeart/2005/8/layout/cycle2"/>
    <dgm:cxn modelId="{B0766FDD-97E6-461A-9A2A-2D477C3DC25D}" type="presOf" srcId="{BA07E0B1-022F-43E7-86E6-1EC0DD47E53B}" destId="{1F7A912C-4AA2-4CFC-81D0-12A997A644C3}" srcOrd="0" destOrd="0" presId="urn:microsoft.com/office/officeart/2005/8/layout/cycle2"/>
    <dgm:cxn modelId="{FC4A5CC3-C3D9-4D91-8F6C-62FD7F41D5AC}" srcId="{BA07E0B1-022F-43E7-86E6-1EC0DD47E53B}" destId="{91C8935E-38F1-4E8A-B574-4DFB6BC97420}" srcOrd="4" destOrd="0" parTransId="{EF54C8CA-1EB9-42BC-9083-67ECE8E4160B}" sibTransId="{60EE580A-BBDA-4322-B8C4-8A6B475453C7}"/>
    <dgm:cxn modelId="{2A3C2D9A-E145-4D03-AA4D-51ECC57DA5A5}" type="presOf" srcId="{8D7BE755-F7E8-4E2D-8379-509C3D4B9D4B}" destId="{8D3F3D00-4FBC-4A66-9DDD-614ED66C203A}" srcOrd="1" destOrd="0" presId="urn:microsoft.com/office/officeart/2005/8/layout/cycle2"/>
    <dgm:cxn modelId="{C183B08E-708E-4DF6-90B9-438BB7FFBC4C}" type="presOf" srcId="{8D7BE755-F7E8-4E2D-8379-509C3D4B9D4B}" destId="{DF935ECC-2A0F-4008-942C-47256BD10651}" srcOrd="0" destOrd="0" presId="urn:microsoft.com/office/officeart/2005/8/layout/cycle2"/>
    <dgm:cxn modelId="{EED0690C-6AEF-4A05-834C-D0EF36CD535F}" type="presOf" srcId="{9D6E1CC3-04C4-434A-A66A-1D5E6B0E01BB}" destId="{A6EABA21-0B46-41ED-898E-1EFD633380F4}" srcOrd="1" destOrd="0" presId="urn:microsoft.com/office/officeart/2005/8/layout/cycle2"/>
    <dgm:cxn modelId="{52AA480C-6525-4913-B6D8-46BDB75AD075}" srcId="{BA07E0B1-022F-43E7-86E6-1EC0DD47E53B}" destId="{49F4BFB5-41EF-48E6-AAED-638125C2CCF9}" srcOrd="2" destOrd="0" parTransId="{F74F418C-B232-422A-B81A-3EB09D09165E}" sibTransId="{9D6E1CC3-04C4-434A-A66A-1D5E6B0E01BB}"/>
    <dgm:cxn modelId="{C6F155D2-A98D-4110-A0B5-07A636D5F71E}" type="presOf" srcId="{60EE580A-BBDA-4322-B8C4-8A6B475453C7}" destId="{DAAAF632-49BA-4FC3-A8F7-83FD492A19BF}" srcOrd="1" destOrd="0" presId="urn:microsoft.com/office/officeart/2005/8/layout/cycle2"/>
    <dgm:cxn modelId="{6E301642-70CF-4A42-965A-D158804E925F}" type="presOf" srcId="{91C8935E-38F1-4E8A-B574-4DFB6BC97420}" destId="{C3B16319-3CC7-4F75-8151-EAF44F84FB5E}" srcOrd="0" destOrd="0" presId="urn:microsoft.com/office/officeart/2005/8/layout/cycle2"/>
    <dgm:cxn modelId="{CF8775AB-425B-4AD0-9040-B020BC7509FA}" type="presOf" srcId="{BAEFA47C-FB0D-4E8E-8304-05F6556A8788}" destId="{BDF18650-B932-4321-8D99-A7F5F979ED2C}" srcOrd="0" destOrd="0" presId="urn:microsoft.com/office/officeart/2005/8/layout/cycle2"/>
    <dgm:cxn modelId="{8B3CEED7-AABE-435E-96DC-082AA8253272}" srcId="{BA07E0B1-022F-43E7-86E6-1EC0DD47E53B}" destId="{BAEFA47C-FB0D-4E8E-8304-05F6556A8788}" srcOrd="3" destOrd="0" parTransId="{73EEBAB8-E8D7-4CDF-9FB1-07181ABE109A}" sibTransId="{1FE5BBD8-8043-4A5B-82D4-5DE8E5A1F27A}"/>
    <dgm:cxn modelId="{F0B72A0B-C285-4C71-8292-1CE345868030}" type="presOf" srcId="{49F4BFB5-41EF-48E6-AAED-638125C2CCF9}" destId="{7D48EC7B-6B5A-4ACC-967A-04BC2CA6CF59}" srcOrd="0" destOrd="0" presId="urn:microsoft.com/office/officeart/2005/8/layout/cycle2"/>
    <dgm:cxn modelId="{E84ABA46-5D92-488E-823F-09A8F1D11EB5}" type="presOf" srcId="{FF976228-9EEE-4D71-9A38-AD49953BF161}" destId="{A72B582F-E87F-471A-B03F-4419D9201EAC}" srcOrd="0" destOrd="0" presId="urn:microsoft.com/office/officeart/2005/8/layout/cycle2"/>
    <dgm:cxn modelId="{F8238577-4002-482D-AA61-20DE0FE5CF9B}" type="presOf" srcId="{0FD45343-32C5-4821-8574-15B58986E5D6}" destId="{356E5B08-2854-466E-BC26-496F9D69AEF3}" srcOrd="0" destOrd="0" presId="urn:microsoft.com/office/officeart/2005/8/layout/cycle2"/>
    <dgm:cxn modelId="{DD029242-F2AB-430C-8403-C76E8B1A077A}" srcId="{BA07E0B1-022F-43E7-86E6-1EC0DD47E53B}" destId="{5BB434FC-2EE5-42D9-ABDD-EAE3A9F7E0D2}" srcOrd="1" destOrd="0" parTransId="{028A0814-51DC-4883-ABEC-D3B547EDF203}" sibTransId="{8D7BE755-F7E8-4E2D-8379-509C3D4B9D4B}"/>
    <dgm:cxn modelId="{C34C5E93-EB9C-430F-86A3-DF86DF05F4E0}" srcId="{BA07E0B1-022F-43E7-86E6-1EC0DD47E53B}" destId="{0FD45343-32C5-4821-8574-15B58986E5D6}" srcOrd="0" destOrd="0" parTransId="{DD477B4C-526B-4D88-AC74-A867B53A762D}" sibTransId="{FF976228-9EEE-4D71-9A38-AD49953BF161}"/>
    <dgm:cxn modelId="{0F8B2C77-7F59-4E7E-89AC-204C77136964}" type="presOf" srcId="{9D6E1CC3-04C4-434A-A66A-1D5E6B0E01BB}" destId="{FD0E6389-5F73-4D57-8D25-1ED7146D69CE}" srcOrd="0" destOrd="0" presId="urn:microsoft.com/office/officeart/2005/8/layout/cycle2"/>
    <dgm:cxn modelId="{9A009366-9ADD-4364-B2CE-22B29286E372}" type="presOf" srcId="{FF976228-9EEE-4D71-9A38-AD49953BF161}" destId="{14B69307-163D-42D4-85E6-C72BFEC92FF0}" srcOrd="1" destOrd="0" presId="urn:microsoft.com/office/officeart/2005/8/layout/cycle2"/>
    <dgm:cxn modelId="{A4FE7B6F-885D-48E5-9829-58C3A53FB689}" type="presOf" srcId="{60EE580A-BBDA-4322-B8C4-8A6B475453C7}" destId="{6C420C76-8846-4B32-AC34-C84D63FEFD1D}" srcOrd="0" destOrd="0" presId="urn:microsoft.com/office/officeart/2005/8/layout/cycle2"/>
    <dgm:cxn modelId="{5C63B935-D14C-499A-B0DD-674B3170C4A4}" type="presParOf" srcId="{1F7A912C-4AA2-4CFC-81D0-12A997A644C3}" destId="{356E5B08-2854-466E-BC26-496F9D69AEF3}" srcOrd="0" destOrd="0" presId="urn:microsoft.com/office/officeart/2005/8/layout/cycle2"/>
    <dgm:cxn modelId="{5D9140B0-E2C8-414C-BBFD-D5953E34D24A}" type="presParOf" srcId="{1F7A912C-4AA2-4CFC-81D0-12A997A644C3}" destId="{A72B582F-E87F-471A-B03F-4419D9201EAC}" srcOrd="1" destOrd="0" presId="urn:microsoft.com/office/officeart/2005/8/layout/cycle2"/>
    <dgm:cxn modelId="{C92459DE-725E-4D16-9DB7-5C9D5D4A5136}" type="presParOf" srcId="{A72B582F-E87F-471A-B03F-4419D9201EAC}" destId="{14B69307-163D-42D4-85E6-C72BFEC92FF0}" srcOrd="0" destOrd="0" presId="urn:microsoft.com/office/officeart/2005/8/layout/cycle2"/>
    <dgm:cxn modelId="{814A5C75-97B1-4843-9DBD-CA0BCDCDC263}" type="presParOf" srcId="{1F7A912C-4AA2-4CFC-81D0-12A997A644C3}" destId="{4ED1606F-EC52-44BD-8390-2824E6E5A406}" srcOrd="2" destOrd="0" presId="urn:microsoft.com/office/officeart/2005/8/layout/cycle2"/>
    <dgm:cxn modelId="{44C756F3-7CBF-42EF-A30F-3845E8ABED21}" type="presParOf" srcId="{1F7A912C-4AA2-4CFC-81D0-12A997A644C3}" destId="{DF935ECC-2A0F-4008-942C-47256BD10651}" srcOrd="3" destOrd="0" presId="urn:microsoft.com/office/officeart/2005/8/layout/cycle2"/>
    <dgm:cxn modelId="{326299E7-0F19-4B7F-B083-469401EF4DB6}" type="presParOf" srcId="{DF935ECC-2A0F-4008-942C-47256BD10651}" destId="{8D3F3D00-4FBC-4A66-9DDD-614ED66C203A}" srcOrd="0" destOrd="0" presId="urn:microsoft.com/office/officeart/2005/8/layout/cycle2"/>
    <dgm:cxn modelId="{AEF6D910-D341-4578-9511-3D6B77D318C4}" type="presParOf" srcId="{1F7A912C-4AA2-4CFC-81D0-12A997A644C3}" destId="{7D48EC7B-6B5A-4ACC-967A-04BC2CA6CF59}" srcOrd="4" destOrd="0" presId="urn:microsoft.com/office/officeart/2005/8/layout/cycle2"/>
    <dgm:cxn modelId="{41F76AF1-32AF-45E9-BBA2-A8301E7FE57D}" type="presParOf" srcId="{1F7A912C-4AA2-4CFC-81D0-12A997A644C3}" destId="{FD0E6389-5F73-4D57-8D25-1ED7146D69CE}" srcOrd="5" destOrd="0" presId="urn:microsoft.com/office/officeart/2005/8/layout/cycle2"/>
    <dgm:cxn modelId="{06492C88-B782-41E9-A456-2562C0AD03EE}" type="presParOf" srcId="{FD0E6389-5F73-4D57-8D25-1ED7146D69CE}" destId="{A6EABA21-0B46-41ED-898E-1EFD633380F4}" srcOrd="0" destOrd="0" presId="urn:microsoft.com/office/officeart/2005/8/layout/cycle2"/>
    <dgm:cxn modelId="{9807F853-099B-44B4-9D05-891F66AE1A7D}" type="presParOf" srcId="{1F7A912C-4AA2-4CFC-81D0-12A997A644C3}" destId="{BDF18650-B932-4321-8D99-A7F5F979ED2C}" srcOrd="6" destOrd="0" presId="urn:microsoft.com/office/officeart/2005/8/layout/cycle2"/>
    <dgm:cxn modelId="{260BBA3E-A9AA-4CD7-95C7-25B7D20641F0}" type="presParOf" srcId="{1F7A912C-4AA2-4CFC-81D0-12A997A644C3}" destId="{CB02AFE0-A9FD-472A-84CF-94146BED7ED6}" srcOrd="7" destOrd="0" presId="urn:microsoft.com/office/officeart/2005/8/layout/cycle2"/>
    <dgm:cxn modelId="{CDF169D1-2121-495C-95EC-1A1C510F05FD}" type="presParOf" srcId="{CB02AFE0-A9FD-472A-84CF-94146BED7ED6}" destId="{626DF616-DF6B-4FA2-91F5-769192C35A8E}" srcOrd="0" destOrd="0" presId="urn:microsoft.com/office/officeart/2005/8/layout/cycle2"/>
    <dgm:cxn modelId="{E94A91DF-B922-4C72-BEF1-442A28CC4165}" type="presParOf" srcId="{1F7A912C-4AA2-4CFC-81D0-12A997A644C3}" destId="{C3B16319-3CC7-4F75-8151-EAF44F84FB5E}" srcOrd="8" destOrd="0" presId="urn:microsoft.com/office/officeart/2005/8/layout/cycle2"/>
    <dgm:cxn modelId="{C5686E0C-921B-45BB-9C84-6A38DB1250A0}" type="presParOf" srcId="{1F7A912C-4AA2-4CFC-81D0-12A997A644C3}" destId="{6C420C76-8846-4B32-AC34-C84D63FEFD1D}" srcOrd="9" destOrd="0" presId="urn:microsoft.com/office/officeart/2005/8/layout/cycle2"/>
    <dgm:cxn modelId="{47F74913-4F65-4E1B-8D40-F52C182A72C2}" type="presParOf" srcId="{6C420C76-8846-4B32-AC34-C84D63FEFD1D}" destId="{DAAAF632-49BA-4FC3-A8F7-83FD492A19BF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E5CDF-1897-43E3-81D8-274742CC58D1}">
      <dsp:nvSpPr>
        <dsp:cNvPr id="0" name=""/>
        <dsp:cNvSpPr/>
      </dsp:nvSpPr>
      <dsp:spPr>
        <a:xfrm>
          <a:off x="714100" y="1987"/>
          <a:ext cx="2187099" cy="109354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Modificación de permiso</a:t>
          </a:r>
          <a:endParaRPr lang="es-ES" sz="2400" kern="1200" dirty="0"/>
        </a:p>
      </dsp:txBody>
      <dsp:txXfrm>
        <a:off x="746129" y="34016"/>
        <a:ext cx="2123041" cy="1029491"/>
      </dsp:txXfrm>
    </dsp:sp>
    <dsp:sp modelId="{DB9B40DC-719D-4E16-AA91-543378BBAFA2}">
      <dsp:nvSpPr>
        <dsp:cNvPr id="0" name=""/>
        <dsp:cNvSpPr/>
      </dsp:nvSpPr>
      <dsp:spPr>
        <a:xfrm>
          <a:off x="932810" y="1095537"/>
          <a:ext cx="218709" cy="820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162"/>
              </a:lnTo>
              <a:lnTo>
                <a:pt x="218709" y="820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A2F73-E32D-4B36-B77B-388CFE0346BD}">
      <dsp:nvSpPr>
        <dsp:cNvPr id="0" name=""/>
        <dsp:cNvSpPr/>
      </dsp:nvSpPr>
      <dsp:spPr>
        <a:xfrm>
          <a:off x="1151520" y="1368924"/>
          <a:ext cx="2244541" cy="1093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u="sng" kern="1200" dirty="0" smtClean="0">
              <a:solidFill>
                <a:schemeClr val="tx1"/>
              </a:solidFill>
              <a:ea typeface="ＭＳ Ｐゴシック" pitchFamily="16" charset="-128"/>
            </a:rPr>
            <a:t>Cesión de permiso y cambios en el control accionario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  <a:endParaRPr lang="es-ES" sz="1000" kern="1200" dirty="0" smtClean="0">
            <a:solidFill>
              <a:schemeClr val="tx1"/>
            </a:solidFill>
            <a:ea typeface="ＭＳ Ｐゴシック" pitchFamily="16" charset="-12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Escrito libre del permisionario</a:t>
          </a:r>
          <a:endParaRPr lang="es-ES" sz="1000" kern="1200" dirty="0" smtClean="0">
            <a:solidFill>
              <a:schemeClr val="tx1"/>
            </a:solidFill>
            <a:ea typeface="ＭＳ Ｐゴシック" pitchFamily="16" charset="-12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Escrito libre del cesionario</a:t>
          </a:r>
        </a:p>
      </dsp:txBody>
      <dsp:txXfrm>
        <a:off x="1183549" y="1400953"/>
        <a:ext cx="2180483" cy="1029491"/>
      </dsp:txXfrm>
    </dsp:sp>
    <dsp:sp modelId="{24674912-CDCC-4D61-87F5-567F4CCCEE28}">
      <dsp:nvSpPr>
        <dsp:cNvPr id="0" name=""/>
        <dsp:cNvSpPr/>
      </dsp:nvSpPr>
      <dsp:spPr>
        <a:xfrm>
          <a:off x="932810" y="1095537"/>
          <a:ext cx="218709" cy="2427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335"/>
              </a:lnTo>
              <a:lnTo>
                <a:pt x="218709" y="24273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CE7B4-A7F3-48D4-9BEE-CFC568510781}">
      <dsp:nvSpPr>
        <dsp:cNvPr id="0" name=""/>
        <dsp:cNvSpPr/>
      </dsp:nvSpPr>
      <dsp:spPr>
        <a:xfrm>
          <a:off x="1151520" y="2735861"/>
          <a:ext cx="2353546" cy="1574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u="sng" kern="1200" dirty="0" smtClean="0">
              <a:solidFill>
                <a:schemeClr val="tx1"/>
              </a:solidFill>
              <a:ea typeface="ＭＳ Ｐゴシック" pitchFamily="16" charset="-128"/>
            </a:rPr>
            <a:t>Cambios técnicos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0" u="none" kern="1200" dirty="0" smtClean="0">
              <a:solidFill>
                <a:schemeClr val="tx1"/>
              </a:solidFill>
              <a:ea typeface="ＭＳ Ｐゴシック" pitchFamily="16" charset="-128"/>
            </a:rPr>
            <a:t>Cambios en el número de dispensarios o tanques de almacenamiento.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0" u="none" kern="1200" dirty="0" smtClean="0">
              <a:solidFill>
                <a:schemeClr val="tx1"/>
              </a:solidFill>
              <a:ea typeface="ＭＳ Ｐゴシック" pitchFamily="16" charset="-128"/>
            </a:rPr>
            <a:t>Agregar gas natural o gas </a:t>
          </a:r>
          <a:r>
            <a:rPr lang="es-MX" sz="1000" b="0" u="none" kern="1200" dirty="0" err="1" smtClean="0">
              <a:solidFill>
                <a:schemeClr val="tx1"/>
              </a:solidFill>
              <a:ea typeface="ＭＳ Ｐゴシック" pitchFamily="16" charset="-128"/>
            </a:rPr>
            <a:t>lp</a:t>
          </a:r>
          <a:r>
            <a:rPr lang="es-MX" sz="1000" b="0" u="none" kern="1200" dirty="0" smtClean="0">
              <a:solidFill>
                <a:schemeClr val="tx1"/>
              </a:solidFill>
              <a:ea typeface="ＭＳ Ｐゴシック" pitchFamily="16" charset="-128"/>
            </a:rPr>
            <a:t>. 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0" kern="1200" dirty="0" smtClean="0"/>
            <a:t>Escrito libre del permisionario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0" kern="1200" dirty="0" smtClean="0"/>
            <a:t>Documento que determine ASEA.</a:t>
          </a:r>
          <a:endParaRPr lang="es-ES" sz="1000" b="0" kern="1200" dirty="0"/>
        </a:p>
      </dsp:txBody>
      <dsp:txXfrm>
        <a:off x="1197622" y="2781963"/>
        <a:ext cx="2261342" cy="1481818"/>
      </dsp:txXfrm>
    </dsp:sp>
    <dsp:sp modelId="{62F3FE4A-CA8D-47E0-B9A8-EF10DACD33E6}">
      <dsp:nvSpPr>
        <dsp:cNvPr id="0" name=""/>
        <dsp:cNvSpPr/>
      </dsp:nvSpPr>
      <dsp:spPr>
        <a:xfrm>
          <a:off x="3505416" y="1987"/>
          <a:ext cx="2187099" cy="109354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Actualización de permiso</a:t>
          </a:r>
          <a:endParaRPr lang="es-ES" sz="2400" kern="1200" dirty="0"/>
        </a:p>
      </dsp:txBody>
      <dsp:txXfrm>
        <a:off x="3537445" y="34016"/>
        <a:ext cx="2123041" cy="1029491"/>
      </dsp:txXfrm>
    </dsp:sp>
    <dsp:sp modelId="{23ECC6B6-ECE6-4093-8A02-DAB095AE2A55}">
      <dsp:nvSpPr>
        <dsp:cNvPr id="0" name=""/>
        <dsp:cNvSpPr/>
      </dsp:nvSpPr>
      <dsp:spPr>
        <a:xfrm>
          <a:off x="3724126" y="1095537"/>
          <a:ext cx="218709" cy="91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5508"/>
              </a:lnTo>
              <a:lnTo>
                <a:pt x="218709" y="9155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53663-E97D-470A-B2A7-8EDEE84AF299}">
      <dsp:nvSpPr>
        <dsp:cNvPr id="0" name=""/>
        <dsp:cNvSpPr/>
      </dsp:nvSpPr>
      <dsp:spPr>
        <a:xfrm>
          <a:off x="3942836" y="1368924"/>
          <a:ext cx="2590925" cy="12842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Cambios en la razón social, cambio de dirección, cambio de representante legal, sustitución de equipo, agregar petrolíferos adicionales.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Cambios en equipos no asociados directamente a la prestación del servicio de expendio.</a:t>
          </a:r>
          <a:endParaRPr lang="es-ES" sz="1000" kern="1200" dirty="0"/>
        </a:p>
      </dsp:txBody>
      <dsp:txXfrm>
        <a:off x="3980450" y="1406538"/>
        <a:ext cx="2515697" cy="12090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E5CDF-1897-43E3-81D8-274742CC58D1}">
      <dsp:nvSpPr>
        <dsp:cNvPr id="0" name=""/>
        <dsp:cNvSpPr/>
      </dsp:nvSpPr>
      <dsp:spPr>
        <a:xfrm>
          <a:off x="714100" y="1987"/>
          <a:ext cx="2187099" cy="109354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Modificación de permiso</a:t>
          </a:r>
          <a:endParaRPr lang="es-ES" sz="2400" kern="1200" dirty="0"/>
        </a:p>
      </dsp:txBody>
      <dsp:txXfrm>
        <a:off x="746129" y="34016"/>
        <a:ext cx="2123041" cy="1029491"/>
      </dsp:txXfrm>
    </dsp:sp>
    <dsp:sp modelId="{DB9B40DC-719D-4E16-AA91-543378BBAFA2}">
      <dsp:nvSpPr>
        <dsp:cNvPr id="0" name=""/>
        <dsp:cNvSpPr/>
      </dsp:nvSpPr>
      <dsp:spPr>
        <a:xfrm>
          <a:off x="932810" y="1095537"/>
          <a:ext cx="218709" cy="820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162"/>
              </a:lnTo>
              <a:lnTo>
                <a:pt x="218709" y="820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A2F73-E32D-4B36-B77B-388CFE0346BD}">
      <dsp:nvSpPr>
        <dsp:cNvPr id="0" name=""/>
        <dsp:cNvSpPr/>
      </dsp:nvSpPr>
      <dsp:spPr>
        <a:xfrm>
          <a:off x="1151520" y="1368924"/>
          <a:ext cx="2244541" cy="1093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u="sng" kern="1200" dirty="0" smtClean="0">
              <a:solidFill>
                <a:schemeClr val="tx1"/>
              </a:solidFill>
              <a:ea typeface="ＭＳ Ｐゴシック" pitchFamily="16" charset="-128"/>
            </a:rPr>
            <a:t>Cesión de permiso y cambios en el control accionario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  <a:endParaRPr lang="es-ES" sz="1000" kern="1200" dirty="0" smtClean="0">
            <a:solidFill>
              <a:schemeClr val="tx1"/>
            </a:solidFill>
            <a:ea typeface="ＭＳ Ｐゴシック" pitchFamily="16" charset="-12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Escrito libre del permisionario</a:t>
          </a:r>
          <a:endParaRPr lang="es-ES" sz="1000" kern="1200" dirty="0" smtClean="0">
            <a:solidFill>
              <a:schemeClr val="tx1"/>
            </a:solidFill>
            <a:ea typeface="ＭＳ Ｐゴシック" pitchFamily="16" charset="-12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Escrito libre del cesionario</a:t>
          </a:r>
        </a:p>
      </dsp:txBody>
      <dsp:txXfrm>
        <a:off x="1183549" y="1400953"/>
        <a:ext cx="2180483" cy="1029491"/>
      </dsp:txXfrm>
    </dsp:sp>
    <dsp:sp modelId="{24674912-CDCC-4D61-87F5-567F4CCCEE28}">
      <dsp:nvSpPr>
        <dsp:cNvPr id="0" name=""/>
        <dsp:cNvSpPr/>
      </dsp:nvSpPr>
      <dsp:spPr>
        <a:xfrm>
          <a:off x="932810" y="1095537"/>
          <a:ext cx="218709" cy="2427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335"/>
              </a:lnTo>
              <a:lnTo>
                <a:pt x="218709" y="24273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CE7B4-A7F3-48D4-9BEE-CFC568510781}">
      <dsp:nvSpPr>
        <dsp:cNvPr id="0" name=""/>
        <dsp:cNvSpPr/>
      </dsp:nvSpPr>
      <dsp:spPr>
        <a:xfrm>
          <a:off x="1151520" y="2735861"/>
          <a:ext cx="2353546" cy="1574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u="sng" kern="1200" dirty="0" smtClean="0">
              <a:solidFill>
                <a:schemeClr val="tx1"/>
              </a:solidFill>
              <a:ea typeface="ＭＳ Ｐゴシック" pitchFamily="16" charset="-128"/>
            </a:rPr>
            <a:t>Cambios técnicos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0" u="none" kern="1200" dirty="0" smtClean="0">
              <a:solidFill>
                <a:schemeClr val="tx1"/>
              </a:solidFill>
              <a:ea typeface="ＭＳ Ｐゴシック" pitchFamily="16" charset="-128"/>
            </a:rPr>
            <a:t>Incrementos </a:t>
          </a:r>
          <a:r>
            <a:rPr lang="es-MX" sz="1000" b="0" u="none" kern="1200" dirty="0" smtClean="0">
              <a:solidFill>
                <a:schemeClr val="tx1"/>
              </a:solidFill>
              <a:ea typeface="ＭＳ Ｐゴシック" pitchFamily="16" charset="-128"/>
            </a:rPr>
            <a:t>en el número de </a:t>
          </a:r>
          <a:r>
            <a:rPr lang="es-MX" sz="1000" b="0" u="none" kern="1200" dirty="0" smtClean="0">
              <a:solidFill>
                <a:schemeClr val="tx1"/>
              </a:solidFill>
              <a:ea typeface="ＭＳ Ｐゴシック" pitchFamily="16" charset="-128"/>
            </a:rPr>
            <a:t>unidades vehiculares</a:t>
          </a:r>
          <a:endParaRPr lang="es-MX" sz="1000" b="0" u="none" kern="1200" dirty="0" smtClean="0">
            <a:solidFill>
              <a:schemeClr val="tx1"/>
            </a:solidFill>
            <a:ea typeface="ＭＳ Ｐゴシック" pitchFamily="16" charset="-128"/>
          </a:endParaRP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tx1"/>
              </a:solidFill>
              <a:ea typeface="ＭＳ Ｐゴシック" pitchFamily="16" charset="-128"/>
            </a:rPr>
            <a:t>Requisitos</a:t>
          </a:r>
          <a:endParaRPr lang="es-MX" sz="1000" b="1" kern="1200" dirty="0" smtClean="0">
            <a:solidFill>
              <a:schemeClr val="tx1"/>
            </a:solidFill>
            <a:ea typeface="ＭＳ Ｐゴシック" pitchFamily="16" charset="-128"/>
          </a:endParaRP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Pago de aprovechamientos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0" kern="1200" dirty="0" smtClean="0"/>
            <a:t>Escrito libre del </a:t>
          </a:r>
          <a:r>
            <a:rPr lang="es-ES" sz="1000" b="0" kern="1200" dirty="0" smtClean="0"/>
            <a:t>permisionario</a:t>
          </a:r>
          <a:endParaRPr lang="es-ES" sz="1000" b="0" kern="1200" dirty="0" smtClean="0"/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0" kern="1200" dirty="0" smtClean="0"/>
            <a:t>Permiso SCT (Tarjeta de circulación, número de serie, </a:t>
          </a:r>
          <a:r>
            <a:rPr lang="es-ES" sz="1000" b="0" kern="1200" dirty="0" err="1" smtClean="0"/>
            <a:t>etc</a:t>
          </a:r>
          <a:r>
            <a:rPr lang="es-ES" sz="1000" b="0" kern="1200" dirty="0" smtClean="0"/>
            <a:t>), póliza de seguro</a:t>
          </a:r>
          <a:endParaRPr lang="es-ES" sz="1000" b="0" kern="1200" dirty="0"/>
        </a:p>
      </dsp:txBody>
      <dsp:txXfrm>
        <a:off x="1197622" y="2781963"/>
        <a:ext cx="2261342" cy="1481818"/>
      </dsp:txXfrm>
    </dsp:sp>
    <dsp:sp modelId="{62F3FE4A-CA8D-47E0-B9A8-EF10DACD33E6}">
      <dsp:nvSpPr>
        <dsp:cNvPr id="0" name=""/>
        <dsp:cNvSpPr/>
      </dsp:nvSpPr>
      <dsp:spPr>
        <a:xfrm>
          <a:off x="3505416" y="1987"/>
          <a:ext cx="2187099" cy="109354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Actualización de permiso</a:t>
          </a:r>
          <a:endParaRPr lang="es-ES" sz="2400" kern="1200" dirty="0"/>
        </a:p>
      </dsp:txBody>
      <dsp:txXfrm>
        <a:off x="3537445" y="34016"/>
        <a:ext cx="2123041" cy="1029491"/>
      </dsp:txXfrm>
    </dsp:sp>
    <dsp:sp modelId="{23ECC6B6-ECE6-4093-8A02-DAB095AE2A55}">
      <dsp:nvSpPr>
        <dsp:cNvPr id="0" name=""/>
        <dsp:cNvSpPr/>
      </dsp:nvSpPr>
      <dsp:spPr>
        <a:xfrm>
          <a:off x="3724126" y="1095537"/>
          <a:ext cx="218709" cy="915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5508"/>
              </a:lnTo>
              <a:lnTo>
                <a:pt x="218709" y="9155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53663-E97D-470A-B2A7-8EDEE84AF299}">
      <dsp:nvSpPr>
        <dsp:cNvPr id="0" name=""/>
        <dsp:cNvSpPr/>
      </dsp:nvSpPr>
      <dsp:spPr>
        <a:xfrm>
          <a:off x="3942836" y="1368924"/>
          <a:ext cx="2590925" cy="12842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Cambios en la razón social, cambio de dirección, cambio de representante legal, sustitución </a:t>
          </a: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o disminución de unidades vehiculares, </a:t>
          </a:r>
          <a:r>
            <a:rPr lang="es-MX" sz="1000" kern="1200" dirty="0" smtClean="0">
              <a:solidFill>
                <a:schemeClr val="tx1"/>
              </a:solidFill>
              <a:ea typeface="ＭＳ Ｐゴシック" pitchFamily="16" charset="-128"/>
            </a:rPr>
            <a:t>agregar petrolíferos adicionales. </a:t>
          </a:r>
        </a:p>
      </dsp:txBody>
      <dsp:txXfrm>
        <a:off x="3980450" y="1406538"/>
        <a:ext cx="2515697" cy="12090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E5B08-2854-466E-BC26-496F9D69AEF3}">
      <dsp:nvSpPr>
        <dsp:cNvPr id="0" name=""/>
        <dsp:cNvSpPr/>
      </dsp:nvSpPr>
      <dsp:spPr>
        <a:xfrm>
          <a:off x="3246437" y="534"/>
          <a:ext cx="1635124" cy="1635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/>
            <a:t>PASO 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El usuario de la estación de servicio,  solicita orden de pedido</a:t>
          </a:r>
          <a:endParaRPr lang="es-MX" sz="1300" kern="1200" dirty="0"/>
        </a:p>
      </dsp:txBody>
      <dsp:txXfrm>
        <a:off x="3485895" y="239992"/>
        <a:ext cx="1156208" cy="1156208"/>
      </dsp:txXfrm>
    </dsp:sp>
    <dsp:sp modelId="{A72B582F-E87F-471A-B03F-4419D9201EAC}">
      <dsp:nvSpPr>
        <dsp:cNvPr id="0" name=""/>
        <dsp:cNvSpPr/>
      </dsp:nvSpPr>
      <dsp:spPr>
        <a:xfrm rot="2160000">
          <a:off x="4830234" y="1257302"/>
          <a:ext cx="436123" cy="5518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>
        <a:off x="4842728" y="1329221"/>
        <a:ext cx="305286" cy="331112"/>
      </dsp:txXfrm>
    </dsp:sp>
    <dsp:sp modelId="{4ED1606F-EC52-44BD-8390-2824E6E5A406}">
      <dsp:nvSpPr>
        <dsp:cNvPr id="0" name=""/>
        <dsp:cNvSpPr/>
      </dsp:nvSpPr>
      <dsp:spPr>
        <a:xfrm>
          <a:off x="5235001" y="1445310"/>
          <a:ext cx="1635124" cy="1635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/>
            <a:t>PASO 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0" kern="1200" smtClean="0"/>
            <a:t>La orden de pedido es atendida por el vendedor </a:t>
          </a:r>
          <a:endParaRPr lang="es-MX" sz="1300" b="0" kern="1200" dirty="0" smtClean="0"/>
        </a:p>
      </dsp:txBody>
      <dsp:txXfrm>
        <a:off x="5474459" y="1684768"/>
        <a:ext cx="1156208" cy="1156208"/>
      </dsp:txXfrm>
    </dsp:sp>
    <dsp:sp modelId="{DF935ECC-2A0F-4008-942C-47256BD10651}">
      <dsp:nvSpPr>
        <dsp:cNvPr id="0" name=""/>
        <dsp:cNvSpPr/>
      </dsp:nvSpPr>
      <dsp:spPr>
        <a:xfrm rot="5340938">
          <a:off x="5886055" y="3145511"/>
          <a:ext cx="372829" cy="5518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>
        <a:off x="5941019" y="3199966"/>
        <a:ext cx="260980" cy="331112"/>
      </dsp:txXfrm>
    </dsp:sp>
    <dsp:sp modelId="{7D48EC7B-6B5A-4ACC-967A-04BC2CA6CF59}">
      <dsp:nvSpPr>
        <dsp:cNvPr id="0" name=""/>
        <dsp:cNvSpPr/>
      </dsp:nvSpPr>
      <dsp:spPr>
        <a:xfrm>
          <a:off x="5275176" y="3783542"/>
          <a:ext cx="1635124" cy="1635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/>
            <a:t>PASO 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El almacenista despacha la orden de pedido</a:t>
          </a:r>
          <a:endParaRPr lang="es-MX" sz="1300" kern="1200" dirty="0"/>
        </a:p>
      </dsp:txBody>
      <dsp:txXfrm>
        <a:off x="5514634" y="4023000"/>
        <a:ext cx="1156208" cy="1156208"/>
      </dsp:txXfrm>
    </dsp:sp>
    <dsp:sp modelId="{FD0E6389-5F73-4D57-8D25-1ED7146D69CE}">
      <dsp:nvSpPr>
        <dsp:cNvPr id="0" name=""/>
        <dsp:cNvSpPr/>
      </dsp:nvSpPr>
      <dsp:spPr>
        <a:xfrm rot="10800000">
          <a:off x="3833705" y="4325177"/>
          <a:ext cx="1018639" cy="5518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 rot="10800000">
        <a:off x="3999261" y="4435548"/>
        <a:ext cx="853083" cy="331112"/>
      </dsp:txXfrm>
    </dsp:sp>
    <dsp:sp modelId="{BDF18650-B932-4321-8D99-A7F5F979ED2C}">
      <dsp:nvSpPr>
        <dsp:cNvPr id="0" name=""/>
        <dsp:cNvSpPr/>
      </dsp:nvSpPr>
      <dsp:spPr>
        <a:xfrm>
          <a:off x="1718090" y="3783542"/>
          <a:ext cx="1635124" cy="1635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smtClean="0"/>
            <a:t>PASO 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smtClean="0"/>
            <a:t>El transportista descarga el producto en la estación de servicio</a:t>
          </a:r>
          <a:endParaRPr lang="es-MX" sz="1300" kern="1200" dirty="0" smtClean="0"/>
        </a:p>
      </dsp:txBody>
      <dsp:txXfrm>
        <a:off x="1957548" y="4023000"/>
        <a:ext cx="1156208" cy="1156208"/>
      </dsp:txXfrm>
    </dsp:sp>
    <dsp:sp modelId="{CB02AFE0-A9FD-472A-84CF-94146BED7ED6}">
      <dsp:nvSpPr>
        <dsp:cNvPr id="0" name=""/>
        <dsp:cNvSpPr/>
      </dsp:nvSpPr>
      <dsp:spPr>
        <a:xfrm rot="15293901">
          <a:off x="1933472" y="3070206"/>
          <a:ext cx="527048" cy="5518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 rot="10800000">
        <a:off x="2033126" y="3256904"/>
        <a:ext cx="368934" cy="331112"/>
      </dsp:txXfrm>
    </dsp:sp>
    <dsp:sp modelId="{C3B16319-3CC7-4F75-8151-EAF44F84FB5E}">
      <dsp:nvSpPr>
        <dsp:cNvPr id="0" name=""/>
        <dsp:cNvSpPr/>
      </dsp:nvSpPr>
      <dsp:spPr>
        <a:xfrm>
          <a:off x="1033006" y="1244797"/>
          <a:ext cx="1635124" cy="1635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PASO 5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La estación de servicio recibe  el producto y cierra la orden de pedido</a:t>
          </a:r>
        </a:p>
      </dsp:txBody>
      <dsp:txXfrm>
        <a:off x="1272464" y="1484255"/>
        <a:ext cx="1156208" cy="1156208"/>
      </dsp:txXfrm>
    </dsp:sp>
    <dsp:sp modelId="{6C420C76-8846-4B32-AC34-C84D63FEFD1D}">
      <dsp:nvSpPr>
        <dsp:cNvPr id="0" name=""/>
        <dsp:cNvSpPr/>
      </dsp:nvSpPr>
      <dsp:spPr>
        <a:xfrm rot="19839470">
          <a:off x="2705886" y="1170946"/>
          <a:ext cx="479152" cy="5518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>
        <a:off x="2715107" y="1316537"/>
        <a:ext cx="335406" cy="331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231504-BE78-4DCF-8B0F-417017F2C71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CA687-DED7-42CE-9918-60EA1C440561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7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01B88-67F2-412D-A5CB-3A3349AB905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0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F67EF-34AB-4175-A78A-4649D903FEE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9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B9691-B509-462A-A994-36A418C0308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2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64F4EA-3123-4D78-8F22-54FB11DF728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0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8CA34-6DEC-44C4-B106-97A40B682D0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3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516EC-898E-4684-97DE-85AD1331A4E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1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B0609-1521-46BE-AC76-33E756FF559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6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44E96-4CA1-4E92-8C67-08912B718EA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8AF83-F2F1-444F-BB5B-CED3149578A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0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4294A-326B-4093-874F-E404745BEDE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PPT Base 4 foto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8340725" cy="653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1800" y="533400"/>
            <a:ext cx="6756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 smtClean="0"/>
              <a:t>Click to edit Master text styles</a:t>
            </a:r>
          </a:p>
          <a:p>
            <a:pPr lvl="1"/>
            <a:r>
              <a:rPr lang="es-ES_tradnl" altLang="es-MX" smtClean="0"/>
              <a:t>Second level</a:t>
            </a:r>
          </a:p>
          <a:p>
            <a:pPr lvl="2"/>
            <a:r>
              <a:rPr lang="es-ES_tradnl" altLang="es-MX" smtClean="0"/>
              <a:t>Third level</a:t>
            </a:r>
          </a:p>
          <a:p>
            <a:pPr lvl="3"/>
            <a:r>
              <a:rPr lang="es-ES_tradnl" altLang="es-MX" smtClean="0"/>
              <a:t>Fourth level</a:t>
            </a:r>
          </a:p>
          <a:p>
            <a:pPr lvl="4"/>
            <a:r>
              <a:rPr lang="es-ES_tradnl" altLang="es-MX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C4C4C"/>
                </a:solidFill>
                <a:latin typeface="+mn-lt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4C4C4C"/>
                </a:solidFill>
                <a:latin typeface="+mn-lt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4C4C4C"/>
                </a:solidFill>
                <a:latin typeface="Tahoma" panose="020B0604030504040204" pitchFamily="34" charset="0"/>
              </a:defRPr>
            </a:lvl1pPr>
          </a:lstStyle>
          <a:p>
            <a:fld id="{AC6029BC-7BFC-4C3D-98D7-4A3DA346628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C4C4C"/>
          </a:solidFill>
          <a:latin typeface="Tahoma" pitchFamily="34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•"/>
        <a:defRPr sz="2800">
          <a:solidFill>
            <a:srgbClr val="4C4C4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–"/>
        <a:defRPr sz="2400">
          <a:solidFill>
            <a:srgbClr val="4C4C4C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•"/>
        <a:defRPr sz="2000">
          <a:solidFill>
            <a:srgbClr val="4C4C4C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–"/>
        <a:defRPr sz="2000">
          <a:solidFill>
            <a:srgbClr val="4C4C4C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anose="02020603050405020304" pitchFamily="18" charset="0"/>
        <a:buChar char="•"/>
        <a:defRPr sz="2000">
          <a:solidFill>
            <a:srgbClr val="4C4C4C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>
          <a:solidFill>
            <a:srgbClr val="4C4C4C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>
          <a:solidFill>
            <a:srgbClr val="4C4C4C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>
          <a:solidFill>
            <a:srgbClr val="4C4C4C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>
          <a:solidFill>
            <a:srgbClr val="4C4C4C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.gob.mx/articulo.aspx?id=54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.gob.mx/petroliferos.html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slide" Target="slide25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8.e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749631"/>
            <a:ext cx="9143999" cy="3258355"/>
          </a:xfrm>
        </p:spPr>
        <p:txBody>
          <a:bodyPr/>
          <a:lstStyle/>
          <a:p>
            <a:pPr algn="ctr"/>
            <a:r>
              <a:rPr lang="es-MX" b="1" dirty="0" smtClean="0"/>
              <a:t>Requisitos y Procedimiento para el Otorgamiento de Permisos de Petrolíferos </a:t>
            </a:r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311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3186618" y="2450430"/>
            <a:ext cx="2441276" cy="741005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kern="0" dirty="0" smtClean="0">
                <a:latin typeface="+mn-lt"/>
              </a:rPr>
              <a:t>Transporte por buque-tanque</a:t>
            </a: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735100" y="1607429"/>
            <a:ext cx="2223253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dirty="0" err="1">
                <a:solidFill>
                  <a:schemeClr val="tx1"/>
                </a:solidFill>
                <a:ea typeface="ＭＳ Ｐゴシック" pitchFamily="16" charset="-128"/>
              </a:rPr>
              <a:t>Micrositio</a:t>
            </a:r>
            <a:r>
              <a:rPr lang="es-MX" sz="1800" b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800" dirty="0">
                <a:solidFill>
                  <a:schemeClr val="tx1"/>
                </a:solidFill>
                <a:ea typeface="ＭＳ Ｐゴシック" pitchFamily="16" charset="-128"/>
              </a:rPr>
              <a:t>de petrolíferos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Guías,</a:t>
            </a:r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frecuentes, formatos)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7" name="Flecha abajo 6"/>
          <p:cNvSpPr/>
          <p:nvPr/>
        </p:nvSpPr>
        <p:spPr bwMode="auto">
          <a:xfrm>
            <a:off x="1687131" y="3461073"/>
            <a:ext cx="391835" cy="534838"/>
          </a:xfrm>
          <a:prstGeom prst="downArrow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839048" y="4118140"/>
            <a:ext cx="2088000" cy="96395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 CRE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No. </a:t>
            </a:r>
            <a:r>
              <a:rPr lang="es-MX" sz="1800" dirty="0">
                <a:solidFill>
                  <a:schemeClr val="tx1"/>
                </a:solidFill>
                <a:ea typeface="ＭＳ Ｐゴシック" pitchFamily="16" charset="-128"/>
              </a:rPr>
              <a:t>3</a:t>
            </a:r>
            <a:endParaRPr kumimoji="0" lang="es-MX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400" i="1" baseline="0" dirty="0" smtClean="0">
                <a:solidFill>
                  <a:schemeClr val="tx1"/>
                </a:solidFill>
                <a:ea typeface="ＭＳ Ｐゴシック" pitchFamily="16" charset="-128"/>
              </a:rPr>
              <a:t>(Excel)</a:t>
            </a:r>
            <a:endParaRPr kumimoji="0" lang="es-MX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5856159" y="1470328"/>
            <a:ext cx="2844000" cy="4240190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Pago de aprovechamientos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Descripción del proyecto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  <a:ea typeface="ＭＳ Ｐゴシック" pitchFamily="16" charset="-128"/>
              </a:rPr>
              <a:t>Productos a ser conducidos y destinos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Tipo de </a:t>
            </a:r>
            <a:r>
              <a:rPr lang="es-MX" sz="1600" dirty="0">
                <a:solidFill>
                  <a:schemeClr val="tx1"/>
                </a:solidFill>
                <a:ea typeface="ＭＳ Ｐゴシック" pitchFamily="16" charset="-128"/>
              </a:rPr>
              <a:t>embarcaciones, capacidad y centrales de guarda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Documentación </a:t>
            </a: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que acredite el cumplimiento de la normatividad y mejores </a:t>
            </a: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prácticas (Certificados/Permisos SCT)</a:t>
            </a:r>
            <a:endParaRPr lang="es-MX" sz="16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Pólizas de seguros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6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s-MX" sz="1600" dirty="0">
              <a:solidFill>
                <a:schemeClr val="tx1"/>
              </a:solidFill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8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3186618" y="2450430"/>
            <a:ext cx="2441276" cy="741005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kern="0" dirty="0" smtClean="0">
                <a:latin typeface="+mn-lt"/>
              </a:rPr>
              <a:t>Expendio en aeródromos</a:t>
            </a: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735100" y="1607429"/>
            <a:ext cx="2223253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dirty="0" err="1">
                <a:solidFill>
                  <a:schemeClr val="tx1"/>
                </a:solidFill>
                <a:ea typeface="ＭＳ Ｐゴシック" pitchFamily="16" charset="-128"/>
              </a:rPr>
              <a:t>Micrositio</a:t>
            </a:r>
            <a:r>
              <a:rPr lang="es-MX" sz="1800" b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800" dirty="0">
                <a:solidFill>
                  <a:schemeClr val="tx1"/>
                </a:solidFill>
                <a:ea typeface="ＭＳ Ｐゴシック" pitchFamily="16" charset="-128"/>
              </a:rPr>
              <a:t>de petrolíferos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Guías,</a:t>
            </a:r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frecuentes, formatos)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7" name="Flecha abajo 6"/>
          <p:cNvSpPr/>
          <p:nvPr/>
        </p:nvSpPr>
        <p:spPr bwMode="auto">
          <a:xfrm>
            <a:off x="1687131" y="3461073"/>
            <a:ext cx="391835" cy="534838"/>
          </a:xfrm>
          <a:prstGeom prst="downArrow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839048" y="4118140"/>
            <a:ext cx="2088000" cy="96395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 CRE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No. </a:t>
            </a: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8</a:t>
            </a:r>
            <a:endParaRPr kumimoji="0" lang="es-MX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400" i="1" baseline="0" dirty="0" smtClean="0">
                <a:solidFill>
                  <a:schemeClr val="tx1"/>
                </a:solidFill>
                <a:ea typeface="ＭＳ Ｐゴシック" pitchFamily="16" charset="-128"/>
              </a:rPr>
              <a:t>(Excel)</a:t>
            </a:r>
            <a:endParaRPr kumimoji="0" lang="es-MX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5856159" y="1607429"/>
            <a:ext cx="2863384" cy="4250446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s-MX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Pago de aprovechamientos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Unidades móviles </a:t>
            </a:r>
            <a:r>
              <a:rPr lang="es-MX" sz="1600" i="1" dirty="0" smtClean="0">
                <a:solidFill>
                  <a:schemeClr val="tx1"/>
                </a:solidFill>
                <a:ea typeface="ＭＳ Ｐゴシック" pitchFamily="16" charset="-128"/>
              </a:rPr>
              <a:t> (</a:t>
            </a:r>
            <a:r>
              <a:rPr lang="es-MX" sz="1600" i="1" dirty="0" err="1" smtClean="0">
                <a:solidFill>
                  <a:schemeClr val="tx1"/>
                </a:solidFill>
                <a:ea typeface="ＭＳ Ｐゴシック" pitchFamily="16" charset="-128"/>
              </a:rPr>
              <a:t>Into</a:t>
            </a:r>
            <a:r>
              <a:rPr lang="es-MX" sz="1600" i="1" dirty="0" smtClean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600" i="1" dirty="0" err="1" smtClean="0">
                <a:solidFill>
                  <a:schemeClr val="tx1"/>
                </a:solidFill>
                <a:ea typeface="ＭＳ Ｐゴシック" pitchFamily="16" charset="-128"/>
              </a:rPr>
              <a:t>plane</a:t>
            </a:r>
            <a:r>
              <a:rPr lang="es-MX" sz="1600" i="1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Sistemas de medición y complementarios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Sistemas de recepción y entrega de combustible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Documentación que acredite el cumplimiento de la normatividad y mejores prácticas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Pólizas de seguros</a:t>
            </a:r>
            <a:endParaRPr lang="es-MX" sz="1600" dirty="0">
              <a:solidFill>
                <a:schemeClr val="tx1"/>
              </a:solidFill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5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Obligaciones de permisionarios </a:t>
            </a:r>
            <a:endParaRPr lang="es-MX" sz="2000" b="1" dirty="0"/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ángulo redondeado 6"/>
          <p:cNvSpPr/>
          <p:nvPr/>
        </p:nvSpPr>
        <p:spPr bwMode="auto">
          <a:xfrm>
            <a:off x="152984" y="2185851"/>
            <a:ext cx="2441276" cy="2577738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600" b="1" dirty="0" smtClean="0">
                <a:latin typeface="+mn-lt"/>
              </a:rPr>
              <a:t>Todas las Actividades </a:t>
            </a:r>
            <a:r>
              <a:rPr lang="es-MX" sz="1600" b="1" dirty="0" err="1" smtClean="0">
                <a:latin typeface="+mn-lt"/>
              </a:rPr>
              <a:t>permisionadas</a:t>
            </a:r>
            <a:endParaRPr lang="es-MX" sz="1600" b="1" dirty="0" smtClean="0">
              <a:latin typeface="+mn-lt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MX" sz="1600" b="1" dirty="0" smtClean="0">
                <a:latin typeface="+mn-lt"/>
              </a:rPr>
              <a:t>Transporte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MX" sz="1600" b="1" dirty="0" smtClean="0">
                <a:latin typeface="+mn-lt"/>
              </a:rPr>
              <a:t>Almacenamiento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MX" sz="1600" b="1" dirty="0" smtClean="0">
                <a:latin typeface="+mn-lt"/>
              </a:rPr>
              <a:t>Distribución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MX" sz="1600" b="1" dirty="0" smtClean="0">
                <a:latin typeface="+mn-lt"/>
              </a:rPr>
              <a:t>Expendio</a:t>
            </a:r>
            <a:endParaRPr lang="es-MX" sz="1600" b="1" dirty="0">
              <a:latin typeface="+mn-lt"/>
            </a:endParaRPr>
          </a:p>
        </p:txBody>
      </p:sp>
      <p:sp>
        <p:nvSpPr>
          <p:cNvPr id="8" name="Rectángulo redondeado 7"/>
          <p:cNvSpPr/>
          <p:nvPr/>
        </p:nvSpPr>
        <p:spPr bwMode="auto">
          <a:xfrm>
            <a:off x="3051535" y="1571506"/>
            <a:ext cx="2198565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Micrositio de petrolíferos</a:t>
            </a:r>
            <a:endParaRPr kumimoji="0" lang="es-MX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(Información importante para cumplimiento de obligaciones)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2" name="Rectángulo redondeado 11"/>
          <p:cNvSpPr/>
          <p:nvPr/>
        </p:nvSpPr>
        <p:spPr bwMode="auto">
          <a:xfrm>
            <a:off x="2815034" y="4134703"/>
            <a:ext cx="2866709" cy="1498889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Formatos informativos en Excel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RES/308/2015</a:t>
            </a:r>
          </a:p>
          <a:p>
            <a:pPr algn="ctr"/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  <a:hlinkClick r:id="rId2"/>
              </a:rPr>
              <a:t>http://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  <a:hlinkClick r:id="rId2"/>
              </a:rPr>
              <a:t>www.cre.gob.mx/articulo.aspx?id=542</a:t>
            </a:r>
            <a:endParaRPr lang="es-MX" sz="1400" i="1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algn="ctr"/>
            <a:endParaRPr kumimoji="0" lang="es-MX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3" name="Flecha derecha 2"/>
          <p:cNvSpPr/>
          <p:nvPr/>
        </p:nvSpPr>
        <p:spPr bwMode="auto">
          <a:xfrm>
            <a:off x="5868159" y="3056708"/>
            <a:ext cx="566057" cy="6242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4" name="Rectángulo redondeado 13"/>
          <p:cNvSpPr/>
          <p:nvPr/>
        </p:nvSpPr>
        <p:spPr bwMode="auto">
          <a:xfrm>
            <a:off x="6582012" y="2726126"/>
            <a:ext cx="2172789" cy="1498889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dirty="0" smtClean="0">
                <a:solidFill>
                  <a:schemeClr val="tx1"/>
                </a:solidFill>
                <a:ea typeface="ＭＳ Ｐゴシック" pitchFamily="16" charset="-128"/>
              </a:rPr>
              <a:t>Formatos electrónicos </a:t>
            </a:r>
          </a:p>
          <a:p>
            <a:pPr algn="ctr"/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(Disponibles en la OPE)</a:t>
            </a:r>
            <a:endParaRPr lang="es-MX" sz="1400" i="1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 algn="ctr">
              <a:buFontTx/>
              <a:buChar char="-"/>
            </a:pPr>
            <a:endParaRPr lang="es-MX" sz="1800" dirty="0">
              <a:solidFill>
                <a:schemeClr val="tx1"/>
              </a:solidFill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57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Obligaciones de permisionarios</a:t>
            </a:r>
            <a:endParaRPr lang="es-MX" sz="2000" b="1" dirty="0"/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ángulo redondeado 4"/>
          <p:cNvSpPr/>
          <p:nvPr/>
        </p:nvSpPr>
        <p:spPr bwMode="auto">
          <a:xfrm>
            <a:off x="4123486" y="2481748"/>
            <a:ext cx="2016000" cy="1368000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s-MX" sz="1800" b="1" dirty="0" smtClean="0">
              <a:latin typeface="+mn-lt"/>
            </a:endParaRPr>
          </a:p>
          <a:p>
            <a:pPr algn="ctr"/>
            <a:r>
              <a:rPr lang="es-MX" sz="1800" b="1" dirty="0" smtClean="0">
                <a:latin typeface="+mn-lt"/>
              </a:rPr>
              <a:t>Actividades </a:t>
            </a:r>
            <a:r>
              <a:rPr lang="es-MX" sz="1800" b="1" dirty="0" err="1" smtClean="0">
                <a:latin typeface="+mn-lt"/>
              </a:rPr>
              <a:t>Permisionadas</a:t>
            </a:r>
            <a:endParaRPr lang="es-MX" sz="1800" b="1" dirty="0">
              <a:latin typeface="+mn-lt"/>
            </a:endParaRP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165463" y="1450257"/>
            <a:ext cx="3722403" cy="460800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Obligaciones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Pago de supervisión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Volumen mensual, capacidad y uso del sistema.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Usuarios, precios e ingresos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Normas de calidad aplicables.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Información económica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(sistemas de acceso abierto)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400" i="1" dirty="0" smtClean="0">
              <a:solidFill>
                <a:srgbClr val="FF0000"/>
              </a:solidFill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Procedencia lícita de los productos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(facturas)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Póliza de seguro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Dictamen cumplimiento de Normas en materia de seguridad.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Quejas y reportes de</a:t>
            </a:r>
            <a:r>
              <a:rPr kumimoji="0" lang="es-MX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emergencia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6470900" y="1450257"/>
            <a:ext cx="2298631" cy="4608000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b="1" dirty="0" smtClean="0">
                <a:solidFill>
                  <a:schemeClr val="tx1"/>
                </a:solidFill>
                <a:ea typeface="ＭＳ Ｐゴシック" pitchFamily="16" charset="-128"/>
              </a:rPr>
              <a:t>Tiempos </a:t>
            </a:r>
            <a:endParaRPr kumimoji="0" lang="es-MX" sz="1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r>
              <a:rPr kumimoji="0" lang="es-MX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Anual (enero) o 15 días siguientes a la notificación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lang="es-MX" sz="14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4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Reporte trimestral (desglose mensual por producto)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kumimoji="0" lang="es-MX" sz="14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4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sz="14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Anual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kumimoji="0" lang="es-MX" sz="1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4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5737" y="288691"/>
            <a:ext cx="7378261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Permisos otorgados al 10 de marzo</a:t>
            </a:r>
            <a:endParaRPr lang="es-MX" sz="2000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970567"/>
              </p:ext>
            </p:extLst>
          </p:nvPr>
        </p:nvGraphicFramePr>
        <p:xfrm>
          <a:off x="627530" y="1803841"/>
          <a:ext cx="7557841" cy="3672516"/>
        </p:xfrm>
        <a:graphic>
          <a:graphicData uri="http://schemas.openxmlformats.org/drawingml/2006/table">
            <a:tbl>
              <a:tblPr/>
              <a:tblGrid>
                <a:gridCol w="40021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29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89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37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ACTIVIDAD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Definitivos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Provisionales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Transporte por ducto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Transporte por otros medios distintos a ducto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1,441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1,466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Transporte por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buque tanque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</a:t>
                      </a:r>
                      <a:r>
                        <a:rPr lang="es-MX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nsporte por carro tanque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Distribución por otros medios distintos a ducto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192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249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Almacenamiento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Almacenamiento en aeródromos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Almacenamiento (estaciones 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</a:t>
                      </a:r>
                      <a:r>
                        <a:rPr lang="es-MX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</a:t>
                      </a:r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utoconsumo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277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298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Expendio en estaciones de servicio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11,021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11,129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07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Expendio en aeródromos</a:t>
                      </a:r>
                    </a:p>
                  </a:txBody>
                  <a:tcPr marL="8292" marR="8292" marT="82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5114">
                <a:tc>
                  <a:txBody>
                    <a:bodyPr/>
                    <a:lstStyle/>
                    <a:p>
                      <a:pPr algn="l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2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511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2" marR="8292" marT="82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13,195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225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13,420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Conector recto 3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178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/>
              <a:t>Modificación y avisos de actualización de permisos</a:t>
            </a: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ángulo redondeado 4"/>
          <p:cNvSpPr/>
          <p:nvPr/>
        </p:nvSpPr>
        <p:spPr bwMode="auto">
          <a:xfrm>
            <a:off x="3753394" y="2536498"/>
            <a:ext cx="1715589" cy="1368000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s-MX" sz="1800" b="1" dirty="0" smtClean="0">
              <a:latin typeface="+mn-lt"/>
            </a:endParaRPr>
          </a:p>
          <a:p>
            <a:pPr algn="ctr"/>
            <a:r>
              <a:rPr lang="es-MX" sz="1800" b="1" dirty="0" smtClean="0">
                <a:latin typeface="+mn-lt"/>
              </a:rPr>
              <a:t>Actividades </a:t>
            </a:r>
          </a:p>
          <a:p>
            <a:pPr algn="ctr"/>
            <a:r>
              <a:rPr lang="es-MX" sz="1800" b="1" dirty="0" smtClean="0">
                <a:latin typeface="+mn-lt"/>
              </a:rPr>
              <a:t>Reguladas</a:t>
            </a:r>
            <a:endParaRPr lang="es-MX" sz="1800" b="1" dirty="0">
              <a:latin typeface="+mn-lt"/>
            </a:endParaRP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679501" y="1558834"/>
            <a:ext cx="2786077" cy="4432663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800" b="1" dirty="0" smtClean="0">
                <a:solidFill>
                  <a:schemeClr val="tx1"/>
                </a:solidFill>
                <a:ea typeface="ＭＳ Ｐゴシック" pitchFamily="16" charset="-128"/>
              </a:rPr>
              <a:t>Modificación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Cesión del permiso</a:t>
            </a:r>
          </a:p>
          <a:p>
            <a:endParaRPr lang="es-MX" sz="18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8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Cambio en la estructura accionaria</a:t>
            </a:r>
          </a:p>
          <a:p>
            <a:endParaRPr lang="es-MX" sz="1800" dirty="0">
              <a:solidFill>
                <a:schemeClr val="tx1"/>
              </a:solidFill>
              <a:ea typeface="ＭＳ Ｐゴシック" pitchFamily="16" charset="-128"/>
            </a:endParaRPr>
          </a:p>
          <a:p>
            <a:endParaRPr lang="es-MX" sz="18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Cambios técnicos</a:t>
            </a:r>
            <a:endParaRPr lang="es-MX" sz="18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5756799" y="1558834"/>
            <a:ext cx="2847269" cy="4432663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800" b="1" dirty="0" smtClean="0">
                <a:solidFill>
                  <a:schemeClr val="tx1"/>
                </a:solidFill>
                <a:ea typeface="ＭＳ Ｐゴシック" pitchFamily="16" charset="-128"/>
              </a:rPr>
              <a:t>Actualización</a:t>
            </a:r>
            <a:endParaRPr kumimoji="0" lang="es-MX" sz="1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0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Cambio de razón social que no involucre una modificación en la estructura accionaria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lang="es-MX" sz="10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lang="es-MX" sz="10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Cambio de denominación social, representante legal, dirección de las 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oficinas</a:t>
            </a: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0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Incorporación o mezcla de un </a:t>
            </a:r>
            <a:r>
              <a:rPr lang="es-MX" sz="1400" dirty="0" err="1">
                <a:solidFill>
                  <a:schemeClr val="tx1"/>
                </a:solidFill>
                <a:ea typeface="ＭＳ Ｐゴシック" pitchFamily="16" charset="-128"/>
              </a:rPr>
              <a:t>bioenergético</a:t>
            </a: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 al 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petrolífero</a:t>
            </a: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0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Errores ortográficos así como omisión de datos</a:t>
            </a: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4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6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6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indent="-285750">
              <a:buFont typeface="Wingdings" panose="05000000000000000000" pitchFamily="2" charset="2"/>
              <a:buChar char=""/>
            </a:pPr>
            <a:endParaRPr lang="es-MX" sz="16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kumimoji="0" lang="es-MX" sz="16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lang="es-MX" sz="16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"/>
              <a:tabLst/>
            </a:pPr>
            <a:endParaRPr kumimoji="0" lang="es-MX" sz="16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MX" sz="1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768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/>
              <a:t>Modificación y avisos de actualización de permisos</a:t>
            </a: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Diagrama 5"/>
          <p:cNvGraphicFramePr/>
          <p:nvPr>
            <p:extLst/>
          </p:nvPr>
        </p:nvGraphicFramePr>
        <p:xfrm>
          <a:off x="1687131" y="1657128"/>
          <a:ext cx="7247863" cy="431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ángulo redondeado 13"/>
          <p:cNvSpPr/>
          <p:nvPr/>
        </p:nvSpPr>
        <p:spPr bwMode="auto">
          <a:xfrm>
            <a:off x="129965" y="3257549"/>
            <a:ext cx="2130635" cy="1232807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200" b="1" dirty="0" smtClean="0">
                <a:latin typeface="+mn-lt"/>
              </a:rPr>
              <a:t>Expendio en Estación de Servicio</a:t>
            </a:r>
          </a:p>
          <a:p>
            <a:pPr algn="ctr"/>
            <a:r>
              <a:rPr lang="es-MX" sz="1200" b="1" dirty="0" smtClean="0">
                <a:latin typeface="+mn-lt"/>
              </a:rPr>
              <a:t>Expendio en estación de servicio de Autoconsumo</a:t>
            </a:r>
            <a:endParaRPr lang="es-MX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34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/>
              <a:t>Modificación y avisos de actualización de permisos</a:t>
            </a: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520402629"/>
              </p:ext>
            </p:extLst>
          </p:nvPr>
        </p:nvGraphicFramePr>
        <p:xfrm>
          <a:off x="1687131" y="1657128"/>
          <a:ext cx="7247863" cy="431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ángulo redondeado 13"/>
          <p:cNvSpPr/>
          <p:nvPr/>
        </p:nvSpPr>
        <p:spPr bwMode="auto">
          <a:xfrm>
            <a:off x="129965" y="2800348"/>
            <a:ext cx="2130635" cy="1457885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600" b="1" dirty="0" smtClean="0">
                <a:latin typeface="+mn-lt"/>
              </a:rPr>
              <a:t>Transporte por medios distintos a ducto (</a:t>
            </a:r>
            <a:r>
              <a:rPr lang="es-MX" sz="1600" b="1" dirty="0" err="1" smtClean="0">
                <a:latin typeface="+mn-lt"/>
              </a:rPr>
              <a:t>autotanque</a:t>
            </a:r>
            <a:r>
              <a:rPr lang="es-MX" sz="1600" b="1" dirty="0" smtClean="0">
                <a:latin typeface="+mn-lt"/>
              </a:rPr>
              <a:t> y semirremolque)</a:t>
            </a:r>
            <a:endParaRPr lang="es-MX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93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749631"/>
            <a:ext cx="9143999" cy="3258355"/>
          </a:xfrm>
        </p:spPr>
        <p:txBody>
          <a:bodyPr/>
          <a:lstStyle/>
          <a:p>
            <a:pPr algn="ctr"/>
            <a:r>
              <a:rPr lang="es-MX" b="1" dirty="0" smtClean="0"/>
              <a:t>SIRETRAC</a:t>
            </a:r>
            <a:r>
              <a:rPr lang="es-MX" b="1" dirty="0"/>
              <a:t/>
            </a:r>
            <a:br>
              <a:rPr lang="es-MX" b="1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6267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193183" y="3380869"/>
            <a:ext cx="8596649" cy="171234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El artículo 88 del </a:t>
            </a:r>
            <a:r>
              <a:rPr lang="es-MX" sz="1425" dirty="0"/>
              <a:t>Reglamento de las Actividades a que se refiere el Título Tercero de la Ley de Hidrocarburos (el Reglamento) establece que </a:t>
            </a:r>
            <a:r>
              <a:rPr lang="es-MX" sz="1425" b="1" dirty="0"/>
              <a:t>la CRE p</a:t>
            </a:r>
            <a:r>
              <a:rPr lang="es-MX" sz="1425" b="1" kern="0" dirty="0"/>
              <a:t>odrá establecer,</a:t>
            </a:r>
            <a:r>
              <a:rPr lang="es-MX" sz="1425" kern="0" dirty="0"/>
              <a:t> mediante disposiciones administrativas de carácter general, </a:t>
            </a:r>
            <a:r>
              <a:rPr lang="es-MX" sz="1425" b="1" kern="0" dirty="0"/>
              <a:t>procedimientos</a:t>
            </a:r>
            <a:r>
              <a:rPr lang="es-MX" sz="1425" kern="0" dirty="0"/>
              <a:t> a que se sujetarán los permisionarios </a:t>
            </a:r>
            <a:r>
              <a:rPr lang="es-MX" sz="1425" b="1" kern="0" dirty="0"/>
              <a:t>para el registro estadístico de las transacciones comerciales, volúmenes manejados, calidad y precios aplicados para efecto de supervisar las entradas y salidas de Hidrocarburos, Petrolíferos y Petroquímicos </a:t>
            </a:r>
            <a:r>
              <a:rPr lang="es-MX" sz="1425" kern="0" dirty="0"/>
              <a:t>en </a:t>
            </a:r>
            <a:r>
              <a:rPr lang="es-MX" sz="1425" b="1" kern="0" dirty="0"/>
              <a:t>los Sistemas </a:t>
            </a:r>
            <a:r>
              <a:rPr lang="es-MX" sz="1425" b="1" kern="0" dirty="0" err="1"/>
              <a:t>permisionados</a:t>
            </a:r>
            <a:r>
              <a:rPr lang="es-MX" sz="1425" kern="0" dirty="0"/>
              <a:t>, así como la evolución de los mercados.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Asimismo, el artículo Décimo Transitorio del Reglamento señala que </a:t>
            </a:r>
            <a:r>
              <a:rPr lang="es-MX" sz="1425" b="1" kern="0" dirty="0"/>
              <a:t>la CRE deberá publicar</a:t>
            </a:r>
            <a:r>
              <a:rPr lang="es-MX" sz="1425" kern="0" dirty="0"/>
              <a:t>, en el D.O.F </a:t>
            </a:r>
            <a:r>
              <a:rPr lang="es-MX" sz="1425" b="1" kern="0" dirty="0"/>
              <a:t>a más tardar el 31 de diciembre de 2015,</a:t>
            </a:r>
            <a:r>
              <a:rPr lang="es-MX" sz="1425" kern="0" dirty="0"/>
              <a:t> </a:t>
            </a:r>
            <a:r>
              <a:rPr lang="es-MX" sz="1425" b="1" kern="0" dirty="0"/>
              <a:t>los procedimientos a los que se deberán sujetar los Permisionarios para el registro de las transacciones comerciales, volúmenes manejados, calidad y precios aplicados</a:t>
            </a:r>
            <a:r>
              <a:rPr lang="es-MX" sz="1425" kern="0" dirty="0"/>
              <a:t> a los que se refiere el artículo 88 del Reglamento</a:t>
            </a:r>
            <a:r>
              <a:rPr lang="es-MX" sz="1425" kern="0" dirty="0" smtClean="0"/>
              <a:t>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 smtClean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 smtClean="0"/>
              <a:t>El 28 de diciembre de 2015 se publicaron en el DOF la Resolución RES/818/2015 mediante la cual expide las </a:t>
            </a:r>
            <a:r>
              <a:rPr lang="es-MX" sz="1425" kern="0" dirty="0"/>
              <a:t>DACG que establecen el procedimiento para el registro estadístico de las transacciones comerciales y procedencia lícita de los petrolíferos.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algn="just"/>
            <a:endParaRPr lang="es-MX" sz="1425" kern="0" dirty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581912" y="427239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</p:spTree>
    <p:extLst>
      <p:ext uri="{BB962C8B-B14F-4D97-AF65-F5344CB8AC3E}">
        <p14:creationId xmlns:p14="http://schemas.microsoft.com/office/powerpoint/2010/main" val="309559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200" b="1" dirty="0" smtClean="0"/>
              <a:t>Índice de contenido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9046" y="2090056"/>
            <a:ext cx="7772400" cy="3300549"/>
          </a:xfrm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Solicitudes de permiso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Obligaciones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/>
              <a:t>Permisos otorgados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/>
              <a:t>Modificaciones y actualizaciones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/>
              <a:t>SIRETRAC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54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193183" y="3333997"/>
            <a:ext cx="8596649" cy="98212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b="1" kern="0" dirty="0"/>
              <a:t>Objetivo.</a:t>
            </a:r>
            <a:r>
              <a:rPr lang="es-MX" sz="1425" kern="0" dirty="0"/>
              <a:t> Las Disposiciones Administrativas de Carácter General (DACG) tienen por objeto establecer los procedimientos, términos y condiciones para la instrumentación del Sistema del Registro Estadístico de Transacciones Comerciales (</a:t>
            </a:r>
            <a:r>
              <a:rPr lang="es-MX" sz="1425" kern="0" dirty="0" err="1"/>
              <a:t>Siretrac</a:t>
            </a:r>
            <a:r>
              <a:rPr lang="es-MX" sz="1425" kern="0" dirty="0"/>
              <a:t>).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b="1" kern="0" dirty="0"/>
              <a:t>Ámbito de aplicación. </a:t>
            </a:r>
            <a:r>
              <a:rPr lang="es-MX" sz="1425" kern="0" dirty="0"/>
              <a:t>Las DACG se aplicarán a los Permisionarios de las siguientes actividades reguladas: Almacenamiento, Transporte por ducto o por medios distintos a ducto, Distribución, Expendio al Público y Comercialización, así como al Gran consumidor de Petrolíferos</a:t>
            </a:r>
            <a:r>
              <a:rPr lang="es-MX" sz="1425" kern="0" dirty="0" smtClean="0"/>
              <a:t>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 smtClean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b="1" kern="0" dirty="0" smtClean="0"/>
              <a:t>Tiempos</a:t>
            </a:r>
            <a:r>
              <a:rPr lang="es-MX" sz="1425" kern="0" dirty="0" smtClean="0"/>
              <a:t>. Se prevé que el </a:t>
            </a:r>
            <a:r>
              <a:rPr lang="es-MX" sz="1425" kern="0" dirty="0" err="1" smtClean="0"/>
              <a:t>Siretrac</a:t>
            </a:r>
            <a:r>
              <a:rPr lang="es-MX" sz="1425" kern="0" dirty="0" smtClean="0"/>
              <a:t> esté operando a partir del segundo semestre de 2017, para lo cual se emitirán los </a:t>
            </a:r>
            <a:r>
              <a:rPr lang="es-MX" sz="1425" b="1" kern="0" dirty="0" smtClean="0"/>
              <a:t>Manuales</a:t>
            </a:r>
            <a:r>
              <a:rPr lang="es-MX" sz="1425" kern="0" dirty="0" smtClean="0"/>
              <a:t> para cada flujo comercial y logístico de cada petrolífero en el mercado, </a:t>
            </a:r>
            <a:r>
              <a:rPr lang="es-MX" sz="1425" kern="0" dirty="0"/>
              <a:t>que contendrán las instrucciones del uso del sistema </a:t>
            </a:r>
            <a:endParaRPr lang="es-MX" sz="1425" kern="0" dirty="0" smtClean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581912" y="427239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</p:spTree>
    <p:extLst>
      <p:ext uri="{BB962C8B-B14F-4D97-AF65-F5344CB8AC3E}">
        <p14:creationId xmlns:p14="http://schemas.microsoft.com/office/powerpoint/2010/main" val="38696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251311" y="2912351"/>
            <a:ext cx="8596649" cy="198978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Es un sistema de información que integra a los Permisionarios y usuarios, a fin de </a:t>
            </a:r>
            <a:r>
              <a:rPr lang="es-MX" sz="1425" b="1" kern="0" dirty="0"/>
              <a:t>registrar las transacciones a lo largo de toda la cadena de Transporte, Almacenamiento, Distribución, Comercialización y Expendio al Público</a:t>
            </a:r>
            <a:r>
              <a:rPr lang="es-MX" sz="1425" kern="0" dirty="0"/>
              <a:t> de Petrolíferos a nivel nacional, el cual genera reportes, estadísticas e información para estos sectores.</a:t>
            </a:r>
          </a:p>
          <a:p>
            <a:pPr algn="ctr"/>
            <a:r>
              <a:rPr lang="es-MX" sz="1425" b="1" kern="0" dirty="0"/>
              <a:t>                                                                                                                                       </a:t>
            </a:r>
            <a:r>
              <a:rPr lang="es-MX" sz="1425" b="1" kern="0" dirty="0">
                <a:solidFill>
                  <a:schemeClr val="accent1">
                    <a:lumMod val="75000"/>
                  </a:schemeClr>
                </a:solidFill>
              </a:rPr>
              <a:t>Ver diagrama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A través de este Sistema, se analizarán los </a:t>
            </a:r>
            <a:r>
              <a:rPr lang="es-MX" sz="1425" b="1" kern="0" dirty="0"/>
              <a:t>balances de los volúmenes de entrada y salid</a:t>
            </a:r>
            <a:r>
              <a:rPr lang="es-MX" sz="1425" kern="0" dirty="0"/>
              <a:t>a de los productos de los sistemas </a:t>
            </a:r>
            <a:r>
              <a:rPr lang="es-MX" sz="1425" kern="0" dirty="0" err="1"/>
              <a:t>permisionados</a:t>
            </a:r>
            <a:r>
              <a:rPr lang="es-MX" sz="1425" kern="0" dirty="0"/>
              <a:t>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El </a:t>
            </a:r>
            <a:r>
              <a:rPr lang="es-MX" sz="1425" kern="0" dirty="0" err="1"/>
              <a:t>Siretrac</a:t>
            </a:r>
            <a:r>
              <a:rPr lang="es-MX" sz="1425" kern="0" dirty="0"/>
              <a:t> registrará las </a:t>
            </a:r>
            <a:r>
              <a:rPr lang="es-MX" sz="1425" b="1" kern="0" dirty="0"/>
              <a:t>transacciones desde el comercializador o distribuidor hasta el usuario final o Estaciones de Servicio</a:t>
            </a:r>
            <a:r>
              <a:rPr lang="es-MX" sz="1425" kern="0" dirty="0"/>
              <a:t>, incluyendo las transacciones que se llevan a cabo entre los siguientes sujetos: (i) Almacenistas; (ii) Transportistas; (iii) Distribuidores; (iv) Titulares de permisos de Expendio al Público y (v) Usuarios finales.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algn="just"/>
            <a:r>
              <a:rPr lang="es-MX" sz="1425" b="1" kern="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                                  </a:t>
            </a:r>
            <a:r>
              <a:rPr lang="es-MX" sz="1425" b="1" kern="0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</a:p>
          <a:p>
            <a:pPr algn="just"/>
            <a:r>
              <a:rPr lang="es-MX" sz="1425" b="1" kern="0" dirty="0"/>
              <a:t> </a:t>
            </a:r>
            <a:r>
              <a:rPr lang="es-MX" sz="1425" b="1" kern="0" dirty="0" smtClean="0"/>
              <a:t>							</a:t>
            </a:r>
            <a:r>
              <a:rPr lang="es-MX" sz="1425" b="1" kern="0" dirty="0" smtClean="0">
                <a:solidFill>
                  <a:schemeClr val="accent1">
                    <a:lumMod val="75000"/>
                  </a:schemeClr>
                </a:solidFill>
              </a:rPr>
              <a:t>Ver cuadro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</p:txBody>
      </p:sp>
      <p:sp>
        <p:nvSpPr>
          <p:cNvPr id="4" name="Flecha derecha 3">
            <a:hlinkClick r:id="rId2" action="ppaction://hlinksldjump"/>
          </p:cNvPr>
          <p:cNvSpPr/>
          <p:nvPr/>
        </p:nvSpPr>
        <p:spPr>
          <a:xfrm>
            <a:off x="7887891" y="5446359"/>
            <a:ext cx="463732" cy="300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/>
          </a:p>
        </p:txBody>
      </p:sp>
      <p:sp>
        <p:nvSpPr>
          <p:cNvPr id="6" name="Flecha derecha 5">
            <a:hlinkClick r:id="rId3" action="ppaction://hlinksldjump"/>
          </p:cNvPr>
          <p:cNvSpPr/>
          <p:nvPr/>
        </p:nvSpPr>
        <p:spPr>
          <a:xfrm>
            <a:off x="7887891" y="2912351"/>
            <a:ext cx="463732" cy="300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sp>
        <p:nvSpPr>
          <p:cNvPr id="7" name="Título 1"/>
          <p:cNvSpPr txBox="1">
            <a:spLocks/>
          </p:cNvSpPr>
          <p:nvPr/>
        </p:nvSpPr>
        <p:spPr bwMode="auto">
          <a:xfrm>
            <a:off x="1581912" y="427239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</p:spTree>
    <p:extLst>
      <p:ext uri="{BB962C8B-B14F-4D97-AF65-F5344CB8AC3E}">
        <p14:creationId xmlns:p14="http://schemas.microsoft.com/office/powerpoint/2010/main" val="21329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258496" y="2714661"/>
            <a:ext cx="8596649" cy="198978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b="1" kern="0" dirty="0"/>
              <a:t>Componente de Datos Generales: </a:t>
            </a:r>
            <a:r>
              <a:rPr lang="es-MX" sz="1425" kern="0" dirty="0"/>
              <a:t>Registra, identifica, actualiza y almacena los datos generales de cada uno de los Permisionarios de Petrolíferos, así como de los Grandes Consumidores de Petrolíferos.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b="1" kern="0" dirty="0"/>
              <a:t>Componente de Órdenes de Pedido para Petrolíferos:</a:t>
            </a:r>
            <a:r>
              <a:rPr lang="es-MX" sz="1425" kern="0" dirty="0"/>
              <a:t> Organiza, estandariza el proceso de registro de solicitudes de compra y venta de Petrolíferos, así como de servicios de Transporte, Almacenamiento, Distribución, y Expendio al Público de los mismos, permitiendo solicitar, aceptar, despachar, rechazar y cerrar las Órdenes de Pedido.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b="1" kern="0" dirty="0"/>
              <a:t>Componente de Reporte de Obligaciones de Información: </a:t>
            </a:r>
            <a:r>
              <a:rPr lang="es-MX" sz="1425" kern="0" dirty="0"/>
              <a:t>Registra la información requerida a los Permisionarios en su título de permiso a través de los formatos de obligaciones ubicados en la página electrónica del </a:t>
            </a:r>
            <a:r>
              <a:rPr lang="es-MX" sz="1425" kern="0" dirty="0" err="1"/>
              <a:t>Siretrac</a:t>
            </a:r>
            <a:r>
              <a:rPr lang="es-MX" sz="1425" kern="0" dirty="0"/>
              <a:t> para cada actividad regulada por la CRE, de conformidad con la resolución RES/308/2015 y las que se emitan, con la periodicidad y características que ahí se señalen.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581912" y="427239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</p:spTree>
    <p:extLst>
      <p:ext uri="{BB962C8B-B14F-4D97-AF65-F5344CB8AC3E}">
        <p14:creationId xmlns:p14="http://schemas.microsoft.com/office/powerpoint/2010/main" val="1429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124097" y="2714661"/>
            <a:ext cx="8837023" cy="117970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endParaRPr lang="es-MX" sz="1425" kern="0" dirty="0"/>
          </a:p>
          <a:p>
            <a:pPr algn="just"/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Los usuarios del </a:t>
            </a:r>
            <a:r>
              <a:rPr lang="es-MX" sz="1425" kern="0" dirty="0" err="1"/>
              <a:t>Siretrac</a:t>
            </a:r>
            <a:r>
              <a:rPr lang="es-MX" sz="1425" kern="0" dirty="0"/>
              <a:t> deberán recibir </a:t>
            </a:r>
            <a:r>
              <a:rPr lang="es-MX" sz="1425" b="1" kern="0" dirty="0"/>
              <a:t>capacitación por parte de la CRE </a:t>
            </a:r>
            <a:r>
              <a:rPr lang="es-MX" sz="1425" kern="0" dirty="0"/>
              <a:t>para poder acceder al </a:t>
            </a:r>
            <a:r>
              <a:rPr lang="es-MX" sz="1425" kern="0" dirty="0" err="1"/>
              <a:t>Siretrac</a:t>
            </a:r>
            <a:r>
              <a:rPr lang="es-MX" sz="1425" kern="0" dirty="0"/>
              <a:t>. Se tendrán en cuenta las siguientes condiciones: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A. La capacitación es </a:t>
            </a:r>
            <a:r>
              <a:rPr lang="es-MX" sz="1425" b="1" kern="0" dirty="0"/>
              <a:t>obligatoria</a:t>
            </a:r>
            <a:r>
              <a:rPr lang="es-MX" sz="1425" kern="0" dirty="0"/>
              <a:t>.</a:t>
            </a:r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B. La capacitación </a:t>
            </a:r>
            <a:r>
              <a:rPr lang="es-MX" sz="1425" b="1" kern="0" dirty="0"/>
              <a:t>se podrá llevar a cabo de manera electrónica </a:t>
            </a:r>
            <a:r>
              <a:rPr lang="es-MX" sz="1425" kern="0" dirty="0"/>
              <a:t>en las plataformas que para ello instrumente la CRE. </a:t>
            </a:r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C. Cada Permisionario y Gran Consumidor deberá </a:t>
            </a:r>
            <a:r>
              <a:rPr lang="es-MX" sz="1425" b="1" kern="0" dirty="0"/>
              <a:t>inscribir a la(s) persona(s) que tomarán la capacitación</a:t>
            </a:r>
            <a:r>
              <a:rPr lang="es-MX" sz="1425" kern="0" dirty="0"/>
              <a:t>. </a:t>
            </a:r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D. La capacitación </a:t>
            </a:r>
            <a:r>
              <a:rPr lang="es-MX" sz="1425" b="1" kern="0" dirty="0"/>
              <a:t>no tendrá costo </a:t>
            </a:r>
            <a:r>
              <a:rPr lang="es-MX" sz="1425" kern="0" dirty="0"/>
              <a:t>alguno.</a:t>
            </a:r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E. Al finalizar la capacitación, se </a:t>
            </a:r>
            <a:r>
              <a:rPr lang="es-MX" sz="1425" b="1" kern="0" dirty="0"/>
              <a:t>deberá presentar un examen en línea </a:t>
            </a:r>
            <a:r>
              <a:rPr lang="es-MX" sz="1425" kern="0" dirty="0"/>
              <a:t>sobre el conocimiento adquirido, el cual 	deberá ser aprobado.</a:t>
            </a:r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F. En caso </a:t>
            </a:r>
            <a:r>
              <a:rPr lang="es-MX" sz="1425" b="1" kern="0" dirty="0"/>
              <a:t>de no aprobarse </a:t>
            </a:r>
            <a:r>
              <a:rPr lang="es-MX" sz="1425" kern="0" dirty="0"/>
              <a:t>el examen el representante del Permisionario o Gran Consumidor </a:t>
            </a:r>
            <a:r>
              <a:rPr lang="es-MX" sz="1425" b="1" kern="0" dirty="0"/>
              <a:t>podrá presentarlo de 	nueva cuenta </a:t>
            </a:r>
            <a:r>
              <a:rPr lang="es-MX" sz="1425" kern="0" dirty="0"/>
              <a:t>vía Internet.</a:t>
            </a:r>
          </a:p>
          <a:p>
            <a:pPr algn="just">
              <a:tabLst>
                <a:tab pos="267891" algn="l"/>
              </a:tabLst>
            </a:pPr>
            <a:r>
              <a:rPr lang="es-MX" sz="1425" kern="0" dirty="0"/>
              <a:t>	G. Otras condiciones podrán ser establecidas y publicadas en la página electrónica mencionada anteriormente.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581912" y="427239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</p:spTree>
    <p:extLst>
      <p:ext uri="{BB962C8B-B14F-4D97-AF65-F5344CB8AC3E}">
        <p14:creationId xmlns:p14="http://schemas.microsoft.com/office/powerpoint/2010/main" val="18000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124097" y="2714661"/>
            <a:ext cx="8837023" cy="117970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endParaRPr lang="es-MX" sz="1425" kern="0" dirty="0"/>
          </a:p>
          <a:p>
            <a:pPr algn="just"/>
            <a:endParaRPr lang="es-MX" sz="142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425" kern="0" dirty="0"/>
              <a:t>Los Permisionarios y Grandes Consumidores estarán obligados a registrarse en el </a:t>
            </a:r>
            <a:r>
              <a:rPr lang="es-MX" sz="1425" kern="0" dirty="0" err="1"/>
              <a:t>Siretrac</a:t>
            </a:r>
            <a:r>
              <a:rPr lang="es-MX" sz="1425" kern="0" dirty="0"/>
              <a:t> para poder realizar sus actividades y pedidos. Deberán hacer del conocimiento de la CRE, a través de la OPE, la siguiente información: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425" kern="0" dirty="0"/>
          </a:p>
          <a:p>
            <a:pPr marL="678656" indent="-342900" algn="just">
              <a:buAutoNum type="alphaUcPeriod"/>
            </a:pPr>
            <a:r>
              <a:rPr lang="es-MX" sz="1425" kern="0" dirty="0"/>
              <a:t>El </a:t>
            </a:r>
            <a:r>
              <a:rPr lang="es-MX" sz="1425" b="1" kern="0" dirty="0"/>
              <a:t>listado de usuarios </a:t>
            </a:r>
            <a:r>
              <a:rPr lang="es-MX" sz="1425" kern="0" dirty="0"/>
              <a:t>del Permisionario y Gran consumidor que utilizarán el </a:t>
            </a:r>
            <a:r>
              <a:rPr lang="es-MX" sz="1425" kern="0" dirty="0" err="1"/>
              <a:t>Siretrac</a:t>
            </a:r>
            <a:r>
              <a:rPr lang="es-MX" sz="1425" kern="0" dirty="0"/>
              <a:t> indicando la instalación desde donde operarán y los siguientes datos completos: (i) nombres, (ii) apellidos, (iii) tipo y copia de identificación oficial, (iv) cargo en la empresa y, en su caso, (v) el número de permiso de la CRE para llevar a cabo la actividad </a:t>
            </a:r>
            <a:r>
              <a:rPr lang="es-MX" sz="1425" kern="0" dirty="0" err="1"/>
              <a:t>permisionada</a:t>
            </a:r>
            <a:r>
              <a:rPr lang="es-MX" sz="1425" kern="0" dirty="0"/>
              <a:t>.</a:t>
            </a:r>
          </a:p>
          <a:p>
            <a:pPr marL="678656" indent="-342900" algn="just">
              <a:buAutoNum type="alphaUcPeriod"/>
            </a:pPr>
            <a:endParaRPr lang="es-MX" sz="1425" kern="0" dirty="0"/>
          </a:p>
          <a:p>
            <a:pPr marL="678656" indent="-342900" algn="just">
              <a:buFont typeface="Arial" panose="020B0604020202020204" pitchFamily="34" charset="0"/>
              <a:buAutoNum type="alphaUcPeriod"/>
            </a:pPr>
            <a:r>
              <a:rPr lang="es-MX" sz="1425" b="1" kern="0" dirty="0"/>
              <a:t>Documento</a:t>
            </a:r>
            <a:r>
              <a:rPr lang="es-MX" sz="1425" kern="0" dirty="0"/>
              <a:t> donde conste la </a:t>
            </a:r>
            <a:r>
              <a:rPr lang="es-MX" sz="1425" b="1" kern="0" dirty="0"/>
              <a:t>aprobación de la capacitación </a:t>
            </a:r>
            <a:r>
              <a:rPr lang="es-MX" sz="1425" kern="0" dirty="0"/>
              <a:t>en el </a:t>
            </a:r>
            <a:r>
              <a:rPr lang="es-MX" sz="1425" kern="0" dirty="0" err="1"/>
              <a:t>Siretrac</a:t>
            </a:r>
            <a:r>
              <a:rPr lang="es-MX" sz="1425" kern="0" dirty="0"/>
              <a:t> de todos y cada uno de los usuarios señalados en el inciso anterior.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581912" y="427239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</p:spTree>
    <p:extLst>
      <p:ext uri="{BB962C8B-B14F-4D97-AF65-F5344CB8AC3E}">
        <p14:creationId xmlns:p14="http://schemas.microsoft.com/office/powerpoint/2010/main" val="126946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ítulo 1"/>
          <p:cNvSpPr txBox="1">
            <a:spLocks/>
          </p:cNvSpPr>
          <p:nvPr/>
        </p:nvSpPr>
        <p:spPr bwMode="auto">
          <a:xfrm>
            <a:off x="0" y="3123855"/>
            <a:ext cx="8990838" cy="117970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endParaRPr lang="es-MX" sz="1275" kern="0" dirty="0"/>
          </a:p>
          <a:p>
            <a:pPr algn="just"/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275" kern="0" dirty="0"/>
              <a:t>En el Componente de Datos Generales, los Permisionarios deberán </a:t>
            </a:r>
            <a:r>
              <a:rPr lang="es-MX" sz="1275" b="1" kern="0" dirty="0"/>
              <a:t>registrar las características sus sistemas</a:t>
            </a:r>
            <a:r>
              <a:rPr lang="es-MX" sz="1275" kern="0" dirty="0"/>
              <a:t>, incluyendo, la ubicación, trayectos, capacidad, destinos, números de vehículos, productos que manejan, representante legal y datos de contacto. De igual forma, los Grandes Consumidores deberán registrar su ubicación y los datos de contacto.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275" kern="0" dirty="0"/>
              <a:t>En el Componente de Órdenes de Pedido de Petrolíferos, todos los Permisionarios y Grandes Consumidores estarán obligados a </a:t>
            </a:r>
            <a:r>
              <a:rPr lang="es-MX" sz="1275" b="1" kern="0" dirty="0"/>
              <a:t>registrar sus transacciones</a:t>
            </a:r>
            <a:r>
              <a:rPr lang="es-MX" sz="1275" kern="0" dirty="0"/>
              <a:t>. Los Grandes Consumidores deberán registrar y realizar todas las transacciones de compras a través de este Componente. </a:t>
            </a:r>
            <a:endParaRPr lang="es-MX" sz="1275" kern="0" dirty="0" smtClean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275" kern="0" dirty="0"/>
              <a:t>Todos los Permisionarios deberán </a:t>
            </a:r>
            <a:r>
              <a:rPr lang="es-MX" sz="1275" b="1" kern="0" dirty="0"/>
              <a:t>registrar la información </a:t>
            </a:r>
            <a:r>
              <a:rPr lang="es-MX" sz="1275" kern="0" dirty="0"/>
              <a:t>requerida en sus permisos mediante los formatos </a:t>
            </a:r>
            <a:r>
              <a:rPr lang="es-MX" sz="1275" b="1" kern="0" dirty="0"/>
              <a:t>de obligaciones</a:t>
            </a:r>
            <a:r>
              <a:rPr lang="es-MX" sz="1275" kern="0" dirty="0"/>
              <a:t> en el Componente de Reporte de Obligaciones de Información, en los términos señalados en la RES/308/2015, o en aquellas disposiciones que se emitan.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275" kern="0" dirty="0"/>
              <a:t>El incumplimiento de las DACG se </a:t>
            </a:r>
            <a:r>
              <a:rPr lang="es-MX" sz="1275" b="1" kern="0" dirty="0"/>
              <a:t>sancionará</a:t>
            </a:r>
            <a:r>
              <a:rPr lang="es-MX" sz="1275" kern="0" dirty="0"/>
              <a:t> de conformidad con lo establecido en el </a:t>
            </a:r>
            <a:r>
              <a:rPr lang="es-MX" sz="1275" b="1" kern="0" dirty="0"/>
              <a:t>artículo 86, fracción II</a:t>
            </a:r>
            <a:r>
              <a:rPr lang="es-MX" sz="1275" kern="0" dirty="0"/>
              <a:t>, de la LH.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s-MX" sz="1275" kern="0" dirty="0" smtClean="0"/>
              <a:t>El </a:t>
            </a:r>
            <a:r>
              <a:rPr lang="es-MX" sz="1275" b="1" kern="0" dirty="0" err="1"/>
              <a:t>Siretrac</a:t>
            </a:r>
            <a:r>
              <a:rPr lang="es-MX" sz="1275" b="1" kern="0" dirty="0"/>
              <a:t> y su Manual </a:t>
            </a:r>
            <a:r>
              <a:rPr lang="es-MX" sz="1275" kern="0" dirty="0"/>
              <a:t>estarán a disposición de los permisionarios a más tardar </a:t>
            </a:r>
            <a:r>
              <a:rPr lang="es-MX" sz="1275" b="1" kern="0" dirty="0"/>
              <a:t>dieciocho meses después de la publicación </a:t>
            </a:r>
            <a:r>
              <a:rPr lang="es-MX" sz="1275" kern="0" dirty="0"/>
              <a:t>de las presentes DACGS en el DOF.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es-MX" sz="1275" kern="0" dirty="0"/>
          </a:p>
          <a:p>
            <a:pPr algn="just"/>
            <a:endParaRPr lang="es-MX" sz="1275" kern="0" dirty="0"/>
          </a:p>
          <a:p>
            <a:pPr algn="just"/>
            <a:r>
              <a:rPr lang="es-MX" sz="1275" kern="0" dirty="0"/>
              <a:t>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1563624" y="326655"/>
            <a:ext cx="7207920" cy="117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algn="just"/>
            <a:r>
              <a:rPr lang="es-MX" sz="2100" b="1" kern="0" dirty="0" smtClean="0"/>
              <a:t>RES/818/2015: DACG </a:t>
            </a:r>
            <a:r>
              <a:rPr lang="es-MX" sz="2000" b="1" kern="0" dirty="0" smtClean="0"/>
              <a:t>que establecen el procedimiento para el registro estadístico de las transacciones comerciales y procedencia lícita de los petrolíferos.</a:t>
            </a:r>
            <a:endParaRPr lang="es-MX" sz="2000" b="1" kern="0" dirty="0"/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7739845" y="3413261"/>
            <a:ext cx="463732" cy="300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647" y="3123855"/>
            <a:ext cx="1414395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3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099256"/>
            <a:ext cx="9143999" cy="3258355"/>
          </a:xfrm>
        </p:spPr>
        <p:txBody>
          <a:bodyPr/>
          <a:lstStyle/>
          <a:p>
            <a:pPr algn="ctr"/>
            <a:r>
              <a:rPr lang="es-MX" dirty="0" smtClean="0"/>
              <a:t>Gracias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www.cre.gob.mx/petroliferos.html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504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8234" y="417977"/>
            <a:ext cx="6210836" cy="857250"/>
          </a:xfrm>
          <a:noFill/>
        </p:spPr>
        <p:txBody>
          <a:bodyPr/>
          <a:lstStyle/>
          <a:p>
            <a:pPr algn="ctr"/>
            <a:r>
              <a:rPr lang="es-MX" sz="2100" b="1" dirty="0"/>
              <a:t>Diagrama de las Transacciones en el </a:t>
            </a:r>
            <a:r>
              <a:rPr lang="es-MX" sz="2100" b="1" dirty="0" err="1"/>
              <a:t>Siretrac</a:t>
            </a:r>
            <a:endParaRPr lang="es-MX" sz="21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3" y="2723197"/>
            <a:ext cx="7537269" cy="2529705"/>
          </a:xfrm>
          <a:prstGeom prst="rect">
            <a:avLst/>
          </a:prstGeom>
          <a:noFill/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7374963" y="5587942"/>
            <a:ext cx="519787" cy="300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/>
          </a:p>
        </p:txBody>
      </p:sp>
      <p:sp>
        <p:nvSpPr>
          <p:cNvPr id="3" name="CuadroTexto 2"/>
          <p:cNvSpPr txBox="1"/>
          <p:nvPr/>
        </p:nvSpPr>
        <p:spPr>
          <a:xfrm>
            <a:off x="8017002" y="5587943"/>
            <a:ext cx="1035558" cy="31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25" b="1" kern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Regresar</a:t>
            </a:r>
          </a:p>
        </p:txBody>
      </p:sp>
    </p:spTree>
    <p:extLst>
      <p:ext uri="{BB962C8B-B14F-4D97-AF65-F5344CB8AC3E}">
        <p14:creationId xmlns:p14="http://schemas.microsoft.com/office/powerpoint/2010/main" val="13051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3914" y="463697"/>
            <a:ext cx="7021174" cy="857250"/>
          </a:xfrm>
          <a:noFill/>
        </p:spPr>
        <p:txBody>
          <a:bodyPr/>
          <a:lstStyle/>
          <a:p>
            <a:pPr algn="just"/>
            <a:r>
              <a:rPr lang="es-MX" sz="2100" b="1" dirty="0"/>
              <a:t>Relaciones Contractuales entre los Permisionarios y Consumidores dentro de la Cadena de Logística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43" y="2026376"/>
            <a:ext cx="7210697" cy="3161211"/>
          </a:xfrm>
          <a:prstGeom prst="rect">
            <a:avLst/>
          </a:prstGeom>
          <a:noFill/>
        </p:spPr>
      </p:pic>
      <p:sp>
        <p:nvSpPr>
          <p:cNvPr id="6" name="Flecha derecha 5">
            <a:hlinkClick r:id="rId3" action="ppaction://hlinksldjump"/>
          </p:cNvPr>
          <p:cNvSpPr/>
          <p:nvPr/>
        </p:nvSpPr>
        <p:spPr>
          <a:xfrm rot="10800000">
            <a:off x="7374963" y="5587942"/>
            <a:ext cx="519787" cy="300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/>
          </a:p>
        </p:txBody>
      </p:sp>
      <p:sp>
        <p:nvSpPr>
          <p:cNvPr id="7" name="CuadroTexto 6"/>
          <p:cNvSpPr txBox="1"/>
          <p:nvPr/>
        </p:nvSpPr>
        <p:spPr>
          <a:xfrm>
            <a:off x="8017002" y="5587943"/>
            <a:ext cx="1126998" cy="31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25" b="1" kern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Regresar</a:t>
            </a:r>
          </a:p>
        </p:txBody>
      </p:sp>
    </p:spTree>
    <p:extLst>
      <p:ext uri="{BB962C8B-B14F-4D97-AF65-F5344CB8AC3E}">
        <p14:creationId xmlns:p14="http://schemas.microsoft.com/office/powerpoint/2010/main" val="151618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18"/>
          <p:cNvGrpSpPr/>
          <p:nvPr/>
        </p:nvGrpSpPr>
        <p:grpSpPr>
          <a:xfrm>
            <a:off x="566873" y="999310"/>
            <a:ext cx="7334250" cy="4952999"/>
            <a:chOff x="2032000" y="719666"/>
            <a:chExt cx="8128000" cy="5418667"/>
          </a:xfr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aphicFrame>
          <p:nvGraphicFramePr>
            <p:cNvPr id="37" name="Diagram 3"/>
            <p:cNvGraphicFramePr/>
            <p:nvPr>
              <p:extLst/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38" name="Picture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49196" y="2451817"/>
              <a:ext cx="678097" cy="661406"/>
            </a:xfrm>
            <a:prstGeom prst="rect">
              <a:avLst/>
            </a:prstGeom>
            <a:grpFill/>
          </p:spPr>
        </p:pic>
        <p:pic>
          <p:nvPicPr>
            <p:cNvPr id="39" name="Content Placeholder 3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61" t="4164" r="21801" b="4650"/>
            <a:stretch/>
          </p:blipFill>
          <p:spPr>
            <a:xfrm>
              <a:off x="4887300" y="2914286"/>
              <a:ext cx="558600" cy="948318"/>
            </a:xfrm>
            <a:prstGeom prst="rect">
              <a:avLst/>
            </a:prstGeom>
            <a:grpFill/>
          </p:spPr>
        </p:pic>
        <p:pic>
          <p:nvPicPr>
            <p:cNvPr id="40" name="Picture 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6284" y="4006258"/>
              <a:ext cx="885824" cy="620078"/>
            </a:xfrm>
            <a:prstGeom prst="rect">
              <a:avLst/>
            </a:prstGeom>
            <a:grpFill/>
          </p:spPr>
        </p:pic>
        <p:grpSp>
          <p:nvGrpSpPr>
            <p:cNvPr id="41" name="Group 189"/>
            <p:cNvGrpSpPr>
              <a:grpSpLocks/>
            </p:cNvGrpSpPr>
            <p:nvPr/>
          </p:nvGrpSpPr>
          <p:grpSpPr bwMode="auto">
            <a:xfrm>
              <a:off x="6418855" y="4215484"/>
              <a:ext cx="774424" cy="623216"/>
              <a:chOff x="1524" y="625"/>
              <a:chExt cx="200" cy="102"/>
            </a:xfrm>
            <a:grpFill/>
          </p:grpSpPr>
          <p:sp>
            <p:nvSpPr>
              <p:cNvPr id="43" name="Freeform 190"/>
              <p:cNvSpPr>
                <a:spLocks/>
              </p:cNvSpPr>
              <p:nvPr/>
            </p:nvSpPr>
            <p:spPr bwMode="auto">
              <a:xfrm>
                <a:off x="1592" y="643"/>
                <a:ext cx="132" cy="84"/>
              </a:xfrm>
              <a:custGeom>
                <a:avLst/>
                <a:gdLst>
                  <a:gd name="T0" fmla="*/ 1 w 535"/>
                  <a:gd name="T1" fmla="*/ 356 h 373"/>
                  <a:gd name="T2" fmla="*/ 44 w 535"/>
                  <a:gd name="T3" fmla="*/ 363 h 373"/>
                  <a:gd name="T4" fmla="*/ 155 w 535"/>
                  <a:gd name="T5" fmla="*/ 373 h 373"/>
                  <a:gd name="T6" fmla="*/ 287 w 535"/>
                  <a:gd name="T7" fmla="*/ 370 h 373"/>
                  <a:gd name="T8" fmla="*/ 388 w 535"/>
                  <a:gd name="T9" fmla="*/ 359 h 373"/>
                  <a:gd name="T10" fmla="*/ 448 w 535"/>
                  <a:gd name="T11" fmla="*/ 346 h 373"/>
                  <a:gd name="T12" fmla="*/ 495 w 535"/>
                  <a:gd name="T13" fmla="*/ 328 h 373"/>
                  <a:gd name="T14" fmla="*/ 524 w 535"/>
                  <a:gd name="T15" fmla="*/ 303 h 373"/>
                  <a:gd name="T16" fmla="*/ 535 w 535"/>
                  <a:gd name="T17" fmla="*/ 0 h 373"/>
                  <a:gd name="T18" fmla="*/ 504 w 535"/>
                  <a:gd name="T19" fmla="*/ 25 h 373"/>
                  <a:gd name="T20" fmla="*/ 459 w 535"/>
                  <a:gd name="T21" fmla="*/ 39 h 373"/>
                  <a:gd name="T22" fmla="*/ 413 w 535"/>
                  <a:gd name="T23" fmla="*/ 49 h 373"/>
                  <a:gd name="T24" fmla="*/ 300 w 535"/>
                  <a:gd name="T25" fmla="*/ 63 h 373"/>
                  <a:gd name="T26" fmla="*/ 116 w 535"/>
                  <a:gd name="T27" fmla="*/ 64 h 373"/>
                  <a:gd name="T28" fmla="*/ 0 w 535"/>
                  <a:gd name="T29" fmla="*/ 54 h 373"/>
                  <a:gd name="T30" fmla="*/ 1 w 535"/>
                  <a:gd name="T31" fmla="*/ 356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5" h="373">
                    <a:moveTo>
                      <a:pt x="1" y="356"/>
                    </a:moveTo>
                    <a:lnTo>
                      <a:pt x="44" y="363"/>
                    </a:lnTo>
                    <a:lnTo>
                      <a:pt x="155" y="373"/>
                    </a:lnTo>
                    <a:lnTo>
                      <a:pt x="287" y="370"/>
                    </a:lnTo>
                    <a:lnTo>
                      <a:pt x="388" y="359"/>
                    </a:lnTo>
                    <a:lnTo>
                      <a:pt x="448" y="346"/>
                    </a:lnTo>
                    <a:lnTo>
                      <a:pt x="495" y="328"/>
                    </a:lnTo>
                    <a:lnTo>
                      <a:pt x="524" y="303"/>
                    </a:lnTo>
                    <a:lnTo>
                      <a:pt x="535" y="0"/>
                    </a:lnTo>
                    <a:lnTo>
                      <a:pt x="504" y="25"/>
                    </a:lnTo>
                    <a:lnTo>
                      <a:pt x="459" y="39"/>
                    </a:lnTo>
                    <a:lnTo>
                      <a:pt x="413" y="49"/>
                    </a:lnTo>
                    <a:lnTo>
                      <a:pt x="300" y="63"/>
                    </a:lnTo>
                    <a:lnTo>
                      <a:pt x="116" y="64"/>
                    </a:lnTo>
                    <a:lnTo>
                      <a:pt x="0" y="54"/>
                    </a:lnTo>
                    <a:lnTo>
                      <a:pt x="1" y="356"/>
                    </a:lnTo>
                    <a:close/>
                  </a:path>
                </a:pathLst>
              </a:custGeom>
              <a:solidFill>
                <a:srgbClr val="92D050"/>
              </a:solidFill>
              <a:ln w="0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4" name="Oval 191"/>
              <p:cNvSpPr>
                <a:spLocks noChangeArrowheads="1"/>
              </p:cNvSpPr>
              <p:nvPr/>
            </p:nvSpPr>
            <p:spPr bwMode="auto">
              <a:xfrm>
                <a:off x="1559" y="625"/>
                <a:ext cx="165" cy="33"/>
              </a:xfrm>
              <a:prstGeom prst="ellipse">
                <a:avLst/>
              </a:prstGeom>
              <a:grpFill/>
              <a:ln w="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5" name="Freeform 192"/>
              <p:cNvSpPr>
                <a:spLocks/>
              </p:cNvSpPr>
              <p:nvPr/>
            </p:nvSpPr>
            <p:spPr bwMode="auto">
              <a:xfrm>
                <a:off x="1620" y="631"/>
                <a:ext cx="46" cy="27"/>
              </a:xfrm>
              <a:custGeom>
                <a:avLst/>
                <a:gdLst>
                  <a:gd name="T0" fmla="*/ 0 w 186"/>
                  <a:gd name="T1" fmla="*/ 119 h 119"/>
                  <a:gd name="T2" fmla="*/ 33 w 186"/>
                  <a:gd name="T3" fmla="*/ 68 h 119"/>
                  <a:gd name="T4" fmla="*/ 87 w 186"/>
                  <a:gd name="T5" fmla="*/ 0 h 119"/>
                  <a:gd name="T6" fmla="*/ 139 w 186"/>
                  <a:gd name="T7" fmla="*/ 57 h 119"/>
                  <a:gd name="T8" fmla="*/ 186 w 186"/>
                  <a:gd name="T9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119">
                    <a:moveTo>
                      <a:pt x="0" y="119"/>
                    </a:moveTo>
                    <a:lnTo>
                      <a:pt x="33" y="68"/>
                    </a:lnTo>
                    <a:lnTo>
                      <a:pt x="87" y="0"/>
                    </a:lnTo>
                    <a:lnTo>
                      <a:pt x="139" y="57"/>
                    </a:lnTo>
                    <a:lnTo>
                      <a:pt x="186" y="119"/>
                    </a:lnTo>
                  </a:path>
                </a:pathLst>
              </a:custGeom>
              <a:grpFill/>
              <a:ln w="0" cap="rnd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6" name="Freeform 193"/>
              <p:cNvSpPr>
                <a:spLocks/>
              </p:cNvSpPr>
              <p:nvPr/>
            </p:nvSpPr>
            <p:spPr bwMode="auto">
              <a:xfrm>
                <a:off x="1641" y="631"/>
                <a:ext cx="77" cy="23"/>
              </a:xfrm>
              <a:custGeom>
                <a:avLst/>
                <a:gdLst>
                  <a:gd name="T0" fmla="*/ 212 w 310"/>
                  <a:gd name="T1" fmla="*/ 101 h 101"/>
                  <a:gd name="T2" fmla="*/ 136 w 310"/>
                  <a:gd name="T3" fmla="*/ 42 h 101"/>
                  <a:gd name="T4" fmla="*/ 0 w 310"/>
                  <a:gd name="T5" fmla="*/ 0 h 101"/>
                  <a:gd name="T6" fmla="*/ 173 w 310"/>
                  <a:gd name="T7" fmla="*/ 26 h 101"/>
                  <a:gd name="T8" fmla="*/ 310 w 310"/>
                  <a:gd name="T9" fmla="*/ 73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0" h="101">
                    <a:moveTo>
                      <a:pt x="212" y="101"/>
                    </a:moveTo>
                    <a:lnTo>
                      <a:pt x="136" y="42"/>
                    </a:lnTo>
                    <a:lnTo>
                      <a:pt x="0" y="0"/>
                    </a:lnTo>
                    <a:lnTo>
                      <a:pt x="173" y="26"/>
                    </a:lnTo>
                    <a:lnTo>
                      <a:pt x="310" y="73"/>
                    </a:lnTo>
                  </a:path>
                </a:pathLst>
              </a:custGeom>
              <a:grpFill/>
              <a:ln w="0" cap="rnd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7" name="Freeform 194"/>
              <p:cNvSpPr>
                <a:spLocks/>
              </p:cNvSpPr>
              <p:nvPr/>
            </p:nvSpPr>
            <p:spPr bwMode="auto">
              <a:xfrm>
                <a:off x="1565" y="632"/>
                <a:ext cx="76" cy="22"/>
              </a:xfrm>
              <a:custGeom>
                <a:avLst/>
                <a:gdLst>
                  <a:gd name="T0" fmla="*/ 92 w 307"/>
                  <a:gd name="T1" fmla="*/ 100 h 100"/>
                  <a:gd name="T2" fmla="*/ 172 w 307"/>
                  <a:gd name="T3" fmla="*/ 44 h 100"/>
                  <a:gd name="T4" fmla="*/ 307 w 307"/>
                  <a:gd name="T5" fmla="*/ 0 h 100"/>
                  <a:gd name="T6" fmla="*/ 130 w 307"/>
                  <a:gd name="T7" fmla="*/ 25 h 100"/>
                  <a:gd name="T8" fmla="*/ 0 w 307"/>
                  <a:gd name="T9" fmla="*/ 7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100">
                    <a:moveTo>
                      <a:pt x="92" y="100"/>
                    </a:moveTo>
                    <a:lnTo>
                      <a:pt x="172" y="44"/>
                    </a:lnTo>
                    <a:lnTo>
                      <a:pt x="307" y="0"/>
                    </a:lnTo>
                    <a:lnTo>
                      <a:pt x="130" y="25"/>
                    </a:lnTo>
                    <a:lnTo>
                      <a:pt x="0" y="72"/>
                    </a:lnTo>
                  </a:path>
                </a:pathLst>
              </a:custGeom>
              <a:grpFill/>
              <a:ln w="0" cap="rnd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8" name="Freeform 195"/>
              <p:cNvSpPr>
                <a:spLocks/>
              </p:cNvSpPr>
              <p:nvPr/>
            </p:nvSpPr>
            <p:spPr bwMode="auto">
              <a:xfrm>
                <a:off x="1641" y="626"/>
                <a:ext cx="82" cy="11"/>
              </a:xfrm>
              <a:custGeom>
                <a:avLst/>
                <a:gdLst>
                  <a:gd name="T0" fmla="*/ 132 w 328"/>
                  <a:gd name="T1" fmla="*/ 0 h 49"/>
                  <a:gd name="T2" fmla="*/ 0 w 328"/>
                  <a:gd name="T3" fmla="*/ 21 h 49"/>
                  <a:gd name="T4" fmla="*/ 193 w 328"/>
                  <a:gd name="T5" fmla="*/ 22 h 49"/>
                  <a:gd name="T6" fmla="*/ 328 w 328"/>
                  <a:gd name="T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8" h="49">
                    <a:moveTo>
                      <a:pt x="132" y="0"/>
                    </a:moveTo>
                    <a:lnTo>
                      <a:pt x="0" y="21"/>
                    </a:lnTo>
                    <a:lnTo>
                      <a:pt x="193" y="22"/>
                    </a:lnTo>
                    <a:lnTo>
                      <a:pt x="328" y="49"/>
                    </a:lnTo>
                  </a:path>
                </a:pathLst>
              </a:custGeom>
              <a:grpFill/>
              <a:ln w="0" cap="rnd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9" name="Freeform 196"/>
              <p:cNvSpPr>
                <a:spLocks/>
              </p:cNvSpPr>
              <p:nvPr/>
            </p:nvSpPr>
            <p:spPr bwMode="auto">
              <a:xfrm>
                <a:off x="1562" y="626"/>
                <a:ext cx="79" cy="11"/>
              </a:xfrm>
              <a:custGeom>
                <a:avLst/>
                <a:gdLst>
                  <a:gd name="T0" fmla="*/ 180 w 320"/>
                  <a:gd name="T1" fmla="*/ 0 h 49"/>
                  <a:gd name="T2" fmla="*/ 320 w 320"/>
                  <a:gd name="T3" fmla="*/ 22 h 49"/>
                  <a:gd name="T4" fmla="*/ 130 w 320"/>
                  <a:gd name="T5" fmla="*/ 22 h 49"/>
                  <a:gd name="T6" fmla="*/ 0 w 320"/>
                  <a:gd name="T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" h="49">
                    <a:moveTo>
                      <a:pt x="180" y="0"/>
                    </a:moveTo>
                    <a:lnTo>
                      <a:pt x="320" y="22"/>
                    </a:lnTo>
                    <a:lnTo>
                      <a:pt x="130" y="22"/>
                    </a:lnTo>
                    <a:lnTo>
                      <a:pt x="0" y="49"/>
                    </a:lnTo>
                  </a:path>
                </a:pathLst>
              </a:custGeom>
              <a:grpFill/>
              <a:ln w="0" cap="rnd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0" name="Freeform 197"/>
              <p:cNvSpPr>
                <a:spLocks/>
              </p:cNvSpPr>
              <p:nvPr/>
            </p:nvSpPr>
            <p:spPr bwMode="auto">
              <a:xfrm>
                <a:off x="1524" y="687"/>
                <a:ext cx="59" cy="34"/>
              </a:xfrm>
              <a:custGeom>
                <a:avLst/>
                <a:gdLst>
                  <a:gd name="T0" fmla="*/ 237 w 237"/>
                  <a:gd name="T1" fmla="*/ 153 h 153"/>
                  <a:gd name="T2" fmla="*/ 100 w 237"/>
                  <a:gd name="T3" fmla="*/ 122 h 153"/>
                  <a:gd name="T4" fmla="*/ 58 w 237"/>
                  <a:gd name="T5" fmla="*/ 109 h 153"/>
                  <a:gd name="T6" fmla="*/ 31 w 237"/>
                  <a:gd name="T7" fmla="*/ 98 h 153"/>
                  <a:gd name="T8" fmla="*/ 9 w 237"/>
                  <a:gd name="T9" fmla="*/ 81 h 153"/>
                  <a:gd name="T10" fmla="*/ 0 w 237"/>
                  <a:gd name="T11" fmla="*/ 58 h 153"/>
                  <a:gd name="T12" fmla="*/ 9 w 237"/>
                  <a:gd name="T13" fmla="*/ 38 h 153"/>
                  <a:gd name="T14" fmla="*/ 33 w 237"/>
                  <a:gd name="T15" fmla="*/ 22 h 153"/>
                  <a:gd name="T16" fmla="*/ 59 w 237"/>
                  <a:gd name="T17" fmla="*/ 14 h 153"/>
                  <a:gd name="T18" fmla="*/ 99 w 237"/>
                  <a:gd name="T19" fmla="*/ 6 h 153"/>
                  <a:gd name="T20" fmla="*/ 141 w 237"/>
                  <a:gd name="T21" fmla="*/ 0 h 153"/>
                  <a:gd name="T22" fmla="*/ 143 w 237"/>
                  <a:gd name="T23" fmla="*/ 100 h 153"/>
                  <a:gd name="T24" fmla="*/ 174 w 237"/>
                  <a:gd name="T25" fmla="*/ 124 h 153"/>
                  <a:gd name="T26" fmla="*/ 237 w 237"/>
                  <a:gd name="T27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7" h="153">
                    <a:moveTo>
                      <a:pt x="237" y="153"/>
                    </a:moveTo>
                    <a:lnTo>
                      <a:pt x="100" y="122"/>
                    </a:lnTo>
                    <a:lnTo>
                      <a:pt x="58" y="109"/>
                    </a:lnTo>
                    <a:lnTo>
                      <a:pt x="31" y="98"/>
                    </a:lnTo>
                    <a:lnTo>
                      <a:pt x="9" y="81"/>
                    </a:lnTo>
                    <a:lnTo>
                      <a:pt x="0" y="58"/>
                    </a:lnTo>
                    <a:lnTo>
                      <a:pt x="9" y="38"/>
                    </a:lnTo>
                    <a:lnTo>
                      <a:pt x="33" y="22"/>
                    </a:lnTo>
                    <a:lnTo>
                      <a:pt x="59" y="14"/>
                    </a:lnTo>
                    <a:lnTo>
                      <a:pt x="99" y="6"/>
                    </a:lnTo>
                    <a:lnTo>
                      <a:pt x="141" y="0"/>
                    </a:lnTo>
                    <a:lnTo>
                      <a:pt x="143" y="100"/>
                    </a:lnTo>
                    <a:lnTo>
                      <a:pt x="174" y="124"/>
                    </a:lnTo>
                    <a:lnTo>
                      <a:pt x="237" y="15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" name="Freeform 198"/>
              <p:cNvSpPr>
                <a:spLocks/>
              </p:cNvSpPr>
              <p:nvPr/>
            </p:nvSpPr>
            <p:spPr bwMode="auto">
              <a:xfrm>
                <a:off x="1559" y="643"/>
                <a:ext cx="33" cy="80"/>
              </a:xfrm>
              <a:custGeom>
                <a:avLst/>
                <a:gdLst>
                  <a:gd name="T0" fmla="*/ 72 w 133"/>
                  <a:gd name="T1" fmla="*/ 337 h 355"/>
                  <a:gd name="T2" fmla="*/ 133 w 133"/>
                  <a:gd name="T3" fmla="*/ 355 h 355"/>
                  <a:gd name="T4" fmla="*/ 133 w 133"/>
                  <a:gd name="T5" fmla="*/ 54 h 355"/>
                  <a:gd name="T6" fmla="*/ 114 w 133"/>
                  <a:gd name="T7" fmla="*/ 49 h 355"/>
                  <a:gd name="T8" fmla="*/ 76 w 133"/>
                  <a:gd name="T9" fmla="*/ 40 h 355"/>
                  <a:gd name="T10" fmla="*/ 30 w 133"/>
                  <a:gd name="T11" fmla="*/ 22 h 355"/>
                  <a:gd name="T12" fmla="*/ 0 w 133"/>
                  <a:gd name="T13" fmla="*/ 0 h 355"/>
                  <a:gd name="T14" fmla="*/ 0 w 133"/>
                  <a:gd name="T15" fmla="*/ 294 h 355"/>
                  <a:gd name="T16" fmla="*/ 30 w 133"/>
                  <a:gd name="T17" fmla="*/ 318 h 355"/>
                  <a:gd name="T18" fmla="*/ 72 w 133"/>
                  <a:gd name="T19" fmla="*/ 33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355">
                    <a:moveTo>
                      <a:pt x="72" y="337"/>
                    </a:moveTo>
                    <a:lnTo>
                      <a:pt x="133" y="355"/>
                    </a:lnTo>
                    <a:lnTo>
                      <a:pt x="133" y="54"/>
                    </a:lnTo>
                    <a:lnTo>
                      <a:pt x="114" y="49"/>
                    </a:lnTo>
                    <a:lnTo>
                      <a:pt x="76" y="40"/>
                    </a:lnTo>
                    <a:lnTo>
                      <a:pt x="30" y="22"/>
                    </a:lnTo>
                    <a:lnTo>
                      <a:pt x="0" y="0"/>
                    </a:lnTo>
                    <a:lnTo>
                      <a:pt x="0" y="294"/>
                    </a:lnTo>
                    <a:lnTo>
                      <a:pt x="30" y="318"/>
                    </a:lnTo>
                    <a:lnTo>
                      <a:pt x="72" y="337"/>
                    </a:lnTo>
                    <a:close/>
                  </a:path>
                </a:pathLst>
              </a:custGeom>
              <a:grpFill/>
              <a:ln w="0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80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pic>
          <p:nvPicPr>
            <p:cNvPr id="42" name="Picture 17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356913" y="2915850"/>
              <a:ext cx="1029962" cy="1004612"/>
            </a:xfrm>
            <a:prstGeom prst="rect">
              <a:avLst/>
            </a:prstGeom>
            <a:grpFill/>
          </p:spPr>
        </p:pic>
      </p:grpSp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1971955" y="249462"/>
            <a:ext cx="6210836" cy="857250"/>
          </a:xfrm>
          <a:noFill/>
        </p:spPr>
        <p:txBody>
          <a:bodyPr/>
          <a:lstStyle/>
          <a:p>
            <a:pPr algn="ctr"/>
            <a:r>
              <a:rPr lang="es-MX" sz="2100" b="1" dirty="0" smtClean="0"/>
              <a:t>Pasos </a:t>
            </a:r>
            <a:r>
              <a:rPr lang="es-MX" sz="2100" b="1" dirty="0"/>
              <a:t>en el </a:t>
            </a:r>
            <a:r>
              <a:rPr lang="es-MX" sz="2100" b="1" dirty="0" err="1"/>
              <a:t>Siretrac</a:t>
            </a:r>
            <a:endParaRPr lang="es-MX" sz="2100" b="1" dirty="0"/>
          </a:p>
        </p:txBody>
      </p:sp>
      <p:sp>
        <p:nvSpPr>
          <p:cNvPr id="19" name="Flecha derecha 18">
            <a:hlinkClick r:id="rId11" action="ppaction://hlinksldjump"/>
          </p:cNvPr>
          <p:cNvSpPr/>
          <p:nvPr/>
        </p:nvSpPr>
        <p:spPr>
          <a:xfrm rot="10800000">
            <a:off x="7835852" y="6160674"/>
            <a:ext cx="519787" cy="300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/>
          </a:p>
        </p:txBody>
      </p:sp>
    </p:spTree>
    <p:extLst>
      <p:ext uri="{BB962C8B-B14F-4D97-AF65-F5344CB8AC3E}">
        <p14:creationId xmlns:p14="http://schemas.microsoft.com/office/powerpoint/2010/main" val="20503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Procedimiento </a:t>
            </a:r>
            <a:endParaRPr lang="es-MX" sz="2000" b="1" dirty="0"/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ítulo 1"/>
          <p:cNvSpPr txBox="1">
            <a:spLocks/>
          </p:cNvSpPr>
          <p:nvPr/>
        </p:nvSpPr>
        <p:spPr bwMode="auto">
          <a:xfrm>
            <a:off x="277906" y="1774744"/>
            <a:ext cx="8148918" cy="38371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C4C4C"/>
                </a:solidFill>
                <a:latin typeface="Tahoma" pitchFamily="34" charset="0"/>
                <a:ea typeface="ＭＳ Ｐゴシック" pitchFamily="16" charset="-128"/>
              </a:defRPr>
            </a:lvl9pPr>
          </a:lstStyle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s-MX" sz="2000" b="1" kern="0" dirty="0" smtClean="0">
                <a:solidFill>
                  <a:schemeClr val="tx1"/>
                </a:solidFill>
              </a:rPr>
              <a:t>Pre-registro</a:t>
            </a:r>
            <a:r>
              <a:rPr lang="es-MX" sz="2000" kern="0" dirty="0" smtClean="0">
                <a:solidFill>
                  <a:schemeClr val="tx1"/>
                </a:solidFill>
              </a:rPr>
              <a:t> </a:t>
            </a:r>
            <a:r>
              <a:rPr lang="es-MX" sz="2000" kern="0" dirty="0">
                <a:solidFill>
                  <a:schemeClr val="tx1"/>
                </a:solidFill>
              </a:rPr>
              <a:t>vía internet para </a:t>
            </a:r>
            <a:r>
              <a:rPr lang="es-MX" sz="2000" kern="0" dirty="0" smtClean="0">
                <a:solidFill>
                  <a:schemeClr val="tx1"/>
                </a:solidFill>
              </a:rPr>
              <a:t>usar </a:t>
            </a:r>
            <a:r>
              <a:rPr lang="es-MX" sz="2000" kern="0" dirty="0">
                <a:solidFill>
                  <a:schemeClr val="tx1"/>
                </a:solidFill>
              </a:rPr>
              <a:t>la </a:t>
            </a:r>
            <a:r>
              <a:rPr lang="es-MX" sz="2000" b="1" kern="0" dirty="0">
                <a:solidFill>
                  <a:schemeClr val="tx1"/>
                </a:solidFill>
              </a:rPr>
              <a:t>Oficialía de Partes </a:t>
            </a:r>
            <a:r>
              <a:rPr lang="es-MX" sz="2000" b="1" kern="0" dirty="0" smtClean="0">
                <a:solidFill>
                  <a:schemeClr val="tx1"/>
                </a:solidFill>
              </a:rPr>
              <a:t>Electrónica</a:t>
            </a:r>
            <a:r>
              <a:rPr lang="es-MX" sz="2000" kern="0" dirty="0" smtClean="0">
                <a:solidFill>
                  <a:schemeClr val="tx1"/>
                </a:solidFill>
              </a:rPr>
              <a:t>.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"/>
            </a:pPr>
            <a:r>
              <a:rPr lang="es-MX" sz="1800" kern="0" dirty="0" smtClean="0">
                <a:solidFill>
                  <a:schemeClr val="tx1"/>
                </a:solidFill>
              </a:rPr>
              <a:t>Recepción </a:t>
            </a:r>
            <a:r>
              <a:rPr lang="es-MX" sz="1800" kern="0" dirty="0">
                <a:solidFill>
                  <a:schemeClr val="tx1"/>
                </a:solidFill>
              </a:rPr>
              <a:t>de “usuario y contraseña” para el uso de </a:t>
            </a:r>
            <a:r>
              <a:rPr lang="es-MX" sz="1800" kern="0" dirty="0" smtClean="0">
                <a:solidFill>
                  <a:schemeClr val="tx1"/>
                </a:solidFill>
              </a:rPr>
              <a:t>OPE.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es-MX" sz="1800" kern="0" dirty="0" smtClean="0">
              <a:solidFill>
                <a:schemeClr val="tx1"/>
              </a:solidFill>
            </a:endParaRPr>
          </a:p>
          <a:p>
            <a:pPr marL="447675" lvl="1" indent="-447675" algn="just">
              <a:spcBef>
                <a:spcPts val="600"/>
              </a:spcBef>
              <a:spcAft>
                <a:spcPts val="600"/>
              </a:spcAft>
            </a:pPr>
            <a:r>
              <a:rPr lang="es-MX" sz="2000" b="1" kern="0" dirty="0" smtClean="0">
                <a:solidFill>
                  <a:schemeClr val="tx1"/>
                </a:solidFill>
              </a:rPr>
              <a:t>2</a:t>
            </a:r>
            <a:r>
              <a:rPr lang="es-MX" sz="2000" b="1" kern="0" dirty="0">
                <a:solidFill>
                  <a:schemeClr val="tx1"/>
                </a:solidFill>
              </a:rPr>
              <a:t>. </a:t>
            </a:r>
            <a:r>
              <a:rPr lang="es-MX" sz="2000" b="1" kern="0" dirty="0" smtClean="0">
                <a:solidFill>
                  <a:schemeClr val="tx1"/>
                </a:solidFill>
              </a:rPr>
              <a:t>	Pago </a:t>
            </a:r>
            <a:r>
              <a:rPr lang="es-MX" sz="2000" b="1" kern="0" dirty="0">
                <a:solidFill>
                  <a:schemeClr val="tx1"/>
                </a:solidFill>
              </a:rPr>
              <a:t>de aprovechamientos </a:t>
            </a:r>
            <a:r>
              <a:rPr lang="es-MX" sz="2000" kern="0" dirty="0">
                <a:solidFill>
                  <a:schemeClr val="tx1"/>
                </a:solidFill>
              </a:rPr>
              <a:t>en la plataforma </a:t>
            </a:r>
            <a:r>
              <a:rPr lang="es-MX" sz="2000" kern="0" dirty="0" smtClean="0">
                <a:solidFill>
                  <a:schemeClr val="tx1"/>
                </a:solidFill>
              </a:rPr>
              <a:t>e5cinco.</a:t>
            </a:r>
          </a:p>
          <a:p>
            <a:pPr marL="80645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"/>
              <a:tabLst>
                <a:tab pos="806450" algn="l"/>
                <a:tab pos="896938" algn="l"/>
              </a:tabLst>
            </a:pPr>
            <a:r>
              <a:rPr lang="es-MX" sz="1800" kern="0" dirty="0" smtClean="0">
                <a:solidFill>
                  <a:schemeClr val="tx1"/>
                </a:solidFill>
              </a:rPr>
              <a:t>Generación de hoja de ayuda.</a:t>
            </a:r>
          </a:p>
          <a:p>
            <a:pPr marL="463550" lvl="1" algn="just">
              <a:spcBef>
                <a:spcPts val="600"/>
              </a:spcBef>
              <a:spcAft>
                <a:spcPts val="600"/>
              </a:spcAft>
              <a:tabLst>
                <a:tab pos="806450" algn="l"/>
                <a:tab pos="896938" algn="l"/>
              </a:tabLst>
            </a:pPr>
            <a:endParaRPr lang="es-MX" sz="1800" kern="0" dirty="0">
              <a:solidFill>
                <a:schemeClr val="tx1"/>
              </a:solidFill>
            </a:endParaRPr>
          </a:p>
          <a:p>
            <a:pPr marL="447675" lvl="1" indent="-447675" algn="just">
              <a:spcBef>
                <a:spcPts val="600"/>
              </a:spcBef>
              <a:spcAft>
                <a:spcPts val="600"/>
              </a:spcAft>
            </a:pPr>
            <a:r>
              <a:rPr lang="es-MX" sz="2000" b="1" kern="0" dirty="0" smtClean="0">
                <a:solidFill>
                  <a:schemeClr val="tx1"/>
                </a:solidFill>
              </a:rPr>
              <a:t>3</a:t>
            </a:r>
            <a:r>
              <a:rPr lang="es-MX" sz="2000" b="1" kern="0" dirty="0">
                <a:solidFill>
                  <a:schemeClr val="tx1"/>
                </a:solidFill>
              </a:rPr>
              <a:t>. </a:t>
            </a:r>
            <a:r>
              <a:rPr lang="es-MX" sz="2000" b="1" kern="0" dirty="0" smtClean="0">
                <a:solidFill>
                  <a:schemeClr val="tx1"/>
                </a:solidFill>
              </a:rPr>
              <a:t>	Llenado </a:t>
            </a:r>
            <a:r>
              <a:rPr lang="es-MX" sz="2000" b="1" kern="0" dirty="0">
                <a:solidFill>
                  <a:schemeClr val="tx1"/>
                </a:solidFill>
              </a:rPr>
              <a:t>del formato de solicitud de permiso </a:t>
            </a:r>
            <a:r>
              <a:rPr lang="es-MX" sz="2000" kern="0" dirty="0">
                <a:solidFill>
                  <a:schemeClr val="tx1"/>
                </a:solidFill>
              </a:rPr>
              <a:t>y </a:t>
            </a:r>
            <a:r>
              <a:rPr lang="es-MX" sz="2000" kern="0" dirty="0" smtClean="0">
                <a:solidFill>
                  <a:schemeClr val="tx1"/>
                </a:solidFill>
              </a:rPr>
              <a:t>envío </a:t>
            </a:r>
            <a:r>
              <a:rPr lang="es-MX" sz="2000" kern="0" dirty="0">
                <a:solidFill>
                  <a:schemeClr val="tx1"/>
                </a:solidFill>
              </a:rPr>
              <a:t>a través de </a:t>
            </a:r>
            <a:r>
              <a:rPr lang="es-MX" sz="2000" kern="0" dirty="0" smtClean="0">
                <a:solidFill>
                  <a:schemeClr val="tx1"/>
                </a:solidFill>
              </a:rPr>
              <a:t>la OPE </a:t>
            </a:r>
            <a:r>
              <a:rPr lang="es-MX" sz="2000" b="1" kern="0" dirty="0">
                <a:solidFill>
                  <a:schemeClr val="tx1"/>
                </a:solidFill>
              </a:rPr>
              <a:t>junto con los documentos anexos</a:t>
            </a:r>
            <a:r>
              <a:rPr lang="es-MX" sz="2000" kern="0" dirty="0">
                <a:solidFill>
                  <a:schemeClr val="tx1"/>
                </a:solidFill>
              </a:rPr>
              <a:t>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endParaRPr lang="es-MX" sz="200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165463" y="2905668"/>
            <a:ext cx="1521668" cy="1441814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700" b="1" dirty="0" smtClean="0">
                <a:latin typeface="+mn-lt"/>
              </a:rPr>
              <a:t>Expendio en Estación de Servicio</a:t>
            </a:r>
            <a:endParaRPr lang="es-MX" sz="1700" b="1" dirty="0">
              <a:latin typeface="+mn-lt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2899954" y="1470328"/>
            <a:ext cx="2117176" cy="1281129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200" b="1" u="sng" dirty="0" smtClean="0">
                <a:solidFill>
                  <a:schemeClr val="tx1"/>
                </a:solidFill>
                <a:ea typeface="ＭＳ Ｐゴシック" pitchFamily="16" charset="-128"/>
              </a:rPr>
              <a:t>Operando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  <a:ea typeface="ＭＳ Ｐゴシック" pitchFamily="16" charset="-128"/>
              </a:rPr>
              <a:t>Solicitud de permiso de expendio al público en estaciones de servicio de gasolinas y diésel </a:t>
            </a:r>
            <a:r>
              <a:rPr lang="es-MX" sz="1200" dirty="0" smtClean="0">
                <a:solidFill>
                  <a:schemeClr val="tx1"/>
                </a:solidFill>
                <a:ea typeface="ＭＳ Ｐゴシック" pitchFamily="16" charset="-128"/>
              </a:rPr>
              <a:t>operando.</a:t>
            </a:r>
            <a:endParaRPr kumimoji="0" lang="es-MX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5192810" y="1421460"/>
            <a:ext cx="3569451" cy="1329997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P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ago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aprovechamientos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Carta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Inicio 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Operaciones de Pemex(art. 51 LH)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Acreditación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de la legítima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posesión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2" name="Rectángulo redondeado 11"/>
          <p:cNvSpPr/>
          <p:nvPr/>
        </p:nvSpPr>
        <p:spPr bwMode="auto">
          <a:xfrm>
            <a:off x="3177939" y="3890679"/>
            <a:ext cx="1812377" cy="168377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200" b="1" u="sng" dirty="0" smtClean="0">
                <a:solidFill>
                  <a:schemeClr val="tx1"/>
                </a:solidFill>
                <a:ea typeface="ＭＳ Ｐゴシック" pitchFamily="16" charset="-128"/>
              </a:rPr>
              <a:t>Por Iniciar Operaciones  o en Construcción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  <a:ea typeface="ＭＳ Ｐゴシック" pitchFamily="16" charset="-128"/>
              </a:rPr>
              <a:t>Solicitud de permiso de expendio al público en estaciones de servicio por iniciar operaciones </a:t>
            </a:r>
            <a:endParaRPr kumimoji="0" lang="es-MX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3" name="Rectángulo redondeado 12"/>
          <p:cNvSpPr/>
          <p:nvPr/>
        </p:nvSpPr>
        <p:spPr bwMode="auto">
          <a:xfrm>
            <a:off x="5192811" y="3626575"/>
            <a:ext cx="3569451" cy="2386149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Pago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aprovechamientos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Acuse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Sener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la Evaluación de Impacto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Social (art. 121 LH).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Acreditación de la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legítima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posesión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Artículo 51 LH, alguno de los siguientes: 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Reporte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del diseño con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base en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la NOM-EM-001-ASEA-2015.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Carta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inicio de operaciones o de 100% de avance de construcción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u oficio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notificación de revisión de planos de anteproyecto o proyecto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básico (Pemex). 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4" name="Rectángulo redondeado 13"/>
          <p:cNvSpPr/>
          <p:nvPr/>
        </p:nvSpPr>
        <p:spPr bwMode="auto">
          <a:xfrm>
            <a:off x="262820" y="1541167"/>
            <a:ext cx="1424311" cy="1090584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Micrositio</a:t>
            </a:r>
            <a:r>
              <a:rPr kumimoji="0" lang="es-MX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de petrolíferos</a:t>
            </a:r>
            <a:endParaRPr kumimoji="0" 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050" i="1" dirty="0" smtClean="0">
                <a:solidFill>
                  <a:schemeClr val="tx1"/>
                </a:solidFill>
                <a:ea typeface="ＭＳ Ｐゴシック" pitchFamily="16" charset="-128"/>
              </a:rPr>
              <a:t>(Guías,</a:t>
            </a:r>
            <a:r>
              <a:rPr lang="es-MX" sz="105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05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7" name="Flecha derecha 16"/>
          <p:cNvSpPr/>
          <p:nvPr/>
        </p:nvSpPr>
        <p:spPr bwMode="auto">
          <a:xfrm>
            <a:off x="1835998" y="3023296"/>
            <a:ext cx="1193074" cy="1035381"/>
          </a:xfrm>
          <a:prstGeom prst="rightArrow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 smtClean="0">
                <a:latin typeface="Arial" charset="0"/>
                <a:ea typeface="ＭＳ Ｐゴシック" pitchFamily="16" charset="-128"/>
              </a:rPr>
              <a:t>Formatos electrónicos OPE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893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ángulo redondeado 13"/>
          <p:cNvSpPr/>
          <p:nvPr/>
        </p:nvSpPr>
        <p:spPr bwMode="auto">
          <a:xfrm>
            <a:off x="172889" y="1881677"/>
            <a:ext cx="1424311" cy="1090584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Micrositio</a:t>
            </a:r>
            <a:r>
              <a:rPr kumimoji="0" lang="es-MX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de petrolíferos</a:t>
            </a:r>
            <a:endParaRPr kumimoji="0" 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050" i="1" dirty="0" smtClean="0">
                <a:solidFill>
                  <a:schemeClr val="tx1"/>
                </a:solidFill>
                <a:ea typeface="ＭＳ Ｐゴシック" pitchFamily="16" charset="-128"/>
              </a:rPr>
              <a:t>(Guías,</a:t>
            </a:r>
            <a:r>
              <a:rPr lang="es-MX" sz="105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05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7" name="Flecha derecha 16"/>
          <p:cNvSpPr/>
          <p:nvPr/>
        </p:nvSpPr>
        <p:spPr bwMode="auto">
          <a:xfrm>
            <a:off x="1502475" y="3330842"/>
            <a:ext cx="1144864" cy="1455669"/>
          </a:xfrm>
          <a:prstGeom prst="rightArrow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 smtClean="0">
                <a:latin typeface="Arial" charset="0"/>
                <a:ea typeface="ＭＳ Ｐゴシック" pitchFamily="16" charset="-128"/>
              </a:rPr>
              <a:t>Formatos electrónicos OPE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5" name="Rectángulo redondeado 14"/>
          <p:cNvSpPr/>
          <p:nvPr/>
        </p:nvSpPr>
        <p:spPr bwMode="auto">
          <a:xfrm>
            <a:off x="79314" y="3474720"/>
            <a:ext cx="1363283" cy="1323190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200" b="1" dirty="0" smtClean="0">
                <a:latin typeface="+mn-lt"/>
              </a:rPr>
              <a:t>Expendio en Estación de Servicio de Autoconsumo</a:t>
            </a:r>
            <a:endParaRPr lang="es-MX" sz="1200" b="1" dirty="0">
              <a:latin typeface="+mn-lt"/>
            </a:endParaRPr>
          </a:p>
        </p:txBody>
      </p:sp>
      <p:sp>
        <p:nvSpPr>
          <p:cNvPr id="16" name="Rectángulo redondeado 15"/>
          <p:cNvSpPr/>
          <p:nvPr/>
        </p:nvSpPr>
        <p:spPr bwMode="auto">
          <a:xfrm>
            <a:off x="2429066" y="1969038"/>
            <a:ext cx="1680686" cy="1644147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1" u="sng" dirty="0" smtClean="0">
                <a:solidFill>
                  <a:schemeClr val="tx1"/>
                </a:solidFill>
                <a:ea typeface="ＭＳ Ｐゴシック" pitchFamily="16" charset="-128"/>
              </a:rPr>
              <a:t>Franquicia Pemex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Solicitud de Expendio en su modalidad de Estación de Servicio para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Autoconsumo</a:t>
            </a:r>
            <a:endParaRPr kumimoji="0" lang="es-MX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8" name="Rectángulo redondeado 17"/>
          <p:cNvSpPr/>
          <p:nvPr/>
        </p:nvSpPr>
        <p:spPr bwMode="auto">
          <a:xfrm>
            <a:off x="4354286" y="1330138"/>
            <a:ext cx="4702627" cy="2728540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105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050" b="1" dirty="0" smtClean="0">
                <a:solidFill>
                  <a:schemeClr val="tx1"/>
                </a:solidFill>
                <a:ea typeface="ＭＳ Ｐゴシック" pitchFamily="16" charset="-128"/>
              </a:rPr>
              <a:t>Operando</a:t>
            </a:r>
            <a:endParaRPr kumimoji="0" lang="es-MX" sz="105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P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ago </a:t>
            </a: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de 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aprovechamientos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Carta </a:t>
            </a: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de Inicio de Operaciones de 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Pemex </a:t>
            </a: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(artículo 51 LH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Acreditación de la propiedad o legítima posesión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En su caso, autorización de  fungir como Coordinado fiscal (LISR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</a:p>
          <a:p>
            <a:r>
              <a:rPr kumimoji="0" lang="es-MX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Por Iniciar Operaciones o en Construcción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Pago de aprovechamientos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Acuse de Sener de la Evaluación de Impacto Social (artículo 121 LH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En su caso, autorización de </a:t>
            </a: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fungir como Coordinado fiscal (LISR)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Acreditación de la propiedad o legítima 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posesión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Artículo 51 LH, </a:t>
            </a: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alguno de los siguientes: 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Reporte del </a:t>
            </a:r>
            <a:r>
              <a:rPr lang="es-MX" sz="1050" dirty="0" smtClean="0">
                <a:solidFill>
                  <a:schemeClr val="tx1"/>
                </a:solidFill>
                <a:ea typeface="ＭＳ Ｐゴシック" pitchFamily="16" charset="-128"/>
              </a:rPr>
              <a:t>diseño con base en la  </a:t>
            </a: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NOM-EM-001-ASEA-2015.</a:t>
            </a:r>
          </a:p>
          <a:p>
            <a:pPr marL="179388" indent="-179388">
              <a:buFont typeface="Wingdings" panose="05000000000000000000" pitchFamily="2" charset="2"/>
              <a:buChar char="ü"/>
            </a:pPr>
            <a:r>
              <a:rPr lang="es-MX" sz="1050" dirty="0">
                <a:solidFill>
                  <a:schemeClr val="tx1"/>
                </a:solidFill>
                <a:ea typeface="ＭＳ Ｐゴシック" pitchFamily="16" charset="-128"/>
              </a:rPr>
              <a:t>Carta de inicio de operaciones o de 100% de avance de construcción u oficio de notificación de revisión de planos de anteproyecto o proyecto básico (Pemex). </a:t>
            </a:r>
          </a:p>
          <a:p>
            <a:endParaRPr kumimoji="0" lang="es-MX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9" name="Rectángulo redondeado 18"/>
          <p:cNvSpPr/>
          <p:nvPr/>
        </p:nvSpPr>
        <p:spPr bwMode="auto">
          <a:xfrm>
            <a:off x="2498354" y="4275071"/>
            <a:ext cx="1611398" cy="1740041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1" u="sng" dirty="0" smtClean="0">
                <a:solidFill>
                  <a:schemeClr val="tx1"/>
                </a:solidFill>
                <a:ea typeface="ＭＳ Ｐゴシック" pitchFamily="16" charset="-128"/>
              </a:rPr>
              <a:t>No franquicia Pemex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Solicitud de permiso 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expendio de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petrolíferos en estación de servicio de autoconsumo sin número de estación 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servicio</a:t>
            </a:r>
            <a:endParaRPr kumimoji="0" lang="es-MX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20" name="Rectángulo redondeado 19"/>
          <p:cNvSpPr/>
          <p:nvPr/>
        </p:nvSpPr>
        <p:spPr bwMode="auto">
          <a:xfrm>
            <a:off x="4354286" y="4275071"/>
            <a:ext cx="4702627" cy="1796510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Pago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aprovechamientos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Reporte </a:t>
            </a: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de la evaluación técnica del diseño de estaciones de servicio con base en la Norma Oficial de Emergencia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NOM-EM-001-ASEA-2015 (artículo 51 LH)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Copia del acuse de recibo de la Sener de la Evaluación de Impacto Social (artículo 121 de la LH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), si está en construcción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Acreditación de la propiedad o legítima 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posesión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ＭＳ Ｐゴシック" pitchFamily="16" charset="-128"/>
              </a:rPr>
              <a:t>En su caso, autorización de  fungir como Coordinado fiscal (LISR</a:t>
            </a:r>
            <a:r>
              <a:rPr lang="es-MX" sz="1100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  <a:endParaRPr lang="es-MX" sz="11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endParaRPr lang="es-MX" sz="11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indent="-179388">
              <a:buFont typeface="Arial" panose="020B0604020202020204" pitchFamily="34" charset="0"/>
              <a:buChar char="•"/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54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3186618" y="2422597"/>
            <a:ext cx="2441276" cy="1128126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kern="0" dirty="0" smtClean="0">
                <a:latin typeface="+mn-lt"/>
              </a:rPr>
              <a:t>Transporte por medios distintos a ductos</a:t>
            </a: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735100" y="1697079"/>
            <a:ext cx="2223253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Micrositio</a:t>
            </a:r>
            <a:r>
              <a:rPr kumimoji="0" lang="es-MX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</a:t>
            </a: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de petrolíferos</a:t>
            </a:r>
            <a:endParaRPr kumimoji="0" lang="es-MX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(Guías,</a:t>
            </a:r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frecuentes, formatos)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7" name="Flecha abajo 6"/>
          <p:cNvSpPr/>
          <p:nvPr/>
        </p:nvSpPr>
        <p:spPr bwMode="auto">
          <a:xfrm>
            <a:off x="1687131" y="3550723"/>
            <a:ext cx="391835" cy="534838"/>
          </a:xfrm>
          <a:prstGeom prst="downArrow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839048" y="4207790"/>
            <a:ext cx="2088000" cy="96395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 </a:t>
            </a: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Electrónico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800" dirty="0" smtClean="0">
                <a:solidFill>
                  <a:schemeClr val="tx1"/>
                </a:solidFill>
                <a:ea typeface="ＭＳ Ｐゴシック" pitchFamily="16" charset="-128"/>
              </a:rPr>
              <a:t>OPE</a:t>
            </a:r>
            <a:endParaRPr kumimoji="0" lang="es-MX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5882284" y="1481924"/>
            <a:ext cx="2876233" cy="4392000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Pago de aprovechamientos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Productos a ser conducidos y destinos</a:t>
            </a:r>
            <a:endParaRPr kumimoji="0" lang="es-MX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U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nidades vehiculares, capacidad y centrales de guarda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Facturas </a:t>
            </a: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de las unidades 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vehiculares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Documentación que acredite el cumplimiento de la normatividad y mejores 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prácticas (Permisos SCT)</a:t>
            </a:r>
            <a:endParaRPr lang="es-MX" sz="1400" dirty="0">
              <a:solidFill>
                <a:schemeClr val="tx1"/>
              </a:solidFill>
              <a:ea typeface="ＭＳ Ｐゴシック" pitchFamily="16" charset="-128"/>
            </a:endParaRP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Pólizas de 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seguros y/o carta compromiso.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Para </a:t>
            </a:r>
            <a:r>
              <a:rPr lang="es-MX" sz="1400" dirty="0" err="1" smtClean="0">
                <a:solidFill>
                  <a:schemeClr val="tx1"/>
                </a:solidFill>
                <a:ea typeface="ＭＳ Ｐゴシック" pitchFamily="16" charset="-128"/>
              </a:rPr>
              <a:t>carrotanque</a:t>
            </a:r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 se requiere el pago de aprovechamientos y llenado del formato de solicitud.</a:t>
            </a:r>
            <a:endParaRPr lang="es-MX" sz="1400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MX" sz="1600" dirty="0">
              <a:solidFill>
                <a:schemeClr val="tx1"/>
              </a:solidFill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0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3267303" y="2486291"/>
            <a:ext cx="2441276" cy="974782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dirty="0">
                <a:latin typeface="+mn-lt"/>
              </a:rPr>
              <a:t>Distribución por medios distintos a ducto</a:t>
            </a: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735100" y="1607429"/>
            <a:ext cx="2223253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dirty="0" err="1">
                <a:solidFill>
                  <a:schemeClr val="tx1"/>
                </a:solidFill>
                <a:ea typeface="ＭＳ Ｐゴシック" pitchFamily="16" charset="-128"/>
              </a:rPr>
              <a:t>Micrositio</a:t>
            </a:r>
            <a:r>
              <a:rPr lang="es-MX" sz="1800" b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800" dirty="0">
                <a:solidFill>
                  <a:schemeClr val="tx1"/>
                </a:solidFill>
                <a:ea typeface="ＭＳ Ｐゴシック" pitchFamily="16" charset="-128"/>
              </a:rPr>
              <a:t>de petrolíferos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Guías,</a:t>
            </a:r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frecuentes, formatos)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7" name="Flecha abajo 6"/>
          <p:cNvSpPr/>
          <p:nvPr/>
        </p:nvSpPr>
        <p:spPr bwMode="auto">
          <a:xfrm>
            <a:off x="1687131" y="3461073"/>
            <a:ext cx="391835" cy="534838"/>
          </a:xfrm>
          <a:prstGeom prst="downArrow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870353" y="4118140"/>
            <a:ext cx="2088000" cy="96395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 CRE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No. 5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400" i="1" baseline="0" dirty="0" smtClean="0">
                <a:solidFill>
                  <a:schemeClr val="tx1"/>
                </a:solidFill>
                <a:ea typeface="ＭＳ Ｐゴシック" pitchFamily="16" charset="-128"/>
              </a:rPr>
              <a:t>(Excel)</a:t>
            </a:r>
            <a:endParaRPr kumimoji="0" lang="es-MX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6017530" y="1441292"/>
            <a:ext cx="2520000" cy="4320000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Pago de aprovechamientos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Descripción de actividad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Número de tanques y capacidad de almacenamiento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Unidades </a:t>
            </a: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vehiculares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Documentación que acredite el cumplimiento de normas internacionales o </a:t>
            </a: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nacionales (CVPM)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13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3186618" y="2450430"/>
            <a:ext cx="2441276" cy="1667710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kern="0" dirty="0" smtClean="0">
                <a:latin typeface="+mn-lt"/>
              </a:rPr>
              <a:t>Almacenamiento</a:t>
            </a:r>
          </a:p>
          <a:p>
            <a:pPr algn="ctr"/>
            <a:endParaRPr lang="es-MX" sz="1800" b="1" kern="0" dirty="0">
              <a:latin typeface="+mn-lt"/>
            </a:endParaRPr>
          </a:p>
          <a:p>
            <a:pPr algn="ctr"/>
            <a:r>
              <a:rPr lang="es-MX" sz="1800" b="1" kern="0" dirty="0" smtClean="0">
                <a:latin typeface="+mn-lt"/>
              </a:rPr>
              <a:t>Almacenamiento en aeródromos</a:t>
            </a: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735100" y="1607429"/>
            <a:ext cx="2223253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1800" b="1" dirty="0" err="1">
                <a:solidFill>
                  <a:schemeClr val="tx1"/>
                </a:solidFill>
                <a:ea typeface="ＭＳ Ｐゴシック" pitchFamily="16" charset="-128"/>
              </a:rPr>
              <a:t>Micrositio</a:t>
            </a:r>
            <a:r>
              <a:rPr lang="es-MX" sz="1800" b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800" dirty="0">
                <a:solidFill>
                  <a:schemeClr val="tx1"/>
                </a:solidFill>
                <a:ea typeface="ＭＳ Ｐゴシック" pitchFamily="16" charset="-128"/>
              </a:rPr>
              <a:t>de petrolíferos</a:t>
            </a:r>
          </a:p>
          <a:p>
            <a:pPr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Guías,</a:t>
            </a:r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frecuentes, formatos)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7" name="Flecha abajo 6"/>
          <p:cNvSpPr/>
          <p:nvPr/>
        </p:nvSpPr>
        <p:spPr bwMode="auto">
          <a:xfrm>
            <a:off x="1687131" y="3353496"/>
            <a:ext cx="391835" cy="534838"/>
          </a:xfrm>
          <a:prstGeom prst="downArrow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839048" y="3956770"/>
            <a:ext cx="2088000" cy="86400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 CRE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No. 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400" i="1" baseline="0" dirty="0" smtClean="0">
                <a:solidFill>
                  <a:schemeClr val="tx1"/>
                </a:solidFill>
                <a:ea typeface="ＭＳ Ｐゴシック" pitchFamily="16" charset="-128"/>
              </a:rPr>
              <a:t>(Excel)</a:t>
            </a:r>
            <a:endParaRPr kumimoji="0" lang="es-MX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5809129" y="1378536"/>
            <a:ext cx="2994212" cy="4663675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Pago de aprovechamientos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500" dirty="0" smtClean="0">
                <a:solidFill>
                  <a:schemeClr val="tx1"/>
                </a:solidFill>
                <a:ea typeface="ＭＳ Ｐゴシック" pitchFamily="16" charset="-128"/>
              </a:rPr>
              <a:t>Número de tanques y capacidad de almacenamiento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500" dirty="0" smtClean="0">
                <a:solidFill>
                  <a:schemeClr val="tx1"/>
                </a:solidFill>
                <a:ea typeface="ＭＳ Ｐゴシック" pitchFamily="16" charset="-128"/>
              </a:rPr>
              <a:t>Ubicación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Puntos de recepción y entrega 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Sistemas de medición y complementarios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500" dirty="0" smtClean="0">
                <a:solidFill>
                  <a:schemeClr val="tx1"/>
                </a:solidFill>
                <a:ea typeface="ＭＳ Ｐゴシック" pitchFamily="16" charset="-128"/>
              </a:rPr>
              <a:t>Documentación que acredite el cumplimiento de la normatividad y mejores prácticas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500" dirty="0">
                <a:solidFill>
                  <a:schemeClr val="tx1"/>
                </a:solidFill>
                <a:ea typeface="ＭＳ Ｐゴシック" pitchFamily="16" charset="-128"/>
              </a:rPr>
              <a:t>Copia del acuse de recibo de la </a:t>
            </a:r>
            <a:r>
              <a:rPr lang="es-MX" sz="1500" dirty="0" err="1">
                <a:solidFill>
                  <a:schemeClr val="tx1"/>
                </a:solidFill>
                <a:ea typeface="ＭＳ Ｐゴシック" pitchFamily="16" charset="-128"/>
              </a:rPr>
              <a:t>Sener</a:t>
            </a:r>
            <a:r>
              <a:rPr lang="es-MX" sz="1500" dirty="0">
                <a:solidFill>
                  <a:schemeClr val="tx1"/>
                </a:solidFill>
                <a:ea typeface="ＭＳ Ｐゴシック" pitchFamily="16" charset="-128"/>
              </a:rPr>
              <a:t> de la Evaluación de Impacto Social (artículo 121 de la LH</a:t>
            </a:r>
            <a:r>
              <a:rPr lang="es-MX" sz="1500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  <a:endParaRPr kumimoji="0" lang="es-MX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12" name="Rectángulo redondeado 11"/>
          <p:cNvSpPr/>
          <p:nvPr/>
        </p:nvSpPr>
        <p:spPr bwMode="auto">
          <a:xfrm>
            <a:off x="839048" y="4975361"/>
            <a:ext cx="2119305" cy="1066849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800" b="1" dirty="0">
                <a:solidFill>
                  <a:schemeClr val="tx1"/>
                </a:solidFill>
                <a:ea typeface="ＭＳ Ｐゴシック" pitchFamily="16" charset="-128"/>
              </a:rPr>
              <a:t>Regulación económica </a:t>
            </a:r>
            <a:endParaRPr lang="es-MX" sz="1800" b="1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(</a:t>
            </a: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Tarifas, TCPS, Temporada abierta)</a:t>
            </a:r>
          </a:p>
        </p:txBody>
      </p:sp>
    </p:spTree>
    <p:extLst>
      <p:ext uri="{BB962C8B-B14F-4D97-AF65-F5344CB8AC3E}">
        <p14:creationId xmlns:p14="http://schemas.microsoft.com/office/powerpoint/2010/main" val="57138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7131" y="327328"/>
            <a:ext cx="6660000" cy="1143000"/>
          </a:xfrm>
          <a:noFill/>
        </p:spPr>
        <p:txBody>
          <a:bodyPr/>
          <a:lstStyle/>
          <a:p>
            <a:pPr algn="ctr"/>
            <a:r>
              <a:rPr lang="es-MX" sz="2000" b="1" dirty="0" smtClean="0"/>
              <a:t>Solicitudes de Permiso</a:t>
            </a:r>
            <a:endParaRPr lang="es-MX" sz="2000" b="1" dirty="0"/>
          </a:p>
        </p:txBody>
      </p:sp>
      <p:sp>
        <p:nvSpPr>
          <p:cNvPr id="5" name="Rectángulo redondeado 4"/>
          <p:cNvSpPr/>
          <p:nvPr/>
        </p:nvSpPr>
        <p:spPr bwMode="auto">
          <a:xfrm>
            <a:off x="3186618" y="2768600"/>
            <a:ext cx="2441276" cy="1349540"/>
          </a:xfrm>
          <a:prstGeom prst="round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s-MX" sz="1800" b="1" kern="0" dirty="0" smtClean="0">
              <a:latin typeface="+mn-lt"/>
            </a:endParaRPr>
          </a:p>
          <a:p>
            <a:pPr algn="ctr"/>
            <a:r>
              <a:rPr lang="es-MX" sz="1800" b="1" kern="0" dirty="0" smtClean="0">
                <a:latin typeface="+mn-lt"/>
              </a:rPr>
              <a:t>Transporte por ducto</a:t>
            </a:r>
          </a:p>
        </p:txBody>
      </p:sp>
      <p:sp>
        <p:nvSpPr>
          <p:cNvPr id="6" name="Rectángulo redondeado 5"/>
          <p:cNvSpPr/>
          <p:nvPr/>
        </p:nvSpPr>
        <p:spPr bwMode="auto">
          <a:xfrm>
            <a:off x="735100" y="1607429"/>
            <a:ext cx="2223253" cy="1731415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Micrositio</a:t>
            </a:r>
            <a:r>
              <a:rPr kumimoji="0" lang="es-MX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de petrolíferos</a:t>
            </a:r>
            <a:endParaRPr kumimoji="0" lang="es-MX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(Guías,</a:t>
            </a:r>
            <a:r>
              <a:rPr lang="es-MX" sz="1400" i="1" dirty="0">
                <a:solidFill>
                  <a:schemeClr val="tx1"/>
                </a:solidFill>
                <a:ea typeface="ＭＳ Ｐゴシック" pitchFamily="16" charset="-128"/>
              </a:rPr>
              <a:t> </a:t>
            </a:r>
            <a:r>
              <a:rPr lang="es-MX" sz="1400" i="1" dirty="0" smtClean="0">
                <a:solidFill>
                  <a:schemeClr val="tx1"/>
                </a:solidFill>
                <a:ea typeface="ＭＳ Ｐゴシック" pitchFamily="16" charset="-128"/>
              </a:rPr>
              <a:t> tutoriales, preguntas frecuentes, formatos)</a:t>
            </a:r>
          </a:p>
          <a:p>
            <a:pPr marL="285750" marR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sp>
        <p:nvSpPr>
          <p:cNvPr id="7" name="Flecha abajo 6"/>
          <p:cNvSpPr/>
          <p:nvPr/>
        </p:nvSpPr>
        <p:spPr bwMode="auto">
          <a:xfrm>
            <a:off x="1687131" y="3461073"/>
            <a:ext cx="391835" cy="534838"/>
          </a:xfrm>
          <a:prstGeom prst="downArrow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ángulo redondeado 8"/>
          <p:cNvSpPr/>
          <p:nvPr/>
        </p:nvSpPr>
        <p:spPr bwMode="auto">
          <a:xfrm>
            <a:off x="839048" y="4046420"/>
            <a:ext cx="2088000" cy="864000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Formato CRE</a:t>
            </a: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No. 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400" i="1" baseline="0" dirty="0" smtClean="0">
                <a:solidFill>
                  <a:schemeClr val="tx1"/>
                </a:solidFill>
                <a:ea typeface="ＭＳ Ｐゴシック" pitchFamily="16" charset="-128"/>
              </a:rPr>
              <a:t>(Excel)</a:t>
            </a:r>
            <a:endParaRPr kumimoji="0" lang="es-MX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16" charset="-128"/>
            </a:endParaRPr>
          </a:p>
        </p:txBody>
      </p:sp>
      <p:cxnSp>
        <p:nvCxnSpPr>
          <p:cNvPr id="10" name="Conector recto 9"/>
          <p:cNvCxnSpPr/>
          <p:nvPr/>
        </p:nvCxnSpPr>
        <p:spPr bwMode="auto">
          <a:xfrm>
            <a:off x="1687131" y="1330137"/>
            <a:ext cx="666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ángulo redondeado 10"/>
          <p:cNvSpPr/>
          <p:nvPr/>
        </p:nvSpPr>
        <p:spPr bwMode="auto">
          <a:xfrm>
            <a:off x="5856159" y="1999323"/>
            <a:ext cx="2808000" cy="3722207"/>
          </a:xfrm>
          <a:prstGeom prst="roundRect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Requisitos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16" charset="-128"/>
              </a:rPr>
              <a:t>Pago de aprovechamientos</a:t>
            </a:r>
          </a:p>
          <a:p>
            <a:pPr marL="179388" marR="0" indent="-1793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Documentación que acredite el cumplimiento de la normatividad y mejores prácticas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Copia del acuse </a:t>
            </a:r>
            <a:r>
              <a:rPr lang="es-MX" sz="1600" dirty="0">
                <a:solidFill>
                  <a:schemeClr val="tx1"/>
                </a:solidFill>
                <a:ea typeface="ＭＳ Ｐゴシック" pitchFamily="16" charset="-128"/>
              </a:rPr>
              <a:t>de Sener de la Evaluación de Impacto Social (art. 121 LH</a:t>
            </a:r>
            <a:r>
              <a:rPr lang="es-MX" sz="1600" dirty="0" smtClean="0">
                <a:solidFill>
                  <a:schemeClr val="tx1"/>
                </a:solidFill>
                <a:ea typeface="ＭＳ Ｐゴシック" pitchFamily="16" charset="-128"/>
              </a:rPr>
              <a:t>)</a:t>
            </a:r>
            <a:endParaRPr lang="es-MX" sz="1600" dirty="0" smtClean="0">
              <a:solidFill>
                <a:schemeClr val="tx1"/>
              </a:solidFill>
              <a:ea typeface="ＭＳ Ｐゴシック" pitchFamily="16" charset="-128"/>
            </a:endParaRPr>
          </a:p>
        </p:txBody>
      </p:sp>
      <p:sp>
        <p:nvSpPr>
          <p:cNvPr id="12" name="Rectángulo redondeado 11"/>
          <p:cNvSpPr/>
          <p:nvPr/>
        </p:nvSpPr>
        <p:spPr bwMode="auto">
          <a:xfrm>
            <a:off x="839048" y="4975361"/>
            <a:ext cx="2119305" cy="1066849"/>
          </a:xfrm>
          <a:prstGeom prst="roundRect">
            <a:avLst/>
          </a:prstGeom>
          <a:ln w="9525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s-MX" sz="1800" b="1" dirty="0">
                <a:solidFill>
                  <a:schemeClr val="tx1"/>
                </a:solidFill>
                <a:ea typeface="ＭＳ Ｐゴシック" pitchFamily="16" charset="-128"/>
              </a:rPr>
              <a:t>Regulación económica </a:t>
            </a:r>
            <a:endParaRPr lang="es-MX" sz="1800" b="1" dirty="0" smtClean="0">
              <a:solidFill>
                <a:schemeClr val="tx1"/>
              </a:solidFill>
              <a:ea typeface="ＭＳ Ｐゴシック" pitchFamily="16" charset="-128"/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  <a:ea typeface="ＭＳ Ｐゴシック" pitchFamily="16" charset="-128"/>
              </a:rPr>
              <a:t>(</a:t>
            </a:r>
            <a:r>
              <a:rPr lang="es-MX" sz="1400" dirty="0">
                <a:solidFill>
                  <a:schemeClr val="tx1"/>
                </a:solidFill>
                <a:ea typeface="ＭＳ Ｐゴシック" pitchFamily="16" charset="-128"/>
              </a:rPr>
              <a:t>Tarifas, TCPS, Temporada abierta)</a:t>
            </a:r>
          </a:p>
        </p:txBody>
      </p:sp>
    </p:spTree>
    <p:extLst>
      <p:ext uri="{BB962C8B-B14F-4D97-AF65-F5344CB8AC3E}">
        <p14:creationId xmlns:p14="http://schemas.microsoft.com/office/powerpoint/2010/main" val="427279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ción en blanco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22399</TotalTime>
  <Words>2609</Words>
  <Application>Microsoft Office PowerPoint</Application>
  <PresentationFormat>Presentación en pantalla (4:3)</PresentationFormat>
  <Paragraphs>400</Paragraphs>
  <Slides>29</Slides>
  <Notes>0</Notes>
  <HiddenSlides>2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5" baseType="lpstr">
      <vt:lpstr>Arial</vt:lpstr>
      <vt:lpstr>ＭＳ Ｐゴシック</vt:lpstr>
      <vt:lpstr>Tahoma</vt:lpstr>
      <vt:lpstr>Times</vt:lpstr>
      <vt:lpstr>Wingdings</vt:lpstr>
      <vt:lpstr>Presentación en blanco</vt:lpstr>
      <vt:lpstr>Requisitos y Procedimiento para el Otorgamiento de Permisos de Petrolíferos  </vt:lpstr>
      <vt:lpstr>Índice de contenido</vt:lpstr>
      <vt:lpstr>Procedimiento </vt:lpstr>
      <vt:lpstr>Solicitudes de Permiso</vt:lpstr>
      <vt:lpstr>Solicitudes de Permiso</vt:lpstr>
      <vt:lpstr>Solicitudes de Permiso</vt:lpstr>
      <vt:lpstr>Solicitudes de Permiso</vt:lpstr>
      <vt:lpstr>Solicitudes de Permiso</vt:lpstr>
      <vt:lpstr>Solicitudes de Permiso</vt:lpstr>
      <vt:lpstr>Solicitudes de Permiso</vt:lpstr>
      <vt:lpstr>Solicitudes de Permiso</vt:lpstr>
      <vt:lpstr>Obligaciones de permisionarios </vt:lpstr>
      <vt:lpstr>Obligaciones de permisionarios</vt:lpstr>
      <vt:lpstr>Permisos otorgados al 10 de marzo</vt:lpstr>
      <vt:lpstr>Modificación y avisos de actualización de permisos</vt:lpstr>
      <vt:lpstr>Modificación y avisos de actualización de permisos</vt:lpstr>
      <vt:lpstr>Modificación y avisos de actualización de permisos</vt:lpstr>
      <vt:lpstr>SIRETRAC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  http://www.cre.gob.mx/petroliferos.html  </vt:lpstr>
      <vt:lpstr>Diagrama de las Transacciones en el Siretrac</vt:lpstr>
      <vt:lpstr>Relaciones Contractuales entre los Permisionarios y Consumidores dentro de la Cadena de Logística</vt:lpstr>
      <vt:lpstr>Pasos en el Siretrac</vt:lpstr>
    </vt:vector>
  </TitlesOfParts>
  <Company>sandra mora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mora</dc:creator>
  <cp:lastModifiedBy>Iris Yarlem Galicia Sanchez</cp:lastModifiedBy>
  <cp:revision>1026</cp:revision>
  <cp:lastPrinted>2015-08-10T23:16:06Z</cp:lastPrinted>
  <dcterms:created xsi:type="dcterms:W3CDTF">2007-01-30T05:17:29Z</dcterms:created>
  <dcterms:modified xsi:type="dcterms:W3CDTF">2016-03-11T02:05:46Z</dcterms:modified>
</cp:coreProperties>
</file>