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58" r:id="rId2"/>
    <p:sldId id="367" r:id="rId3"/>
    <p:sldId id="360" r:id="rId4"/>
    <p:sldId id="365" r:id="rId5"/>
    <p:sldId id="362" r:id="rId6"/>
    <p:sldId id="364" r:id="rId7"/>
    <p:sldId id="366" r:id="rId8"/>
    <p:sldId id="368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8" userDrawn="1">
          <p15:clr>
            <a:srgbClr val="A4A3A4"/>
          </p15:clr>
        </p15:guide>
        <p15:guide id="2" pos="2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9EC"/>
    <a:srgbClr val="FFCC00"/>
    <a:srgbClr val="CC0000"/>
    <a:srgbClr val="FF9933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84" y="108"/>
      </p:cViewPr>
      <p:guideLst>
        <p:guide orient="horz" pos="1638"/>
        <p:guide pos="2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B3FDCE-2CA4-4704-9200-1C147884D866}" type="doc">
      <dgm:prSet loTypeId="urn:microsoft.com/office/officeart/2005/8/layout/cycle3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06D9BCD7-7EEE-4186-A1E4-DB9D22405F45}">
      <dgm:prSet phldrT="[Texto]"/>
      <dgm:spPr/>
      <dgm:t>
        <a:bodyPr/>
        <a:lstStyle/>
        <a:p>
          <a:r>
            <a:rPr lang="es-ES" b="0" dirty="0" smtClean="0">
              <a:solidFill>
                <a:schemeClr val="tx1"/>
              </a:solidFill>
              <a:latin typeface="Arial Narrow" panose="020B0606020202030204" pitchFamily="34" charset="0"/>
            </a:rPr>
            <a:t>3. Presentar los requisitos a través de la OPE</a:t>
          </a:r>
          <a:endParaRPr lang="es-ES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11CB03D-15C5-432D-B447-2E3C9001DD33}" type="parTrans" cxnId="{27BB72D5-7033-4825-8E7C-336408AD5C77}">
      <dgm:prSet/>
      <dgm:spPr/>
      <dgm:t>
        <a:bodyPr/>
        <a:lstStyle/>
        <a:p>
          <a:endParaRPr lang="es-ES" b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3CA5CF1-063D-403B-84A2-1AE21A4B455C}" type="sibTrans" cxnId="{27BB72D5-7033-4825-8E7C-336408AD5C77}">
      <dgm:prSet/>
      <dgm:spPr/>
      <dgm:t>
        <a:bodyPr/>
        <a:lstStyle/>
        <a:p>
          <a:endParaRPr lang="es-ES" b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EF8679C-40B1-4210-9369-B35CC0CD6E13}">
      <dgm:prSet phldrT="[Texto]"/>
      <dgm:spPr/>
      <dgm:t>
        <a:bodyPr/>
        <a:lstStyle/>
        <a:p>
          <a:r>
            <a:rPr lang="es-ES" b="0" dirty="0" smtClean="0">
              <a:solidFill>
                <a:schemeClr val="tx1"/>
              </a:solidFill>
              <a:latin typeface="Arial Narrow" panose="020B0606020202030204" pitchFamily="34" charset="0"/>
            </a:rPr>
            <a:t>5. Análisis y evaluación de la solicitud en 90 días hábiles, máximo</a:t>
          </a:r>
          <a:endParaRPr lang="es-ES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8CE5506-72F3-41EA-80E2-2D75BA7A1172}" type="parTrans" cxnId="{B6C556B9-B542-4679-98F9-68FAEB29FD67}">
      <dgm:prSet/>
      <dgm:spPr/>
      <dgm:t>
        <a:bodyPr/>
        <a:lstStyle/>
        <a:p>
          <a:endParaRPr lang="es-ES" b="0">
            <a:solidFill>
              <a:schemeClr val="tx1"/>
            </a:solidFill>
          </a:endParaRPr>
        </a:p>
      </dgm:t>
    </dgm:pt>
    <dgm:pt modelId="{DD9D107E-1C85-4A77-AAF9-0CDF5E496E93}" type="sibTrans" cxnId="{B6C556B9-B542-4679-98F9-68FAEB29FD67}">
      <dgm:prSet/>
      <dgm:spPr/>
      <dgm:t>
        <a:bodyPr/>
        <a:lstStyle/>
        <a:p>
          <a:endParaRPr lang="es-ES" b="0">
            <a:solidFill>
              <a:schemeClr val="tx1"/>
            </a:solidFill>
          </a:endParaRPr>
        </a:p>
      </dgm:t>
    </dgm:pt>
    <dgm:pt modelId="{ECC2CCB8-6A49-4969-90C6-3E27D06C468D}">
      <dgm:prSet phldrT="[Texto]"/>
      <dgm:spPr/>
      <dgm:t>
        <a:bodyPr/>
        <a:lstStyle/>
        <a:p>
          <a:r>
            <a:rPr lang="es-ES" b="0" dirty="0" smtClean="0">
              <a:solidFill>
                <a:schemeClr val="tx1"/>
              </a:solidFill>
              <a:latin typeface="Arial Narrow" panose="020B0606020202030204" pitchFamily="34" charset="0"/>
            </a:rPr>
            <a:t>4. Admisión a trámite en 10 días hábiles, si no hay requerimiento de información adicional</a:t>
          </a:r>
          <a:endParaRPr lang="es-ES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F1DD759-51ED-40ED-9C20-7F534C20C2BF}" type="parTrans" cxnId="{71AFF029-E299-4EE0-87FA-E62ACFF98EAE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C27B3DFE-0996-4546-913C-1F93120D7416}" type="sibTrans" cxnId="{71AFF029-E299-4EE0-87FA-E62ACFF98EAE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01589EA3-21ED-423A-AEE2-344DAAB2E2BC}">
      <dgm:prSet phldrT="[Texto]"/>
      <dgm:spPr/>
      <dgm:t>
        <a:bodyPr/>
        <a:lstStyle/>
        <a:p>
          <a:r>
            <a:rPr lang="es-ES" b="0" dirty="0" smtClean="0">
              <a:solidFill>
                <a:schemeClr val="tx1"/>
              </a:solidFill>
              <a:latin typeface="Arial Narrow" panose="020B0606020202030204" pitchFamily="34" charset="0"/>
            </a:rPr>
            <a:t>2. Realizar el pago en e5cinco</a:t>
          </a:r>
        </a:p>
        <a:p>
          <a:r>
            <a:rPr lang="es-ES" b="0" dirty="0" smtClean="0">
              <a:solidFill>
                <a:schemeClr val="tx1"/>
              </a:solidFill>
              <a:latin typeface="Arial Narrow" panose="020B0606020202030204" pitchFamily="34" charset="0"/>
            </a:rPr>
            <a:t> ($118,594 pesos)</a:t>
          </a:r>
          <a:endParaRPr lang="es-ES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6535EE8-FAD3-467C-88BF-8E3D1174E436}" type="parTrans" cxnId="{E0B496FE-032F-41B2-A4BA-9F9F3C368FD0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92056BF1-0EEC-4C38-9080-F7B986D83E55}" type="sibTrans" cxnId="{E0B496FE-032F-41B2-A4BA-9F9F3C368FD0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7971932F-4C21-41BC-89D0-1B670B8DF0AC}">
      <dgm:prSet phldrT="[Texto]"/>
      <dgm:spPr/>
      <dgm:t>
        <a:bodyPr/>
        <a:lstStyle/>
        <a:p>
          <a:r>
            <a:rPr lang="es-ES" b="0" dirty="0" smtClean="0">
              <a:solidFill>
                <a:schemeClr val="tx1"/>
              </a:solidFill>
              <a:latin typeface="Arial Narrow" panose="020B0606020202030204" pitchFamily="34" charset="0"/>
            </a:rPr>
            <a:t>1. Pre-registro en la OPE</a:t>
          </a:r>
          <a:endParaRPr lang="es-ES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4E71096-6C52-4021-84CA-531D636B4692}" type="parTrans" cxnId="{BE043EA8-83DD-4170-94A8-F03325AC80DE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8581029E-450B-4E2A-819E-A3B651EF73E1}" type="sibTrans" cxnId="{BE043EA8-83DD-4170-94A8-F03325AC80DE}">
      <dgm:prSet/>
      <dgm:spPr/>
      <dgm:t>
        <a:bodyPr/>
        <a:lstStyle/>
        <a:p>
          <a:endParaRPr lang="es-MX" b="0">
            <a:solidFill>
              <a:schemeClr val="tx1"/>
            </a:solidFill>
          </a:endParaRPr>
        </a:p>
      </dgm:t>
    </dgm:pt>
    <dgm:pt modelId="{AD097862-FFE1-4D6D-8FC7-CFC8F8A3D057}">
      <dgm:prSet phldrT="[Texto]"/>
      <dgm:spPr>
        <a:solidFill>
          <a:srgbClr val="92D050"/>
        </a:solidFill>
      </dgm:spPr>
      <dgm:t>
        <a:bodyPr/>
        <a:lstStyle/>
        <a:p>
          <a:r>
            <a:rPr lang="es-ES" b="0" smtClean="0">
              <a:solidFill>
                <a:schemeClr val="tx1"/>
              </a:solidFill>
              <a:latin typeface="Arial Narrow" panose="020B0606020202030204" pitchFamily="34" charset="0"/>
            </a:rPr>
            <a:t>6. Otorgamiento del Permiso</a:t>
          </a:r>
          <a:endParaRPr lang="es-ES" b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7503914-9701-4D78-AC8E-4AD0CA974B02}" type="parTrans" cxnId="{6B582D69-72C8-4703-B367-82958BDAC6DA}">
      <dgm:prSet/>
      <dgm:spPr/>
      <dgm:t>
        <a:bodyPr/>
        <a:lstStyle/>
        <a:p>
          <a:endParaRPr lang="es-ES" b="0">
            <a:solidFill>
              <a:schemeClr val="tx1"/>
            </a:solidFill>
          </a:endParaRPr>
        </a:p>
      </dgm:t>
    </dgm:pt>
    <dgm:pt modelId="{A38682BF-3A25-422A-A538-2F0E2F3382FD}" type="sibTrans" cxnId="{6B582D69-72C8-4703-B367-82958BDAC6DA}">
      <dgm:prSet/>
      <dgm:spPr/>
      <dgm:t>
        <a:bodyPr/>
        <a:lstStyle/>
        <a:p>
          <a:endParaRPr lang="es-ES" b="0">
            <a:solidFill>
              <a:schemeClr val="tx1"/>
            </a:solidFill>
          </a:endParaRPr>
        </a:p>
      </dgm:t>
    </dgm:pt>
    <dgm:pt modelId="{29833A8D-C18A-4009-90A3-68B959CB0D02}" type="pres">
      <dgm:prSet presAssocID="{44B3FDCE-2CA4-4704-9200-1C147884D8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0AC032B-3B38-430A-A00A-8BBE36BD820F}" type="pres">
      <dgm:prSet presAssocID="{44B3FDCE-2CA4-4704-9200-1C147884D866}" presName="cycle" presStyleCnt="0"/>
      <dgm:spPr/>
    </dgm:pt>
    <dgm:pt modelId="{6EB667AA-E190-447E-9037-CFFDC0949AE1}" type="pres">
      <dgm:prSet presAssocID="{7971932F-4C21-41BC-89D0-1B670B8DF0AC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9AB32F-6123-4685-B603-68D3BB0381F4}" type="pres">
      <dgm:prSet presAssocID="{8581029E-450B-4E2A-819E-A3B651EF73E1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B7A43905-6060-412F-B332-A87F962ADC8A}" type="pres">
      <dgm:prSet presAssocID="{01589EA3-21ED-423A-AEE2-344DAAB2E2BC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205478-949E-49E6-888C-ED752CB98393}" type="pres">
      <dgm:prSet presAssocID="{06D9BCD7-7EEE-4186-A1E4-DB9D22405F45}" presName="nodeFollowingNodes" presStyleLbl="node1" presStyleIdx="2" presStyleCnt="6" custScaleX="97970" custScaleY="10622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42A78C-E8BC-49B1-A5C0-2C89E083848C}" type="pres">
      <dgm:prSet presAssocID="{ECC2CCB8-6A49-4969-90C6-3E27D06C468D}" presName="nodeFollowingNodes" presStyleLbl="node1" presStyleIdx="3" presStyleCnt="6" custScaleX="102241" custScaleY="1077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8165B3-7A21-4E78-8169-08882EAC8D1D}" type="pres">
      <dgm:prSet presAssocID="{3EF8679C-40B1-4210-9369-B35CC0CD6E13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DC3FD6-AB57-4A53-B51B-E1D198D67B83}" type="pres">
      <dgm:prSet presAssocID="{AD097862-FFE1-4D6D-8FC7-CFC8F8A3D057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0B496FE-032F-41B2-A4BA-9F9F3C368FD0}" srcId="{44B3FDCE-2CA4-4704-9200-1C147884D866}" destId="{01589EA3-21ED-423A-AEE2-344DAAB2E2BC}" srcOrd="1" destOrd="0" parTransId="{B6535EE8-FAD3-467C-88BF-8E3D1174E436}" sibTransId="{92056BF1-0EEC-4C38-9080-F7B986D83E55}"/>
    <dgm:cxn modelId="{FF915ADD-26CA-4E89-ADCE-5C64CE4ACD89}" type="presOf" srcId="{01589EA3-21ED-423A-AEE2-344DAAB2E2BC}" destId="{B7A43905-6060-412F-B332-A87F962ADC8A}" srcOrd="0" destOrd="0" presId="urn:microsoft.com/office/officeart/2005/8/layout/cycle3"/>
    <dgm:cxn modelId="{BE043EA8-83DD-4170-94A8-F03325AC80DE}" srcId="{44B3FDCE-2CA4-4704-9200-1C147884D866}" destId="{7971932F-4C21-41BC-89D0-1B670B8DF0AC}" srcOrd="0" destOrd="0" parTransId="{74E71096-6C52-4021-84CA-531D636B4692}" sibTransId="{8581029E-450B-4E2A-819E-A3B651EF73E1}"/>
    <dgm:cxn modelId="{71AFF029-E299-4EE0-87FA-E62ACFF98EAE}" srcId="{44B3FDCE-2CA4-4704-9200-1C147884D866}" destId="{ECC2CCB8-6A49-4969-90C6-3E27D06C468D}" srcOrd="3" destOrd="0" parTransId="{7F1DD759-51ED-40ED-9C20-7F534C20C2BF}" sibTransId="{C27B3DFE-0996-4546-913C-1F93120D7416}"/>
    <dgm:cxn modelId="{44E88A7C-E1A3-4106-BDAD-A9535F370A7A}" type="presOf" srcId="{3EF8679C-40B1-4210-9369-B35CC0CD6E13}" destId="{628165B3-7A21-4E78-8169-08882EAC8D1D}" srcOrd="0" destOrd="0" presId="urn:microsoft.com/office/officeart/2005/8/layout/cycle3"/>
    <dgm:cxn modelId="{83625067-0BF1-47BA-B7E1-9842B1A31729}" type="presOf" srcId="{7971932F-4C21-41BC-89D0-1B670B8DF0AC}" destId="{6EB667AA-E190-447E-9037-CFFDC0949AE1}" srcOrd="0" destOrd="0" presId="urn:microsoft.com/office/officeart/2005/8/layout/cycle3"/>
    <dgm:cxn modelId="{C7269A05-F27C-4534-9473-47AEA97ADF39}" type="presOf" srcId="{06D9BCD7-7EEE-4186-A1E4-DB9D22405F45}" destId="{0F205478-949E-49E6-888C-ED752CB98393}" srcOrd="0" destOrd="0" presId="urn:microsoft.com/office/officeart/2005/8/layout/cycle3"/>
    <dgm:cxn modelId="{35C54869-72B8-47DF-A951-438F2CE49224}" type="presOf" srcId="{44B3FDCE-2CA4-4704-9200-1C147884D866}" destId="{29833A8D-C18A-4009-90A3-68B959CB0D02}" srcOrd="0" destOrd="0" presId="urn:microsoft.com/office/officeart/2005/8/layout/cycle3"/>
    <dgm:cxn modelId="{6B582D69-72C8-4703-B367-82958BDAC6DA}" srcId="{44B3FDCE-2CA4-4704-9200-1C147884D866}" destId="{AD097862-FFE1-4D6D-8FC7-CFC8F8A3D057}" srcOrd="5" destOrd="0" parTransId="{A7503914-9701-4D78-AC8E-4AD0CA974B02}" sibTransId="{A38682BF-3A25-422A-A538-2F0E2F3382FD}"/>
    <dgm:cxn modelId="{B6C556B9-B542-4679-98F9-68FAEB29FD67}" srcId="{44B3FDCE-2CA4-4704-9200-1C147884D866}" destId="{3EF8679C-40B1-4210-9369-B35CC0CD6E13}" srcOrd="4" destOrd="0" parTransId="{38CE5506-72F3-41EA-80E2-2D75BA7A1172}" sibTransId="{DD9D107E-1C85-4A77-AAF9-0CDF5E496E93}"/>
    <dgm:cxn modelId="{27BB72D5-7033-4825-8E7C-336408AD5C77}" srcId="{44B3FDCE-2CA4-4704-9200-1C147884D866}" destId="{06D9BCD7-7EEE-4186-A1E4-DB9D22405F45}" srcOrd="2" destOrd="0" parTransId="{211CB03D-15C5-432D-B447-2E3C9001DD33}" sibTransId="{33CA5CF1-063D-403B-84A2-1AE21A4B455C}"/>
    <dgm:cxn modelId="{D62A809E-407B-4CF2-B9D8-EA22BCE8EA47}" type="presOf" srcId="{8581029E-450B-4E2A-819E-A3B651EF73E1}" destId="{B49AB32F-6123-4685-B603-68D3BB0381F4}" srcOrd="0" destOrd="0" presId="urn:microsoft.com/office/officeart/2005/8/layout/cycle3"/>
    <dgm:cxn modelId="{AF27F406-1337-4799-8CEF-57705BFE3A75}" type="presOf" srcId="{ECC2CCB8-6A49-4969-90C6-3E27D06C468D}" destId="{A442A78C-E8BC-49B1-A5C0-2C89E083848C}" srcOrd="0" destOrd="0" presId="urn:microsoft.com/office/officeart/2005/8/layout/cycle3"/>
    <dgm:cxn modelId="{63F21FB6-9576-479B-BF7B-422298E3CC58}" type="presOf" srcId="{AD097862-FFE1-4D6D-8FC7-CFC8F8A3D057}" destId="{7BDC3FD6-AB57-4A53-B51B-E1D198D67B83}" srcOrd="0" destOrd="0" presId="urn:microsoft.com/office/officeart/2005/8/layout/cycle3"/>
    <dgm:cxn modelId="{A72E4344-B637-482C-BED0-E6D8B4E61EA1}" type="presParOf" srcId="{29833A8D-C18A-4009-90A3-68B959CB0D02}" destId="{A0AC032B-3B38-430A-A00A-8BBE36BD820F}" srcOrd="0" destOrd="0" presId="urn:microsoft.com/office/officeart/2005/8/layout/cycle3"/>
    <dgm:cxn modelId="{32AEF70E-D756-4786-806F-47732CDDB451}" type="presParOf" srcId="{A0AC032B-3B38-430A-A00A-8BBE36BD820F}" destId="{6EB667AA-E190-447E-9037-CFFDC0949AE1}" srcOrd="0" destOrd="0" presId="urn:microsoft.com/office/officeart/2005/8/layout/cycle3"/>
    <dgm:cxn modelId="{F5725954-F938-4274-9E70-50A2BC382DDB}" type="presParOf" srcId="{A0AC032B-3B38-430A-A00A-8BBE36BD820F}" destId="{B49AB32F-6123-4685-B603-68D3BB0381F4}" srcOrd="1" destOrd="0" presId="urn:microsoft.com/office/officeart/2005/8/layout/cycle3"/>
    <dgm:cxn modelId="{2B09534D-D1C1-4EF9-B510-43241CA3A194}" type="presParOf" srcId="{A0AC032B-3B38-430A-A00A-8BBE36BD820F}" destId="{B7A43905-6060-412F-B332-A87F962ADC8A}" srcOrd="2" destOrd="0" presId="urn:microsoft.com/office/officeart/2005/8/layout/cycle3"/>
    <dgm:cxn modelId="{D45E0596-CD0B-4961-941B-EA60EDC34CA8}" type="presParOf" srcId="{A0AC032B-3B38-430A-A00A-8BBE36BD820F}" destId="{0F205478-949E-49E6-888C-ED752CB98393}" srcOrd="3" destOrd="0" presId="urn:microsoft.com/office/officeart/2005/8/layout/cycle3"/>
    <dgm:cxn modelId="{64E43D42-331C-4E16-89EE-175B9B2C3ABA}" type="presParOf" srcId="{A0AC032B-3B38-430A-A00A-8BBE36BD820F}" destId="{A442A78C-E8BC-49B1-A5C0-2C89E083848C}" srcOrd="4" destOrd="0" presId="urn:microsoft.com/office/officeart/2005/8/layout/cycle3"/>
    <dgm:cxn modelId="{3CF5C9A8-9A1D-4956-BBEF-813ED18572E1}" type="presParOf" srcId="{A0AC032B-3B38-430A-A00A-8BBE36BD820F}" destId="{628165B3-7A21-4E78-8169-08882EAC8D1D}" srcOrd="5" destOrd="0" presId="urn:microsoft.com/office/officeart/2005/8/layout/cycle3"/>
    <dgm:cxn modelId="{7DEBE4AB-4DEF-431D-BFF8-34DBCDA7922E}" type="presParOf" srcId="{A0AC032B-3B38-430A-A00A-8BBE36BD820F}" destId="{7BDC3FD6-AB57-4A53-B51B-E1D198D67B83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A0567-E0A4-4948-A958-05221208BA8F}" type="datetimeFigureOut">
              <a:rPr lang="es-MX" smtClean="0"/>
              <a:t>09/03/2016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8184B-9748-4F31-A594-07CB427D1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6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8184B-9748-4F31-A594-07CB427D1A86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81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84B1-0D2A-48AE-AA37-2B57D850D93D}" type="datetime1">
              <a:rPr lang="es-MX" smtClean="0"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32" y="-24"/>
            <a:ext cx="18002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 descr="C:\Mis documentos\Presentaciones\Gráficos\Logo CRE chico\logocre-3.bmp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42844" y="6357958"/>
            <a:ext cx="1394941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Conector recto"/>
          <p:cNvCxnSpPr/>
          <p:nvPr userDrawn="1"/>
        </p:nvCxnSpPr>
        <p:spPr>
          <a:xfrm>
            <a:off x="214282" y="6284932"/>
            <a:ext cx="85725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1417-094D-4809-9968-76E9688B3F31}" type="datetime1">
              <a:rPr lang="es-MX" smtClean="0"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831-3019-40E2-B79A-39467A80C3E7}" type="datetime1">
              <a:rPr lang="es-MX" smtClean="0"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5113" indent="-265113">
              <a:buClr>
                <a:schemeClr val="accent1">
                  <a:lumMod val="50000"/>
                </a:schemeClr>
              </a:buClr>
              <a:buSzPct val="90000"/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542925" indent="-277813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808038" indent="-265113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073150" indent="-265113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339850" indent="-266700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0D6334B-571D-496E-BF26-D966FB0F4167}" type="datetime1">
              <a:rPr lang="es-MX" smtClean="0"/>
              <a:pPr/>
              <a:t>09/03/2016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D2E25-B567-4830-8411-A97768146668}" type="datetime1">
              <a:rPr lang="es-MX" smtClean="0"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marL="265113" indent="-265113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1600"/>
            </a:lvl1pPr>
            <a:lvl2pPr marL="542925" indent="-277813">
              <a:buClr>
                <a:schemeClr val="accent1">
                  <a:lumMod val="50000"/>
                </a:schemeClr>
              </a:buClr>
              <a:defRPr sz="1600"/>
            </a:lvl2pPr>
            <a:lvl3pPr marL="808038" indent="-265113">
              <a:buClr>
                <a:schemeClr val="accent1">
                  <a:lumMod val="50000"/>
                </a:schemeClr>
              </a:buClr>
              <a:defRPr sz="1600"/>
            </a:lvl3pPr>
            <a:lvl4pPr marL="1073150" indent="-265113">
              <a:buClr>
                <a:schemeClr val="accent1">
                  <a:lumMod val="50000"/>
                </a:schemeClr>
              </a:buClr>
              <a:defRPr sz="1600"/>
            </a:lvl4pPr>
            <a:lvl5pPr marL="1339850" indent="-266700">
              <a:buClr>
                <a:schemeClr val="accent1">
                  <a:lumMod val="50000"/>
                </a:schemeClr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78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3150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39850" indent="-2667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MX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2151A-A94D-4396-9FB6-A53D8669808C}" type="datetime1">
              <a:rPr lang="es-MX" smtClean="0"/>
              <a:t>09/03/2016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78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3150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39850" indent="-2667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MX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78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3150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39850" indent="-2667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MX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BAE6F8-D7AC-416F-9B09-6BC89A52009E}" type="datetime1">
              <a:rPr lang="es-MX" smtClean="0"/>
              <a:t>09/03/2016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468-847D-46A4-A71F-0B35AD480E41}" type="datetime1">
              <a:rPr lang="es-MX" smtClean="0"/>
              <a:t>09/03/2016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2398-2D69-4E16-BA80-23132D56800F}" type="datetime1">
              <a:rPr lang="es-MX" smtClean="0"/>
              <a:t>09/03/2016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C3B8-62A0-4B1E-A2CC-D227AC50C3D0}" type="datetime1">
              <a:rPr lang="es-MX" smtClean="0"/>
              <a:t>09/03/2016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518A-36D3-40E3-BA48-7E7615AF3643}" type="datetime1">
              <a:rPr lang="es-MX" smtClean="0"/>
              <a:t>09/03/2016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2" y="-24"/>
            <a:ext cx="18002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Conector recto"/>
          <p:cNvCxnSpPr/>
          <p:nvPr/>
        </p:nvCxnSpPr>
        <p:spPr>
          <a:xfrm>
            <a:off x="214282" y="6284932"/>
            <a:ext cx="85725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58678" y="253372"/>
            <a:ext cx="7028121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44549" y="1329070"/>
            <a:ext cx="8548577" cy="4797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8D68CB-2538-4502-A1ED-763AF4EBCA19}" type="datetime1">
              <a:rPr lang="es-MX" smtClean="0"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Picture 2" descr="C:\Mis documentos\Presentaciones\Gráficos\Logo CRE chico\logocre-3.bm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2844" y="6357958"/>
            <a:ext cx="1394941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»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ermisos_comercializacion@cre.gob.mx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</a:t>
            </a:fld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57224" y="1760916"/>
            <a:ext cx="784383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de comercialización de Hidrocarburos, Petrolíferos y Petroquímicos</a:t>
            </a:r>
          </a:p>
          <a:p>
            <a:pPr algn="ctr"/>
            <a:endParaRPr lang="es-MX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Francisco de la Isla</a:t>
            </a:r>
          </a:p>
          <a:p>
            <a:pPr algn="ctr"/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Coordinador General de Mercados de Hidrocarburos</a:t>
            </a:r>
          </a:p>
          <a:p>
            <a:pPr algn="ctr"/>
            <a:endParaRPr lang="es-MX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MX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Comisión Reguladora de Energía</a:t>
            </a:r>
          </a:p>
          <a:p>
            <a:pPr algn="ctr"/>
            <a:endParaRPr lang="es-MX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MX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MX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Ciudad de México, Marzo 2016</a:t>
            </a:r>
            <a:endParaRPr 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3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244549" y="1522767"/>
            <a:ext cx="8548577" cy="7343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comercialización comprende la prestación de los servicios siguientes,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conjunto o por </a:t>
            </a:r>
            <a:r>
              <a:rPr lang="es-MX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separado: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13897" y="2535014"/>
            <a:ext cx="199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Compraventa de molécula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2" descr="https://encrypted-tbn0.gstatic.com/images?q=tbn:ANd9GcSSRmDuOwVUxJHksIzx3AJGDBbT9_BG0BuiWQS2xZLCk1DJ4kPK7Q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8" r="11709"/>
          <a:stretch/>
        </p:blipFill>
        <p:spPr bwMode="auto">
          <a:xfrm>
            <a:off x="826166" y="3312609"/>
            <a:ext cx="951450" cy="1125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encrypted-tbn3.gstatic.com/images?q=tbn:ANd9GcQUNpzTB8xaEK_lJ0_3IxIywDs7ACKbQ6XLSsFXx69Mh3D0cpu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46" y="4870534"/>
            <a:ext cx="865670" cy="85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3577992" y="2532347"/>
            <a:ext cx="199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Gestión y contratación</a:t>
            </a:r>
          </a:p>
        </p:txBody>
      </p:sp>
      <p:cxnSp>
        <p:nvCxnSpPr>
          <p:cNvPr id="12" name="Conector recto 11"/>
          <p:cNvCxnSpPr/>
          <p:nvPr/>
        </p:nvCxnSpPr>
        <p:spPr>
          <a:xfrm flipH="1">
            <a:off x="2595674" y="2584434"/>
            <a:ext cx="5332" cy="3707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8" descr="http://cde.gestion2.e3.pe/ima/0/0/0/3/3/3368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586" y="4220062"/>
            <a:ext cx="1554866" cy="863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Conector recto 17"/>
          <p:cNvCxnSpPr/>
          <p:nvPr/>
        </p:nvCxnSpPr>
        <p:spPr>
          <a:xfrm>
            <a:off x="6553200" y="2600325"/>
            <a:ext cx="54599" cy="3687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6664664" y="2517201"/>
            <a:ext cx="199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Servicios de valor agregado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6752807" y="3426333"/>
            <a:ext cx="199257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Coberturas</a:t>
            </a:r>
          </a:p>
          <a:p>
            <a:endParaRPr lang="es-MX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Administración de volúmenes de consumo</a:t>
            </a:r>
          </a:p>
          <a:p>
            <a:endParaRPr lang="es-MX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Diversas modalidades de contratación</a:t>
            </a:r>
          </a:p>
          <a:p>
            <a:endParaRPr lang="es-MX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Financiamiento</a:t>
            </a:r>
          </a:p>
        </p:txBody>
      </p:sp>
      <p:cxnSp>
        <p:nvCxnSpPr>
          <p:cNvPr id="24" name="Conector recto 23"/>
          <p:cNvCxnSpPr/>
          <p:nvPr/>
        </p:nvCxnSpPr>
        <p:spPr>
          <a:xfrm flipV="1">
            <a:off x="431800" y="3152393"/>
            <a:ext cx="8225437" cy="11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ítulo 5"/>
          <p:cNvSpPr txBox="1">
            <a:spLocks/>
          </p:cNvSpPr>
          <p:nvPr/>
        </p:nvSpPr>
        <p:spPr>
          <a:xfrm>
            <a:off x="1699622" y="130539"/>
            <a:ext cx="7028121" cy="11932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altLang="es-MX" sz="2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es la Comercialización?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8 Rectángulo redondeado"/>
          <p:cNvSpPr/>
          <p:nvPr/>
        </p:nvSpPr>
        <p:spPr>
          <a:xfrm>
            <a:off x="2703670" y="3417519"/>
            <a:ext cx="1749457" cy="450922"/>
          </a:xfrm>
          <a:prstGeom prst="roundRect">
            <a:avLst/>
          </a:prstGeom>
          <a:solidFill>
            <a:srgbClr val="8FB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Sistema de</a:t>
            </a:r>
          </a:p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</a:t>
            </a:r>
            <a:endParaRPr 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Freeform 9"/>
          <p:cNvSpPr>
            <a:spLocks noEditPoints="1"/>
          </p:cNvSpPr>
          <p:nvPr/>
        </p:nvSpPr>
        <p:spPr bwMode="auto">
          <a:xfrm>
            <a:off x="4530234" y="3620455"/>
            <a:ext cx="975557" cy="407472"/>
          </a:xfrm>
          <a:custGeom>
            <a:avLst/>
            <a:gdLst>
              <a:gd name="T0" fmla="*/ 361 w 626"/>
              <a:gd name="T1" fmla="*/ 21 h 345"/>
              <a:gd name="T2" fmla="*/ 265 w 626"/>
              <a:gd name="T3" fmla="*/ 0 h 345"/>
              <a:gd name="T4" fmla="*/ 546 w 626"/>
              <a:gd name="T5" fmla="*/ 30 h 345"/>
              <a:gd name="T6" fmla="*/ 80 w 626"/>
              <a:gd name="T7" fmla="*/ 257 h 345"/>
              <a:gd name="T8" fmla="*/ 195 w 626"/>
              <a:gd name="T9" fmla="*/ 30 h 345"/>
              <a:gd name="T10" fmla="*/ 201 w 626"/>
              <a:gd name="T11" fmla="*/ 227 h 345"/>
              <a:gd name="T12" fmla="*/ 206 w 626"/>
              <a:gd name="T13" fmla="*/ 222 h 345"/>
              <a:gd name="T14" fmla="*/ 240 w 626"/>
              <a:gd name="T15" fmla="*/ 222 h 345"/>
              <a:gd name="T16" fmla="*/ 251 w 626"/>
              <a:gd name="T17" fmla="*/ 222 h 345"/>
              <a:gd name="T18" fmla="*/ 546 w 626"/>
              <a:gd name="T19" fmla="*/ 30 h 345"/>
              <a:gd name="T20" fmla="*/ 240 w 626"/>
              <a:gd name="T21" fmla="*/ 30 h 345"/>
              <a:gd name="T22" fmla="*/ 206 w 626"/>
              <a:gd name="T23" fmla="*/ 46 h 345"/>
              <a:gd name="T24" fmla="*/ 206 w 626"/>
              <a:gd name="T25" fmla="*/ 57 h 345"/>
              <a:gd name="T26" fmla="*/ 240 w 626"/>
              <a:gd name="T27" fmla="*/ 74 h 345"/>
              <a:gd name="T28" fmla="*/ 206 w 626"/>
              <a:gd name="T29" fmla="*/ 57 h 345"/>
              <a:gd name="T30" fmla="*/ 206 w 626"/>
              <a:gd name="T31" fmla="*/ 101 h 345"/>
              <a:gd name="T32" fmla="*/ 240 w 626"/>
              <a:gd name="T33" fmla="*/ 85 h 345"/>
              <a:gd name="T34" fmla="*/ 206 w 626"/>
              <a:gd name="T35" fmla="*/ 112 h 345"/>
              <a:gd name="T36" fmla="*/ 240 w 626"/>
              <a:gd name="T37" fmla="*/ 128 h 345"/>
              <a:gd name="T38" fmla="*/ 206 w 626"/>
              <a:gd name="T39" fmla="*/ 112 h 345"/>
              <a:gd name="T40" fmla="*/ 206 w 626"/>
              <a:gd name="T41" fmla="*/ 156 h 345"/>
              <a:gd name="T42" fmla="*/ 240 w 626"/>
              <a:gd name="T43" fmla="*/ 139 h 345"/>
              <a:gd name="T44" fmla="*/ 206 w 626"/>
              <a:gd name="T45" fmla="*/ 167 h 345"/>
              <a:gd name="T46" fmla="*/ 240 w 626"/>
              <a:gd name="T47" fmla="*/ 183 h 345"/>
              <a:gd name="T48" fmla="*/ 206 w 626"/>
              <a:gd name="T49" fmla="*/ 167 h 345"/>
              <a:gd name="T50" fmla="*/ 206 w 626"/>
              <a:gd name="T51" fmla="*/ 211 h 345"/>
              <a:gd name="T52" fmla="*/ 240 w 626"/>
              <a:gd name="T53" fmla="*/ 194 h 345"/>
              <a:gd name="T54" fmla="*/ 601 w 626"/>
              <a:gd name="T55" fmla="*/ 258 h 345"/>
              <a:gd name="T56" fmla="*/ 613 w 626"/>
              <a:gd name="T57" fmla="*/ 308 h 345"/>
              <a:gd name="T58" fmla="*/ 587 w 626"/>
              <a:gd name="T59" fmla="*/ 295 h 345"/>
              <a:gd name="T60" fmla="*/ 601 w 626"/>
              <a:gd name="T61" fmla="*/ 258 h 345"/>
              <a:gd name="T62" fmla="*/ 12 w 626"/>
              <a:gd name="T63" fmla="*/ 258 h 345"/>
              <a:gd name="T64" fmla="*/ 24 w 626"/>
              <a:gd name="T65" fmla="*/ 308 h 345"/>
              <a:gd name="T66" fmla="*/ 39 w 626"/>
              <a:gd name="T67" fmla="*/ 271 h 345"/>
              <a:gd name="T68" fmla="*/ 581 w 626"/>
              <a:gd name="T69" fmla="*/ 271 h 345"/>
              <a:gd name="T70" fmla="*/ 45 w 626"/>
              <a:gd name="T71" fmla="*/ 295 h 345"/>
              <a:gd name="T72" fmla="*/ 49 w 626"/>
              <a:gd name="T73" fmla="*/ 316 h 345"/>
              <a:gd name="T74" fmla="*/ 106 w 626"/>
              <a:gd name="T75" fmla="*/ 325 h 345"/>
              <a:gd name="T76" fmla="*/ 135 w 626"/>
              <a:gd name="T77" fmla="*/ 325 h 345"/>
              <a:gd name="T78" fmla="*/ 193 w 626"/>
              <a:gd name="T79" fmla="*/ 316 h 345"/>
              <a:gd name="T80" fmla="*/ 441 w 626"/>
              <a:gd name="T81" fmla="*/ 295 h 345"/>
              <a:gd name="T82" fmla="*/ 462 w 626"/>
              <a:gd name="T83" fmla="*/ 345 h 345"/>
              <a:gd name="T84" fmla="*/ 505 w 626"/>
              <a:gd name="T85" fmla="*/ 321 h 345"/>
              <a:gd name="T86" fmla="*/ 547 w 626"/>
              <a:gd name="T87" fmla="*/ 345 h 345"/>
              <a:gd name="T88" fmla="*/ 569 w 626"/>
              <a:gd name="T89" fmla="*/ 295 h 345"/>
              <a:gd name="T90" fmla="*/ 581 w 626"/>
              <a:gd name="T91" fmla="*/ 271 h 345"/>
              <a:gd name="T92" fmla="*/ 65 w 626"/>
              <a:gd name="T93" fmla="*/ 316 h 345"/>
              <a:gd name="T94" fmla="*/ 91 w 626"/>
              <a:gd name="T95" fmla="*/ 316 h 345"/>
              <a:gd name="T96" fmla="*/ 163 w 626"/>
              <a:gd name="T97" fmla="*/ 329 h 345"/>
              <a:gd name="T98" fmla="*/ 163 w 626"/>
              <a:gd name="T99" fmla="*/ 303 h 345"/>
              <a:gd name="T100" fmla="*/ 163 w 626"/>
              <a:gd name="T101" fmla="*/ 329 h 345"/>
              <a:gd name="T102" fmla="*/ 449 w 626"/>
              <a:gd name="T103" fmla="*/ 316 h 345"/>
              <a:gd name="T104" fmla="*/ 475 w 626"/>
              <a:gd name="T105" fmla="*/ 316 h 345"/>
              <a:gd name="T106" fmla="*/ 547 w 626"/>
              <a:gd name="T107" fmla="*/ 329 h 345"/>
              <a:gd name="T108" fmla="*/ 547 w 626"/>
              <a:gd name="T109" fmla="*/ 303 h 345"/>
              <a:gd name="T110" fmla="*/ 547 w 626"/>
              <a:gd name="T111" fmla="*/ 329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26" h="345">
                <a:moveTo>
                  <a:pt x="265" y="21"/>
                </a:moveTo>
                <a:cubicBezTo>
                  <a:pt x="361" y="21"/>
                  <a:pt x="361" y="21"/>
                  <a:pt x="361" y="21"/>
                </a:cubicBezTo>
                <a:cubicBezTo>
                  <a:pt x="361" y="0"/>
                  <a:pt x="361" y="0"/>
                  <a:pt x="361" y="0"/>
                </a:cubicBezTo>
                <a:cubicBezTo>
                  <a:pt x="265" y="0"/>
                  <a:pt x="265" y="0"/>
                  <a:pt x="265" y="0"/>
                </a:cubicBezTo>
                <a:cubicBezTo>
                  <a:pt x="265" y="21"/>
                  <a:pt x="265" y="21"/>
                  <a:pt x="265" y="21"/>
                </a:cubicBezTo>
                <a:close/>
                <a:moveTo>
                  <a:pt x="546" y="30"/>
                </a:moveTo>
                <a:cubicBezTo>
                  <a:pt x="626" y="30"/>
                  <a:pt x="625" y="257"/>
                  <a:pt x="546" y="257"/>
                </a:cubicBezTo>
                <a:cubicBezTo>
                  <a:pt x="420" y="257"/>
                  <a:pt x="205" y="257"/>
                  <a:pt x="80" y="257"/>
                </a:cubicBezTo>
                <a:cubicBezTo>
                  <a:pt x="1" y="257"/>
                  <a:pt x="0" y="30"/>
                  <a:pt x="80" y="30"/>
                </a:cubicBezTo>
                <a:cubicBezTo>
                  <a:pt x="195" y="30"/>
                  <a:pt x="195" y="30"/>
                  <a:pt x="195" y="30"/>
                </a:cubicBezTo>
                <a:cubicBezTo>
                  <a:pt x="195" y="222"/>
                  <a:pt x="195" y="222"/>
                  <a:pt x="195" y="222"/>
                </a:cubicBezTo>
                <a:cubicBezTo>
                  <a:pt x="195" y="225"/>
                  <a:pt x="198" y="227"/>
                  <a:pt x="201" y="227"/>
                </a:cubicBezTo>
                <a:cubicBezTo>
                  <a:pt x="204" y="227"/>
                  <a:pt x="206" y="225"/>
                  <a:pt x="206" y="222"/>
                </a:cubicBezTo>
                <a:cubicBezTo>
                  <a:pt x="206" y="222"/>
                  <a:pt x="206" y="222"/>
                  <a:pt x="206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5"/>
                  <a:pt x="243" y="227"/>
                  <a:pt x="246" y="227"/>
                </a:cubicBezTo>
                <a:cubicBezTo>
                  <a:pt x="249" y="227"/>
                  <a:pt x="251" y="225"/>
                  <a:pt x="251" y="222"/>
                </a:cubicBezTo>
                <a:cubicBezTo>
                  <a:pt x="251" y="30"/>
                  <a:pt x="251" y="30"/>
                  <a:pt x="251" y="30"/>
                </a:cubicBezTo>
                <a:cubicBezTo>
                  <a:pt x="546" y="30"/>
                  <a:pt x="546" y="30"/>
                  <a:pt x="546" y="30"/>
                </a:cubicBezTo>
                <a:close/>
                <a:moveTo>
                  <a:pt x="206" y="30"/>
                </a:moveTo>
                <a:cubicBezTo>
                  <a:pt x="240" y="30"/>
                  <a:pt x="240" y="30"/>
                  <a:pt x="240" y="30"/>
                </a:cubicBezTo>
                <a:cubicBezTo>
                  <a:pt x="240" y="46"/>
                  <a:pt x="240" y="46"/>
                  <a:pt x="240" y="46"/>
                </a:cubicBezTo>
                <a:cubicBezTo>
                  <a:pt x="206" y="46"/>
                  <a:pt x="206" y="46"/>
                  <a:pt x="206" y="46"/>
                </a:cubicBezTo>
                <a:cubicBezTo>
                  <a:pt x="206" y="30"/>
                  <a:pt x="206" y="30"/>
                  <a:pt x="206" y="30"/>
                </a:cubicBezTo>
                <a:close/>
                <a:moveTo>
                  <a:pt x="206" y="57"/>
                </a:moveTo>
                <a:cubicBezTo>
                  <a:pt x="206" y="74"/>
                  <a:pt x="206" y="74"/>
                  <a:pt x="206" y="74"/>
                </a:cubicBezTo>
                <a:cubicBezTo>
                  <a:pt x="240" y="74"/>
                  <a:pt x="240" y="74"/>
                  <a:pt x="240" y="74"/>
                </a:cubicBezTo>
                <a:cubicBezTo>
                  <a:pt x="240" y="57"/>
                  <a:pt x="240" y="57"/>
                  <a:pt x="240" y="57"/>
                </a:cubicBezTo>
                <a:cubicBezTo>
                  <a:pt x="206" y="57"/>
                  <a:pt x="206" y="57"/>
                  <a:pt x="206" y="57"/>
                </a:cubicBezTo>
                <a:close/>
                <a:moveTo>
                  <a:pt x="206" y="85"/>
                </a:moveTo>
                <a:cubicBezTo>
                  <a:pt x="206" y="101"/>
                  <a:pt x="206" y="101"/>
                  <a:pt x="206" y="101"/>
                </a:cubicBezTo>
                <a:cubicBezTo>
                  <a:pt x="240" y="101"/>
                  <a:pt x="240" y="101"/>
                  <a:pt x="240" y="101"/>
                </a:cubicBezTo>
                <a:cubicBezTo>
                  <a:pt x="240" y="85"/>
                  <a:pt x="240" y="85"/>
                  <a:pt x="240" y="85"/>
                </a:cubicBezTo>
                <a:cubicBezTo>
                  <a:pt x="206" y="85"/>
                  <a:pt x="206" y="85"/>
                  <a:pt x="206" y="85"/>
                </a:cubicBezTo>
                <a:close/>
                <a:moveTo>
                  <a:pt x="206" y="112"/>
                </a:moveTo>
                <a:cubicBezTo>
                  <a:pt x="206" y="128"/>
                  <a:pt x="206" y="128"/>
                  <a:pt x="206" y="128"/>
                </a:cubicBezTo>
                <a:cubicBezTo>
                  <a:pt x="240" y="128"/>
                  <a:pt x="240" y="128"/>
                  <a:pt x="240" y="128"/>
                </a:cubicBezTo>
                <a:cubicBezTo>
                  <a:pt x="240" y="112"/>
                  <a:pt x="240" y="112"/>
                  <a:pt x="240" y="112"/>
                </a:cubicBezTo>
                <a:cubicBezTo>
                  <a:pt x="206" y="112"/>
                  <a:pt x="206" y="112"/>
                  <a:pt x="206" y="112"/>
                </a:cubicBezTo>
                <a:close/>
                <a:moveTo>
                  <a:pt x="206" y="139"/>
                </a:moveTo>
                <a:cubicBezTo>
                  <a:pt x="206" y="156"/>
                  <a:pt x="206" y="156"/>
                  <a:pt x="206" y="156"/>
                </a:cubicBezTo>
                <a:cubicBezTo>
                  <a:pt x="240" y="156"/>
                  <a:pt x="240" y="156"/>
                  <a:pt x="240" y="156"/>
                </a:cubicBezTo>
                <a:cubicBezTo>
                  <a:pt x="240" y="139"/>
                  <a:pt x="240" y="139"/>
                  <a:pt x="240" y="139"/>
                </a:cubicBezTo>
                <a:cubicBezTo>
                  <a:pt x="206" y="139"/>
                  <a:pt x="206" y="139"/>
                  <a:pt x="206" y="139"/>
                </a:cubicBezTo>
                <a:close/>
                <a:moveTo>
                  <a:pt x="206" y="167"/>
                </a:moveTo>
                <a:cubicBezTo>
                  <a:pt x="206" y="183"/>
                  <a:pt x="206" y="183"/>
                  <a:pt x="206" y="183"/>
                </a:cubicBezTo>
                <a:cubicBezTo>
                  <a:pt x="240" y="183"/>
                  <a:pt x="240" y="183"/>
                  <a:pt x="240" y="183"/>
                </a:cubicBezTo>
                <a:cubicBezTo>
                  <a:pt x="240" y="167"/>
                  <a:pt x="240" y="167"/>
                  <a:pt x="240" y="167"/>
                </a:cubicBezTo>
                <a:cubicBezTo>
                  <a:pt x="206" y="167"/>
                  <a:pt x="206" y="167"/>
                  <a:pt x="206" y="167"/>
                </a:cubicBezTo>
                <a:close/>
                <a:moveTo>
                  <a:pt x="206" y="194"/>
                </a:moveTo>
                <a:cubicBezTo>
                  <a:pt x="206" y="211"/>
                  <a:pt x="206" y="211"/>
                  <a:pt x="206" y="211"/>
                </a:cubicBezTo>
                <a:cubicBezTo>
                  <a:pt x="240" y="211"/>
                  <a:pt x="240" y="211"/>
                  <a:pt x="240" y="211"/>
                </a:cubicBezTo>
                <a:cubicBezTo>
                  <a:pt x="240" y="194"/>
                  <a:pt x="240" y="194"/>
                  <a:pt x="240" y="194"/>
                </a:cubicBezTo>
                <a:cubicBezTo>
                  <a:pt x="206" y="194"/>
                  <a:pt x="206" y="194"/>
                  <a:pt x="206" y="194"/>
                </a:cubicBezTo>
                <a:close/>
                <a:moveTo>
                  <a:pt x="601" y="258"/>
                </a:moveTo>
                <a:cubicBezTo>
                  <a:pt x="613" y="258"/>
                  <a:pt x="613" y="258"/>
                  <a:pt x="613" y="258"/>
                </a:cubicBezTo>
                <a:cubicBezTo>
                  <a:pt x="613" y="308"/>
                  <a:pt x="613" y="308"/>
                  <a:pt x="613" y="308"/>
                </a:cubicBezTo>
                <a:cubicBezTo>
                  <a:pt x="601" y="308"/>
                  <a:pt x="601" y="308"/>
                  <a:pt x="601" y="308"/>
                </a:cubicBezTo>
                <a:cubicBezTo>
                  <a:pt x="587" y="295"/>
                  <a:pt x="587" y="295"/>
                  <a:pt x="587" y="295"/>
                </a:cubicBezTo>
                <a:cubicBezTo>
                  <a:pt x="587" y="271"/>
                  <a:pt x="587" y="271"/>
                  <a:pt x="587" y="271"/>
                </a:cubicBezTo>
                <a:cubicBezTo>
                  <a:pt x="601" y="258"/>
                  <a:pt x="601" y="258"/>
                  <a:pt x="601" y="258"/>
                </a:cubicBezTo>
                <a:close/>
                <a:moveTo>
                  <a:pt x="24" y="258"/>
                </a:moveTo>
                <a:cubicBezTo>
                  <a:pt x="12" y="258"/>
                  <a:pt x="12" y="258"/>
                  <a:pt x="12" y="258"/>
                </a:cubicBezTo>
                <a:cubicBezTo>
                  <a:pt x="12" y="308"/>
                  <a:pt x="12" y="308"/>
                  <a:pt x="12" y="308"/>
                </a:cubicBezTo>
                <a:cubicBezTo>
                  <a:pt x="24" y="308"/>
                  <a:pt x="24" y="308"/>
                  <a:pt x="24" y="308"/>
                </a:cubicBezTo>
                <a:cubicBezTo>
                  <a:pt x="39" y="295"/>
                  <a:pt x="39" y="295"/>
                  <a:pt x="39" y="295"/>
                </a:cubicBezTo>
                <a:cubicBezTo>
                  <a:pt x="39" y="271"/>
                  <a:pt x="39" y="271"/>
                  <a:pt x="39" y="271"/>
                </a:cubicBezTo>
                <a:cubicBezTo>
                  <a:pt x="24" y="258"/>
                  <a:pt x="24" y="258"/>
                  <a:pt x="24" y="258"/>
                </a:cubicBezTo>
                <a:close/>
                <a:moveTo>
                  <a:pt x="581" y="271"/>
                </a:moveTo>
                <a:cubicBezTo>
                  <a:pt x="45" y="271"/>
                  <a:pt x="45" y="271"/>
                  <a:pt x="45" y="271"/>
                </a:cubicBezTo>
                <a:cubicBezTo>
                  <a:pt x="45" y="295"/>
                  <a:pt x="45" y="295"/>
                  <a:pt x="45" y="295"/>
                </a:cubicBezTo>
                <a:cubicBezTo>
                  <a:pt x="57" y="295"/>
                  <a:pt x="57" y="295"/>
                  <a:pt x="57" y="295"/>
                </a:cubicBezTo>
                <a:cubicBezTo>
                  <a:pt x="52" y="301"/>
                  <a:pt x="49" y="308"/>
                  <a:pt x="49" y="316"/>
                </a:cubicBezTo>
                <a:cubicBezTo>
                  <a:pt x="49" y="332"/>
                  <a:pt x="62" y="345"/>
                  <a:pt x="78" y="345"/>
                </a:cubicBezTo>
                <a:cubicBezTo>
                  <a:pt x="91" y="345"/>
                  <a:pt x="102" y="337"/>
                  <a:pt x="106" y="325"/>
                </a:cubicBezTo>
                <a:cubicBezTo>
                  <a:pt x="110" y="322"/>
                  <a:pt x="115" y="321"/>
                  <a:pt x="121" y="321"/>
                </a:cubicBezTo>
                <a:cubicBezTo>
                  <a:pt x="126" y="321"/>
                  <a:pt x="131" y="322"/>
                  <a:pt x="135" y="325"/>
                </a:cubicBezTo>
                <a:cubicBezTo>
                  <a:pt x="139" y="337"/>
                  <a:pt x="150" y="345"/>
                  <a:pt x="163" y="345"/>
                </a:cubicBezTo>
                <a:cubicBezTo>
                  <a:pt x="180" y="345"/>
                  <a:pt x="193" y="332"/>
                  <a:pt x="193" y="316"/>
                </a:cubicBezTo>
                <a:cubicBezTo>
                  <a:pt x="193" y="308"/>
                  <a:pt x="190" y="301"/>
                  <a:pt x="185" y="295"/>
                </a:cubicBezTo>
                <a:cubicBezTo>
                  <a:pt x="441" y="295"/>
                  <a:pt x="441" y="295"/>
                  <a:pt x="441" y="295"/>
                </a:cubicBezTo>
                <a:cubicBezTo>
                  <a:pt x="436" y="301"/>
                  <a:pt x="433" y="308"/>
                  <a:pt x="433" y="316"/>
                </a:cubicBezTo>
                <a:cubicBezTo>
                  <a:pt x="433" y="332"/>
                  <a:pt x="446" y="345"/>
                  <a:pt x="462" y="345"/>
                </a:cubicBezTo>
                <a:cubicBezTo>
                  <a:pt x="475" y="345"/>
                  <a:pt x="486" y="337"/>
                  <a:pt x="490" y="325"/>
                </a:cubicBezTo>
                <a:cubicBezTo>
                  <a:pt x="494" y="322"/>
                  <a:pt x="499" y="321"/>
                  <a:pt x="505" y="321"/>
                </a:cubicBezTo>
                <a:cubicBezTo>
                  <a:pt x="510" y="321"/>
                  <a:pt x="515" y="322"/>
                  <a:pt x="519" y="325"/>
                </a:cubicBezTo>
                <a:cubicBezTo>
                  <a:pt x="523" y="337"/>
                  <a:pt x="534" y="345"/>
                  <a:pt x="547" y="345"/>
                </a:cubicBezTo>
                <a:cubicBezTo>
                  <a:pt x="564" y="345"/>
                  <a:pt x="577" y="332"/>
                  <a:pt x="577" y="316"/>
                </a:cubicBezTo>
                <a:cubicBezTo>
                  <a:pt x="577" y="308"/>
                  <a:pt x="574" y="301"/>
                  <a:pt x="569" y="295"/>
                </a:cubicBezTo>
                <a:cubicBezTo>
                  <a:pt x="581" y="295"/>
                  <a:pt x="581" y="295"/>
                  <a:pt x="581" y="295"/>
                </a:cubicBezTo>
                <a:lnTo>
                  <a:pt x="581" y="271"/>
                </a:lnTo>
                <a:close/>
                <a:moveTo>
                  <a:pt x="78" y="329"/>
                </a:moveTo>
                <a:cubicBezTo>
                  <a:pt x="71" y="329"/>
                  <a:pt x="65" y="323"/>
                  <a:pt x="65" y="316"/>
                </a:cubicBezTo>
                <a:cubicBezTo>
                  <a:pt x="65" y="309"/>
                  <a:pt x="71" y="303"/>
                  <a:pt x="78" y="303"/>
                </a:cubicBezTo>
                <a:cubicBezTo>
                  <a:pt x="85" y="303"/>
                  <a:pt x="91" y="309"/>
                  <a:pt x="91" y="316"/>
                </a:cubicBezTo>
                <a:cubicBezTo>
                  <a:pt x="91" y="323"/>
                  <a:pt x="85" y="329"/>
                  <a:pt x="78" y="329"/>
                </a:cubicBezTo>
                <a:close/>
                <a:moveTo>
                  <a:pt x="163" y="329"/>
                </a:moveTo>
                <a:cubicBezTo>
                  <a:pt x="156" y="329"/>
                  <a:pt x="150" y="323"/>
                  <a:pt x="150" y="316"/>
                </a:cubicBezTo>
                <a:cubicBezTo>
                  <a:pt x="150" y="309"/>
                  <a:pt x="156" y="303"/>
                  <a:pt x="163" y="303"/>
                </a:cubicBezTo>
                <a:cubicBezTo>
                  <a:pt x="171" y="303"/>
                  <a:pt x="177" y="309"/>
                  <a:pt x="177" y="316"/>
                </a:cubicBezTo>
                <a:cubicBezTo>
                  <a:pt x="177" y="323"/>
                  <a:pt x="171" y="329"/>
                  <a:pt x="163" y="329"/>
                </a:cubicBezTo>
                <a:close/>
                <a:moveTo>
                  <a:pt x="462" y="329"/>
                </a:moveTo>
                <a:cubicBezTo>
                  <a:pt x="455" y="329"/>
                  <a:pt x="449" y="323"/>
                  <a:pt x="449" y="316"/>
                </a:cubicBezTo>
                <a:cubicBezTo>
                  <a:pt x="449" y="309"/>
                  <a:pt x="455" y="303"/>
                  <a:pt x="462" y="303"/>
                </a:cubicBezTo>
                <a:cubicBezTo>
                  <a:pt x="469" y="303"/>
                  <a:pt x="475" y="309"/>
                  <a:pt x="475" y="316"/>
                </a:cubicBezTo>
                <a:cubicBezTo>
                  <a:pt x="475" y="323"/>
                  <a:pt x="469" y="329"/>
                  <a:pt x="462" y="329"/>
                </a:cubicBezTo>
                <a:close/>
                <a:moveTo>
                  <a:pt x="547" y="329"/>
                </a:moveTo>
                <a:cubicBezTo>
                  <a:pt x="540" y="329"/>
                  <a:pt x="534" y="323"/>
                  <a:pt x="534" y="316"/>
                </a:cubicBezTo>
                <a:cubicBezTo>
                  <a:pt x="534" y="309"/>
                  <a:pt x="540" y="303"/>
                  <a:pt x="547" y="303"/>
                </a:cubicBezTo>
                <a:cubicBezTo>
                  <a:pt x="555" y="303"/>
                  <a:pt x="561" y="309"/>
                  <a:pt x="561" y="316"/>
                </a:cubicBezTo>
                <a:cubicBezTo>
                  <a:pt x="561" y="323"/>
                  <a:pt x="555" y="329"/>
                  <a:pt x="547" y="329"/>
                </a:cubicBezTo>
                <a:close/>
              </a:path>
            </a:pathLst>
          </a:custGeom>
          <a:solidFill>
            <a:srgbClr val="87878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Freeform 27"/>
          <p:cNvSpPr>
            <a:spLocks noEditPoints="1"/>
          </p:cNvSpPr>
          <p:nvPr/>
        </p:nvSpPr>
        <p:spPr bwMode="auto">
          <a:xfrm>
            <a:off x="5549287" y="3661258"/>
            <a:ext cx="942987" cy="334065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rgbClr val="80818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8 Rectángulo redondeado"/>
          <p:cNvSpPr/>
          <p:nvPr/>
        </p:nvSpPr>
        <p:spPr>
          <a:xfrm>
            <a:off x="2672460" y="4523477"/>
            <a:ext cx="1749457" cy="450922"/>
          </a:xfrm>
          <a:prstGeom prst="roundRect">
            <a:avLst/>
          </a:prstGeom>
          <a:solidFill>
            <a:srgbClr val="8FB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Distribución</a:t>
            </a:r>
            <a:endParaRPr 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Freeform 5"/>
          <p:cNvSpPr>
            <a:spLocks noEditPoints="1"/>
          </p:cNvSpPr>
          <p:nvPr/>
        </p:nvSpPr>
        <p:spPr bwMode="auto">
          <a:xfrm>
            <a:off x="5129783" y="5379375"/>
            <a:ext cx="821865" cy="658692"/>
          </a:xfrm>
          <a:custGeom>
            <a:avLst/>
            <a:gdLst>
              <a:gd name="T0" fmla="*/ 243 w 342"/>
              <a:gd name="T1" fmla="*/ 25 h 303"/>
              <a:gd name="T2" fmla="*/ 247 w 342"/>
              <a:gd name="T3" fmla="*/ 269 h 303"/>
              <a:gd name="T4" fmla="*/ 251 w 342"/>
              <a:gd name="T5" fmla="*/ 265 h 303"/>
              <a:gd name="T6" fmla="*/ 276 w 342"/>
              <a:gd name="T7" fmla="*/ 265 h 303"/>
              <a:gd name="T8" fmla="*/ 284 w 342"/>
              <a:gd name="T9" fmla="*/ 265 h 303"/>
              <a:gd name="T10" fmla="*/ 326 w 342"/>
              <a:gd name="T11" fmla="*/ 41 h 303"/>
              <a:gd name="T12" fmla="*/ 342 w 342"/>
              <a:gd name="T13" fmla="*/ 279 h 303"/>
              <a:gd name="T14" fmla="*/ 0 w 342"/>
              <a:gd name="T15" fmla="*/ 303 h 303"/>
              <a:gd name="T16" fmla="*/ 167 w 342"/>
              <a:gd name="T17" fmla="*/ 279 h 303"/>
              <a:gd name="T18" fmla="*/ 167 w 342"/>
              <a:gd name="T19" fmla="*/ 271 h 303"/>
              <a:gd name="T20" fmla="*/ 16 w 342"/>
              <a:gd name="T21" fmla="*/ 41 h 303"/>
              <a:gd name="T22" fmla="*/ 276 w 342"/>
              <a:gd name="T23" fmla="*/ 31 h 303"/>
              <a:gd name="T24" fmla="*/ 251 w 342"/>
              <a:gd name="T25" fmla="*/ 37 h 303"/>
              <a:gd name="T26" fmla="*/ 251 w 342"/>
              <a:gd name="T27" fmla="*/ 45 h 303"/>
              <a:gd name="T28" fmla="*/ 276 w 342"/>
              <a:gd name="T29" fmla="*/ 57 h 303"/>
              <a:gd name="T30" fmla="*/ 251 w 342"/>
              <a:gd name="T31" fmla="*/ 45 h 303"/>
              <a:gd name="T32" fmla="*/ 251 w 342"/>
              <a:gd name="T33" fmla="*/ 77 h 303"/>
              <a:gd name="T34" fmla="*/ 276 w 342"/>
              <a:gd name="T35" fmla="*/ 65 h 303"/>
              <a:gd name="T36" fmla="*/ 251 w 342"/>
              <a:gd name="T37" fmla="*/ 85 h 303"/>
              <a:gd name="T38" fmla="*/ 276 w 342"/>
              <a:gd name="T39" fmla="*/ 97 h 303"/>
              <a:gd name="T40" fmla="*/ 251 w 342"/>
              <a:gd name="T41" fmla="*/ 85 h 303"/>
              <a:gd name="T42" fmla="*/ 251 w 342"/>
              <a:gd name="T43" fmla="*/ 117 h 303"/>
              <a:gd name="T44" fmla="*/ 276 w 342"/>
              <a:gd name="T45" fmla="*/ 105 h 303"/>
              <a:gd name="T46" fmla="*/ 251 w 342"/>
              <a:gd name="T47" fmla="*/ 125 h 303"/>
              <a:gd name="T48" fmla="*/ 276 w 342"/>
              <a:gd name="T49" fmla="*/ 137 h 303"/>
              <a:gd name="T50" fmla="*/ 251 w 342"/>
              <a:gd name="T51" fmla="*/ 125 h 303"/>
              <a:gd name="T52" fmla="*/ 251 w 342"/>
              <a:gd name="T53" fmla="*/ 157 h 303"/>
              <a:gd name="T54" fmla="*/ 276 w 342"/>
              <a:gd name="T55" fmla="*/ 145 h 303"/>
              <a:gd name="T56" fmla="*/ 251 w 342"/>
              <a:gd name="T57" fmla="*/ 165 h 303"/>
              <a:gd name="T58" fmla="*/ 276 w 342"/>
              <a:gd name="T59" fmla="*/ 177 h 303"/>
              <a:gd name="T60" fmla="*/ 251 w 342"/>
              <a:gd name="T61" fmla="*/ 165 h 303"/>
              <a:gd name="T62" fmla="*/ 251 w 342"/>
              <a:gd name="T63" fmla="*/ 197 h 303"/>
              <a:gd name="T64" fmla="*/ 276 w 342"/>
              <a:gd name="T65" fmla="*/ 185 h 303"/>
              <a:gd name="T66" fmla="*/ 251 w 342"/>
              <a:gd name="T67" fmla="*/ 205 h 303"/>
              <a:gd name="T68" fmla="*/ 276 w 342"/>
              <a:gd name="T69" fmla="*/ 217 h 303"/>
              <a:gd name="T70" fmla="*/ 251 w 342"/>
              <a:gd name="T71" fmla="*/ 205 h 303"/>
              <a:gd name="T72" fmla="*/ 251 w 342"/>
              <a:gd name="T73" fmla="*/ 237 h 303"/>
              <a:gd name="T74" fmla="*/ 276 w 342"/>
              <a:gd name="T75" fmla="*/ 225 h 303"/>
              <a:gd name="T76" fmla="*/ 251 w 342"/>
              <a:gd name="T77" fmla="*/ 245 h 303"/>
              <a:gd name="T78" fmla="*/ 276 w 342"/>
              <a:gd name="T79" fmla="*/ 257 h 303"/>
              <a:gd name="T80" fmla="*/ 251 w 342"/>
              <a:gd name="T81" fmla="*/ 245 h 303"/>
              <a:gd name="T82" fmla="*/ 247 w 342"/>
              <a:gd name="T83" fmla="*/ 0 h 303"/>
              <a:gd name="T84" fmla="*/ 251 w 342"/>
              <a:gd name="T85" fmla="*/ 16 h 303"/>
              <a:gd name="T86" fmla="*/ 276 w 342"/>
              <a:gd name="T87" fmla="*/ 4 h 303"/>
              <a:gd name="T88" fmla="*/ 284 w 342"/>
              <a:gd name="T89" fmla="*/ 4 h 303"/>
              <a:gd name="T90" fmla="*/ 276 w 342"/>
              <a:gd name="T91" fmla="*/ 28 h 303"/>
              <a:gd name="T92" fmla="*/ 276 w 342"/>
              <a:gd name="T93" fmla="*/ 24 h 303"/>
              <a:gd name="T94" fmla="*/ 243 w 342"/>
              <a:gd name="T95" fmla="*/ 2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2" h="303">
                <a:moveTo>
                  <a:pt x="16" y="41"/>
                </a:moveTo>
                <a:cubicBezTo>
                  <a:pt x="92" y="20"/>
                  <a:pt x="167" y="16"/>
                  <a:pt x="243" y="25"/>
                </a:cubicBezTo>
                <a:cubicBezTo>
                  <a:pt x="243" y="265"/>
                  <a:pt x="243" y="265"/>
                  <a:pt x="243" y="265"/>
                </a:cubicBezTo>
                <a:cubicBezTo>
                  <a:pt x="243" y="267"/>
                  <a:pt x="245" y="269"/>
                  <a:pt x="247" y="269"/>
                </a:cubicBezTo>
                <a:cubicBezTo>
                  <a:pt x="249" y="269"/>
                  <a:pt x="251" y="267"/>
                  <a:pt x="251" y="265"/>
                </a:cubicBezTo>
                <a:cubicBezTo>
                  <a:pt x="251" y="265"/>
                  <a:pt x="251" y="265"/>
                  <a:pt x="251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7"/>
                  <a:pt x="278" y="269"/>
                  <a:pt x="280" y="269"/>
                </a:cubicBezTo>
                <a:cubicBezTo>
                  <a:pt x="282" y="269"/>
                  <a:pt x="284" y="267"/>
                  <a:pt x="284" y="265"/>
                </a:cubicBezTo>
                <a:cubicBezTo>
                  <a:pt x="284" y="32"/>
                  <a:pt x="284" y="32"/>
                  <a:pt x="284" y="32"/>
                </a:cubicBezTo>
                <a:cubicBezTo>
                  <a:pt x="298" y="35"/>
                  <a:pt x="312" y="38"/>
                  <a:pt x="326" y="41"/>
                </a:cubicBezTo>
                <a:cubicBezTo>
                  <a:pt x="326" y="279"/>
                  <a:pt x="326" y="279"/>
                  <a:pt x="326" y="279"/>
                </a:cubicBezTo>
                <a:cubicBezTo>
                  <a:pt x="342" y="279"/>
                  <a:pt x="342" y="279"/>
                  <a:pt x="342" y="279"/>
                </a:cubicBezTo>
                <a:cubicBezTo>
                  <a:pt x="342" y="303"/>
                  <a:pt x="342" y="303"/>
                  <a:pt x="342" y="303"/>
                </a:cubicBezTo>
                <a:cubicBezTo>
                  <a:pt x="0" y="303"/>
                  <a:pt x="0" y="303"/>
                  <a:pt x="0" y="303"/>
                </a:cubicBezTo>
                <a:cubicBezTo>
                  <a:pt x="0" y="279"/>
                  <a:pt x="0" y="279"/>
                  <a:pt x="0" y="279"/>
                </a:cubicBezTo>
                <a:cubicBezTo>
                  <a:pt x="55" y="279"/>
                  <a:pt x="111" y="279"/>
                  <a:pt x="167" y="279"/>
                </a:cubicBezTo>
                <a:cubicBezTo>
                  <a:pt x="169" y="279"/>
                  <a:pt x="171" y="277"/>
                  <a:pt x="171" y="275"/>
                </a:cubicBezTo>
                <a:cubicBezTo>
                  <a:pt x="171" y="273"/>
                  <a:pt x="169" y="271"/>
                  <a:pt x="167" y="271"/>
                </a:cubicBezTo>
                <a:cubicBezTo>
                  <a:pt x="16" y="271"/>
                  <a:pt x="16" y="271"/>
                  <a:pt x="16" y="271"/>
                </a:cubicBezTo>
                <a:cubicBezTo>
                  <a:pt x="16" y="41"/>
                  <a:pt x="16" y="41"/>
                  <a:pt x="16" y="41"/>
                </a:cubicBezTo>
                <a:close/>
                <a:moveTo>
                  <a:pt x="251" y="27"/>
                </a:moveTo>
                <a:cubicBezTo>
                  <a:pt x="259" y="28"/>
                  <a:pt x="268" y="29"/>
                  <a:pt x="276" y="31"/>
                </a:cubicBezTo>
                <a:cubicBezTo>
                  <a:pt x="276" y="37"/>
                  <a:pt x="276" y="37"/>
                  <a:pt x="276" y="37"/>
                </a:cubicBezTo>
                <a:cubicBezTo>
                  <a:pt x="251" y="37"/>
                  <a:pt x="251" y="37"/>
                  <a:pt x="251" y="37"/>
                </a:cubicBezTo>
                <a:cubicBezTo>
                  <a:pt x="251" y="27"/>
                  <a:pt x="251" y="27"/>
                  <a:pt x="251" y="27"/>
                </a:cubicBezTo>
                <a:close/>
                <a:moveTo>
                  <a:pt x="251" y="45"/>
                </a:moveTo>
                <a:cubicBezTo>
                  <a:pt x="251" y="57"/>
                  <a:pt x="251" y="57"/>
                  <a:pt x="251" y="57"/>
                </a:cubicBezTo>
                <a:cubicBezTo>
                  <a:pt x="276" y="57"/>
                  <a:pt x="276" y="57"/>
                  <a:pt x="276" y="57"/>
                </a:cubicBezTo>
                <a:cubicBezTo>
                  <a:pt x="276" y="45"/>
                  <a:pt x="276" y="45"/>
                  <a:pt x="276" y="45"/>
                </a:cubicBezTo>
                <a:cubicBezTo>
                  <a:pt x="251" y="45"/>
                  <a:pt x="251" y="45"/>
                  <a:pt x="251" y="45"/>
                </a:cubicBezTo>
                <a:close/>
                <a:moveTo>
                  <a:pt x="251" y="65"/>
                </a:moveTo>
                <a:cubicBezTo>
                  <a:pt x="251" y="77"/>
                  <a:pt x="251" y="77"/>
                  <a:pt x="251" y="77"/>
                </a:cubicBezTo>
                <a:cubicBezTo>
                  <a:pt x="276" y="77"/>
                  <a:pt x="276" y="77"/>
                  <a:pt x="276" y="77"/>
                </a:cubicBezTo>
                <a:cubicBezTo>
                  <a:pt x="276" y="65"/>
                  <a:pt x="276" y="65"/>
                  <a:pt x="276" y="65"/>
                </a:cubicBezTo>
                <a:cubicBezTo>
                  <a:pt x="251" y="65"/>
                  <a:pt x="251" y="65"/>
                  <a:pt x="251" y="65"/>
                </a:cubicBezTo>
                <a:close/>
                <a:moveTo>
                  <a:pt x="251" y="85"/>
                </a:moveTo>
                <a:cubicBezTo>
                  <a:pt x="251" y="97"/>
                  <a:pt x="251" y="97"/>
                  <a:pt x="251" y="97"/>
                </a:cubicBezTo>
                <a:cubicBezTo>
                  <a:pt x="276" y="97"/>
                  <a:pt x="276" y="97"/>
                  <a:pt x="276" y="97"/>
                </a:cubicBezTo>
                <a:cubicBezTo>
                  <a:pt x="276" y="85"/>
                  <a:pt x="276" y="85"/>
                  <a:pt x="276" y="85"/>
                </a:cubicBezTo>
                <a:cubicBezTo>
                  <a:pt x="251" y="85"/>
                  <a:pt x="251" y="85"/>
                  <a:pt x="251" y="85"/>
                </a:cubicBezTo>
                <a:close/>
                <a:moveTo>
                  <a:pt x="251" y="105"/>
                </a:moveTo>
                <a:cubicBezTo>
                  <a:pt x="251" y="117"/>
                  <a:pt x="251" y="117"/>
                  <a:pt x="251" y="117"/>
                </a:cubicBezTo>
                <a:cubicBezTo>
                  <a:pt x="276" y="117"/>
                  <a:pt x="276" y="117"/>
                  <a:pt x="276" y="117"/>
                </a:cubicBezTo>
                <a:cubicBezTo>
                  <a:pt x="276" y="105"/>
                  <a:pt x="276" y="105"/>
                  <a:pt x="276" y="105"/>
                </a:cubicBezTo>
                <a:cubicBezTo>
                  <a:pt x="251" y="105"/>
                  <a:pt x="251" y="105"/>
                  <a:pt x="251" y="105"/>
                </a:cubicBezTo>
                <a:close/>
                <a:moveTo>
                  <a:pt x="251" y="125"/>
                </a:moveTo>
                <a:cubicBezTo>
                  <a:pt x="251" y="137"/>
                  <a:pt x="251" y="137"/>
                  <a:pt x="251" y="137"/>
                </a:cubicBezTo>
                <a:cubicBezTo>
                  <a:pt x="276" y="137"/>
                  <a:pt x="276" y="137"/>
                  <a:pt x="276" y="137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251" y="125"/>
                  <a:pt x="251" y="125"/>
                  <a:pt x="251" y="125"/>
                </a:cubicBezTo>
                <a:close/>
                <a:moveTo>
                  <a:pt x="251" y="145"/>
                </a:moveTo>
                <a:cubicBezTo>
                  <a:pt x="251" y="157"/>
                  <a:pt x="251" y="157"/>
                  <a:pt x="251" y="157"/>
                </a:cubicBezTo>
                <a:cubicBezTo>
                  <a:pt x="276" y="157"/>
                  <a:pt x="276" y="157"/>
                  <a:pt x="276" y="157"/>
                </a:cubicBezTo>
                <a:cubicBezTo>
                  <a:pt x="276" y="145"/>
                  <a:pt x="276" y="145"/>
                  <a:pt x="276" y="145"/>
                </a:cubicBezTo>
                <a:cubicBezTo>
                  <a:pt x="251" y="145"/>
                  <a:pt x="251" y="145"/>
                  <a:pt x="251" y="145"/>
                </a:cubicBezTo>
                <a:close/>
                <a:moveTo>
                  <a:pt x="251" y="165"/>
                </a:moveTo>
                <a:cubicBezTo>
                  <a:pt x="251" y="177"/>
                  <a:pt x="251" y="177"/>
                  <a:pt x="251" y="177"/>
                </a:cubicBezTo>
                <a:cubicBezTo>
                  <a:pt x="276" y="177"/>
                  <a:pt x="276" y="177"/>
                  <a:pt x="276" y="177"/>
                </a:cubicBezTo>
                <a:cubicBezTo>
                  <a:pt x="276" y="165"/>
                  <a:pt x="276" y="165"/>
                  <a:pt x="276" y="165"/>
                </a:cubicBezTo>
                <a:cubicBezTo>
                  <a:pt x="251" y="165"/>
                  <a:pt x="251" y="165"/>
                  <a:pt x="251" y="165"/>
                </a:cubicBezTo>
                <a:close/>
                <a:moveTo>
                  <a:pt x="251" y="185"/>
                </a:moveTo>
                <a:cubicBezTo>
                  <a:pt x="251" y="197"/>
                  <a:pt x="251" y="197"/>
                  <a:pt x="251" y="197"/>
                </a:cubicBezTo>
                <a:cubicBezTo>
                  <a:pt x="276" y="197"/>
                  <a:pt x="276" y="197"/>
                  <a:pt x="276" y="197"/>
                </a:cubicBezTo>
                <a:cubicBezTo>
                  <a:pt x="276" y="185"/>
                  <a:pt x="276" y="185"/>
                  <a:pt x="276" y="185"/>
                </a:cubicBezTo>
                <a:cubicBezTo>
                  <a:pt x="251" y="185"/>
                  <a:pt x="251" y="185"/>
                  <a:pt x="251" y="185"/>
                </a:cubicBezTo>
                <a:close/>
                <a:moveTo>
                  <a:pt x="251" y="205"/>
                </a:moveTo>
                <a:cubicBezTo>
                  <a:pt x="251" y="217"/>
                  <a:pt x="251" y="217"/>
                  <a:pt x="251" y="217"/>
                </a:cubicBezTo>
                <a:cubicBezTo>
                  <a:pt x="276" y="217"/>
                  <a:pt x="276" y="217"/>
                  <a:pt x="276" y="217"/>
                </a:cubicBezTo>
                <a:cubicBezTo>
                  <a:pt x="276" y="205"/>
                  <a:pt x="276" y="205"/>
                  <a:pt x="276" y="205"/>
                </a:cubicBezTo>
                <a:cubicBezTo>
                  <a:pt x="251" y="205"/>
                  <a:pt x="251" y="205"/>
                  <a:pt x="251" y="205"/>
                </a:cubicBezTo>
                <a:close/>
                <a:moveTo>
                  <a:pt x="251" y="225"/>
                </a:moveTo>
                <a:cubicBezTo>
                  <a:pt x="251" y="237"/>
                  <a:pt x="251" y="237"/>
                  <a:pt x="251" y="237"/>
                </a:cubicBezTo>
                <a:cubicBezTo>
                  <a:pt x="276" y="237"/>
                  <a:pt x="276" y="237"/>
                  <a:pt x="276" y="237"/>
                </a:cubicBezTo>
                <a:cubicBezTo>
                  <a:pt x="276" y="225"/>
                  <a:pt x="276" y="225"/>
                  <a:pt x="276" y="225"/>
                </a:cubicBezTo>
                <a:cubicBezTo>
                  <a:pt x="251" y="225"/>
                  <a:pt x="251" y="225"/>
                  <a:pt x="251" y="225"/>
                </a:cubicBezTo>
                <a:close/>
                <a:moveTo>
                  <a:pt x="251" y="245"/>
                </a:moveTo>
                <a:cubicBezTo>
                  <a:pt x="251" y="257"/>
                  <a:pt x="251" y="257"/>
                  <a:pt x="251" y="257"/>
                </a:cubicBezTo>
                <a:cubicBezTo>
                  <a:pt x="276" y="257"/>
                  <a:pt x="276" y="257"/>
                  <a:pt x="276" y="257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251" y="245"/>
                  <a:pt x="251" y="245"/>
                  <a:pt x="251" y="245"/>
                </a:cubicBezTo>
                <a:close/>
                <a:moveTo>
                  <a:pt x="243" y="4"/>
                </a:moveTo>
                <a:cubicBezTo>
                  <a:pt x="243" y="2"/>
                  <a:pt x="245" y="0"/>
                  <a:pt x="247" y="0"/>
                </a:cubicBezTo>
                <a:cubicBezTo>
                  <a:pt x="249" y="0"/>
                  <a:pt x="251" y="2"/>
                  <a:pt x="251" y="4"/>
                </a:cubicBezTo>
                <a:cubicBezTo>
                  <a:pt x="251" y="16"/>
                  <a:pt x="251" y="16"/>
                  <a:pt x="251" y="16"/>
                </a:cubicBezTo>
                <a:cubicBezTo>
                  <a:pt x="276" y="16"/>
                  <a:pt x="276" y="16"/>
                  <a:pt x="276" y="16"/>
                </a:cubicBezTo>
                <a:cubicBezTo>
                  <a:pt x="276" y="4"/>
                  <a:pt x="276" y="4"/>
                  <a:pt x="276" y="4"/>
                </a:cubicBezTo>
                <a:cubicBezTo>
                  <a:pt x="276" y="2"/>
                  <a:pt x="278" y="0"/>
                  <a:pt x="280" y="0"/>
                </a:cubicBezTo>
                <a:cubicBezTo>
                  <a:pt x="282" y="0"/>
                  <a:pt x="284" y="2"/>
                  <a:pt x="284" y="4"/>
                </a:cubicBezTo>
                <a:cubicBezTo>
                  <a:pt x="284" y="30"/>
                  <a:pt x="284" y="30"/>
                  <a:pt x="284" y="30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4"/>
                  <a:pt x="276" y="24"/>
                  <a:pt x="276" y="24"/>
                </a:cubicBezTo>
                <a:cubicBezTo>
                  <a:pt x="251" y="24"/>
                  <a:pt x="251" y="24"/>
                  <a:pt x="251" y="24"/>
                </a:cubicBezTo>
                <a:cubicBezTo>
                  <a:pt x="243" y="23"/>
                  <a:pt x="243" y="23"/>
                  <a:pt x="243" y="23"/>
                </a:cubicBezTo>
                <a:cubicBezTo>
                  <a:pt x="243" y="4"/>
                  <a:pt x="243" y="4"/>
                  <a:pt x="243" y="4"/>
                </a:cubicBezTo>
                <a:close/>
              </a:path>
            </a:pathLst>
          </a:custGeom>
          <a:solidFill>
            <a:srgbClr val="87878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8 Rectángulo redondeado"/>
          <p:cNvSpPr/>
          <p:nvPr/>
        </p:nvSpPr>
        <p:spPr>
          <a:xfrm>
            <a:off x="2672460" y="5508156"/>
            <a:ext cx="1749457" cy="450922"/>
          </a:xfrm>
          <a:prstGeom prst="roundRect">
            <a:avLst/>
          </a:prstGeom>
          <a:solidFill>
            <a:srgbClr val="8FB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Almacenamiento</a:t>
            </a:r>
            <a:endParaRPr 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9" name="61 Grupo"/>
          <p:cNvGrpSpPr/>
          <p:nvPr/>
        </p:nvGrpSpPr>
        <p:grpSpPr>
          <a:xfrm>
            <a:off x="4801932" y="3263005"/>
            <a:ext cx="406832" cy="265573"/>
            <a:chOff x="7418212" y="3174479"/>
            <a:chExt cx="720727" cy="517527"/>
          </a:xfrm>
        </p:grpSpPr>
        <p:sp>
          <p:nvSpPr>
            <p:cNvPr id="30" name="Freeform 49"/>
            <p:cNvSpPr>
              <a:spLocks/>
            </p:cNvSpPr>
            <p:nvPr/>
          </p:nvSpPr>
          <p:spPr bwMode="auto">
            <a:xfrm>
              <a:off x="7635700" y="3426892"/>
              <a:ext cx="285751" cy="265114"/>
            </a:xfrm>
            <a:custGeom>
              <a:avLst/>
              <a:gdLst>
                <a:gd name="T0" fmla="*/ 0 w 180"/>
                <a:gd name="T1" fmla="*/ 0 h 167"/>
                <a:gd name="T2" fmla="*/ 180 w 180"/>
                <a:gd name="T3" fmla="*/ 0 h 167"/>
                <a:gd name="T4" fmla="*/ 180 w 180"/>
                <a:gd name="T5" fmla="*/ 167 h 167"/>
                <a:gd name="T6" fmla="*/ 0 w 180"/>
                <a:gd name="T7" fmla="*/ 167 h 167"/>
                <a:gd name="T8" fmla="*/ 0 w 180"/>
                <a:gd name="T9" fmla="*/ 0 h 167"/>
                <a:gd name="T10" fmla="*/ 0 w 180"/>
                <a:gd name="T11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0" h="167">
                  <a:moveTo>
                    <a:pt x="0" y="0"/>
                  </a:moveTo>
                  <a:lnTo>
                    <a:pt x="180" y="0"/>
                  </a:lnTo>
                  <a:lnTo>
                    <a:pt x="180" y="167"/>
                  </a:lnTo>
                  <a:lnTo>
                    <a:pt x="0" y="16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1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" name="Rectangle 51"/>
            <p:cNvSpPr>
              <a:spLocks noChangeArrowheads="1"/>
            </p:cNvSpPr>
            <p:nvPr/>
          </p:nvSpPr>
          <p:spPr bwMode="auto">
            <a:xfrm>
              <a:off x="7727775" y="3347517"/>
              <a:ext cx="101600" cy="46038"/>
            </a:xfrm>
            <a:prstGeom prst="rect">
              <a:avLst/>
            </a:prstGeom>
            <a:solidFill>
              <a:srgbClr val="8081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" name="Freeform 53"/>
            <p:cNvSpPr>
              <a:spLocks noEditPoints="1"/>
            </p:cNvSpPr>
            <p:nvPr/>
          </p:nvSpPr>
          <p:spPr bwMode="auto">
            <a:xfrm>
              <a:off x="7600775" y="3174479"/>
              <a:ext cx="355601" cy="138113"/>
            </a:xfrm>
            <a:custGeom>
              <a:avLst/>
              <a:gdLst>
                <a:gd name="T0" fmla="*/ 29 w 31"/>
                <a:gd name="T1" fmla="*/ 0 h 12"/>
                <a:gd name="T2" fmla="*/ 2 w 31"/>
                <a:gd name="T3" fmla="*/ 0 h 12"/>
                <a:gd name="T4" fmla="*/ 0 w 31"/>
                <a:gd name="T5" fmla="*/ 3 h 12"/>
                <a:gd name="T6" fmla="*/ 0 w 31"/>
                <a:gd name="T7" fmla="*/ 3 h 12"/>
                <a:gd name="T8" fmla="*/ 1 w 31"/>
                <a:gd name="T9" fmla="*/ 6 h 12"/>
                <a:gd name="T10" fmla="*/ 11 w 31"/>
                <a:gd name="T11" fmla="*/ 12 h 12"/>
                <a:gd name="T12" fmla="*/ 20 w 31"/>
                <a:gd name="T13" fmla="*/ 12 h 12"/>
                <a:gd name="T14" fmla="*/ 30 w 31"/>
                <a:gd name="T15" fmla="*/ 6 h 12"/>
                <a:gd name="T16" fmla="*/ 31 w 31"/>
                <a:gd name="T17" fmla="*/ 3 h 12"/>
                <a:gd name="T18" fmla="*/ 31 w 31"/>
                <a:gd name="T19" fmla="*/ 3 h 12"/>
                <a:gd name="T20" fmla="*/ 29 w 31"/>
                <a:gd name="T21" fmla="*/ 0 h 12"/>
                <a:gd name="T22" fmla="*/ 2 w 31"/>
                <a:gd name="T23" fmla="*/ 2 h 12"/>
                <a:gd name="T24" fmla="*/ 3 w 31"/>
                <a:gd name="T25" fmla="*/ 1 h 12"/>
                <a:gd name="T26" fmla="*/ 17 w 31"/>
                <a:gd name="T27" fmla="*/ 1 h 12"/>
                <a:gd name="T28" fmla="*/ 18 w 31"/>
                <a:gd name="T29" fmla="*/ 2 h 12"/>
                <a:gd name="T30" fmla="*/ 17 w 31"/>
                <a:gd name="T31" fmla="*/ 3 h 12"/>
                <a:gd name="T32" fmla="*/ 3 w 31"/>
                <a:gd name="T33" fmla="*/ 3 h 12"/>
                <a:gd name="T34" fmla="*/ 2 w 31"/>
                <a:gd name="T35" fmla="*/ 2 h 12"/>
                <a:gd name="T36" fmla="*/ 20 w 31"/>
                <a:gd name="T37" fmla="*/ 9 h 12"/>
                <a:gd name="T38" fmla="*/ 18 w 31"/>
                <a:gd name="T39" fmla="*/ 7 h 12"/>
                <a:gd name="T40" fmla="*/ 13 w 31"/>
                <a:gd name="T41" fmla="*/ 7 h 12"/>
                <a:gd name="T42" fmla="*/ 11 w 31"/>
                <a:gd name="T43" fmla="*/ 9 h 12"/>
                <a:gd name="T44" fmla="*/ 7 w 31"/>
                <a:gd name="T45" fmla="*/ 6 h 12"/>
                <a:gd name="T46" fmla="*/ 24 w 31"/>
                <a:gd name="T47" fmla="*/ 6 h 12"/>
                <a:gd name="T48" fmla="*/ 20 w 31"/>
                <a:gd name="T49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1" h="12">
                  <a:moveTo>
                    <a:pt x="29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5"/>
                    <a:pt x="31" y="4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1"/>
                    <a:pt x="30" y="0"/>
                    <a:pt x="29" y="0"/>
                  </a:cubicBezTo>
                  <a:close/>
                  <a:moveTo>
                    <a:pt x="2" y="2"/>
                  </a:moveTo>
                  <a:cubicBezTo>
                    <a:pt x="2" y="2"/>
                    <a:pt x="2" y="1"/>
                    <a:pt x="3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8" y="3"/>
                    <a:pt x="18" y="3"/>
                    <a:pt x="17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2"/>
                  </a:cubicBezTo>
                  <a:close/>
                  <a:moveTo>
                    <a:pt x="20" y="9"/>
                  </a:moveTo>
                  <a:cubicBezTo>
                    <a:pt x="20" y="8"/>
                    <a:pt x="19" y="7"/>
                    <a:pt x="18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2" y="7"/>
                    <a:pt x="11" y="8"/>
                    <a:pt x="11" y="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24" y="6"/>
                    <a:pt x="24" y="6"/>
                    <a:pt x="24" y="6"/>
                  </a:cubicBezTo>
                  <a:lnTo>
                    <a:pt x="20" y="9"/>
                  </a:lnTo>
                  <a:close/>
                </a:path>
              </a:pathLst>
            </a:custGeom>
            <a:solidFill>
              <a:srgbClr val="8081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 dirty="0"/>
            </a:p>
          </p:txBody>
        </p:sp>
        <p:sp>
          <p:nvSpPr>
            <p:cNvPr id="33" name="Rectangle 55"/>
            <p:cNvSpPr>
              <a:spLocks noChangeArrowheads="1"/>
            </p:cNvSpPr>
            <p:nvPr/>
          </p:nvSpPr>
          <p:spPr bwMode="auto">
            <a:xfrm>
              <a:off x="7418212" y="3450705"/>
              <a:ext cx="182563" cy="217488"/>
            </a:xfrm>
            <a:prstGeom prst="rect">
              <a:avLst/>
            </a:prstGeom>
            <a:solidFill>
              <a:srgbClr val="8081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4" name="Rectangle 57"/>
            <p:cNvSpPr>
              <a:spLocks noChangeArrowheads="1"/>
            </p:cNvSpPr>
            <p:nvPr/>
          </p:nvSpPr>
          <p:spPr bwMode="auto">
            <a:xfrm>
              <a:off x="7956376" y="3450705"/>
              <a:ext cx="182563" cy="217488"/>
            </a:xfrm>
            <a:prstGeom prst="rect">
              <a:avLst/>
            </a:prstGeom>
            <a:solidFill>
              <a:srgbClr val="8081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sp>
        <p:nvSpPr>
          <p:cNvPr id="3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40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1193291"/>
          </a:xfrm>
        </p:spPr>
        <p:txBody>
          <a:bodyPr>
            <a:normAutofit/>
          </a:bodyPr>
          <a:lstStyle/>
          <a:p>
            <a:pPr algn="ctr"/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Solicitud de Permisos de </a:t>
            </a:r>
            <a:r>
              <a:rPr lang="es-ES" altLang="es-MX" sz="2400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omercialización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46275" y="1885941"/>
            <a:ext cx="1897063" cy="969962"/>
          </a:xfrm>
          <a:prstGeom prst="rect">
            <a:avLst/>
          </a:prstGeom>
          <a:solidFill>
            <a:srgbClr val="CAD9EC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¿Quién debe solicitar un permiso?</a:t>
            </a:r>
            <a:endParaRPr lang="en-U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983038" y="1885941"/>
            <a:ext cx="4922837" cy="96996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interesados en comercializar hidrocarburos, petrolíferos y petroquímicos.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962195" y="4793482"/>
            <a:ext cx="1897063" cy="969962"/>
          </a:xfrm>
          <a:prstGeom prst="rect">
            <a:avLst/>
          </a:prstGeom>
          <a:solidFill>
            <a:srgbClr val="CAD9EC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¿En dónde se presenta la documentación?</a:t>
            </a:r>
            <a:endParaRPr lang="en-U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998958" y="4793482"/>
            <a:ext cx="4922837" cy="96996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documentación se presenta de manera electrónica a través de la Oficialía de Partes Electrónica (OPE) de la CRE.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962195" y="3376888"/>
            <a:ext cx="1897063" cy="969962"/>
          </a:xfrm>
          <a:prstGeom prst="rect">
            <a:avLst/>
          </a:prstGeom>
          <a:solidFill>
            <a:srgbClr val="CAD9EC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¿Cuáles son los requisitos?</a:t>
            </a:r>
            <a:endParaRPr lang="en-U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998958" y="3376888"/>
            <a:ext cx="4922837" cy="96996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requisitos y formatos requeridos pueden ser consultados en la página: </a:t>
            </a:r>
            <a:r>
              <a:rPr 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http://www.cre.gob.mx/comercializacion.html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368" y="1889798"/>
            <a:ext cx="968375" cy="9739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368" y="3376889"/>
            <a:ext cx="968375" cy="96996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368" y="4783792"/>
            <a:ext cx="968375" cy="98917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3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9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adroTexto 18"/>
          <p:cNvSpPr txBox="1"/>
          <p:nvPr/>
        </p:nvSpPr>
        <p:spPr>
          <a:xfrm>
            <a:off x="1730064" y="274874"/>
            <a:ext cx="7104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Pasos para la Solicitud y Otorgamiento del Permiso de Comercialización</a:t>
            </a:r>
            <a:endParaRPr lang="es-MX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335088586"/>
              </p:ext>
            </p:extLst>
          </p:nvPr>
        </p:nvGraphicFramePr>
        <p:xfrm>
          <a:off x="356616" y="1273478"/>
          <a:ext cx="8391143" cy="4919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3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898525" y="1856189"/>
            <a:ext cx="1897063" cy="743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Datos del solicitante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98525" y="2736704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Acreditar existencia legal del solicitante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943226" y="1856188"/>
            <a:ext cx="5391150" cy="74069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r>
              <a:rPr lang="es-ES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ombre y denominación social.</a:t>
            </a:r>
          </a:p>
          <a:p>
            <a:pPr algn="just"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Domicilio fiscal.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943226" y="2736704"/>
            <a:ext cx="5391150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copia certificada de la escritura pública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empresa y, en su caso, modificaciones a sus estatutos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sociales.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898525" y="3602601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Acreditar al Representante Legal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943226" y="3602601"/>
            <a:ext cx="5391150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copia certificada de la escritura pública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que se otorgan poderes  al representante legal para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pleitos y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cobranzas, y actos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administración.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914445" y="4478332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Pago de Derechos y/o Aprovechamientos 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2959146" y="4478332"/>
            <a:ext cx="5391150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Copia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del comprobante del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pago en el sistema e5cinco.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930365" y="5340417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Información sobre Actividades de Comercialización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2975066" y="5340417"/>
            <a:ext cx="5391150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Especificar producto(s) y volumen(es) que se estima comercializar </a:t>
            </a:r>
          </a:p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(Formato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277331" y="2006875"/>
            <a:ext cx="428590" cy="428590"/>
            <a:chOff x="5195" y="1858879"/>
            <a:chExt cx="428590" cy="428590"/>
          </a:xfrm>
        </p:grpSpPr>
        <p:sp>
          <p:nvSpPr>
            <p:cNvPr id="31" name="Elipse 30"/>
            <p:cNvSpPr/>
            <p:nvPr/>
          </p:nvSpPr>
          <p:spPr>
            <a:xfrm>
              <a:off x="5195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Elipse 4"/>
            <p:cNvSpPr txBox="1"/>
            <p:nvPr/>
          </p:nvSpPr>
          <p:spPr>
            <a:xfrm>
              <a:off x="67961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</a:t>
              </a:r>
              <a:endParaRPr lang="es-ES" sz="2100" kern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72164" y="2877454"/>
            <a:ext cx="428590" cy="428590"/>
            <a:chOff x="1076670" y="1858879"/>
            <a:chExt cx="428590" cy="428590"/>
          </a:xfrm>
        </p:grpSpPr>
        <p:sp>
          <p:nvSpPr>
            <p:cNvPr id="34" name="Elipse 33"/>
            <p:cNvSpPr/>
            <p:nvPr/>
          </p:nvSpPr>
          <p:spPr>
            <a:xfrm>
              <a:off x="1076670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Elipse 6"/>
            <p:cNvSpPr txBox="1"/>
            <p:nvPr/>
          </p:nvSpPr>
          <p:spPr>
            <a:xfrm>
              <a:off x="1139436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</a:t>
              </a:r>
              <a:endParaRPr lang="es-ES" sz="2100" kern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272164" y="3748033"/>
            <a:ext cx="428590" cy="428590"/>
            <a:chOff x="2148145" y="1858879"/>
            <a:chExt cx="428590" cy="428590"/>
          </a:xfrm>
        </p:grpSpPr>
        <p:sp>
          <p:nvSpPr>
            <p:cNvPr id="37" name="Elipse 36"/>
            <p:cNvSpPr/>
            <p:nvPr/>
          </p:nvSpPr>
          <p:spPr>
            <a:xfrm>
              <a:off x="2148145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Elipse 8"/>
            <p:cNvSpPr txBox="1"/>
            <p:nvPr/>
          </p:nvSpPr>
          <p:spPr>
            <a:xfrm>
              <a:off x="2210911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</a:t>
              </a:r>
              <a:endParaRPr lang="es-ES" sz="2100" kern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280143" y="4620194"/>
            <a:ext cx="428590" cy="428590"/>
            <a:chOff x="3219620" y="1858879"/>
            <a:chExt cx="428590" cy="428590"/>
          </a:xfrm>
        </p:grpSpPr>
        <p:sp>
          <p:nvSpPr>
            <p:cNvPr id="40" name="Elipse 39"/>
            <p:cNvSpPr/>
            <p:nvPr/>
          </p:nvSpPr>
          <p:spPr>
            <a:xfrm>
              <a:off x="3219620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Elipse 10"/>
            <p:cNvSpPr txBox="1"/>
            <p:nvPr/>
          </p:nvSpPr>
          <p:spPr>
            <a:xfrm>
              <a:off x="3282386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</a:t>
              </a:r>
              <a:endParaRPr lang="es-ES" sz="2100" kern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280143" y="5481167"/>
            <a:ext cx="428590" cy="428590"/>
            <a:chOff x="4291096" y="1858879"/>
            <a:chExt cx="428590" cy="428590"/>
          </a:xfrm>
        </p:grpSpPr>
        <p:sp>
          <p:nvSpPr>
            <p:cNvPr id="43" name="Elipse 42"/>
            <p:cNvSpPr/>
            <p:nvPr/>
          </p:nvSpPr>
          <p:spPr>
            <a:xfrm>
              <a:off x="4291096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Elipse 12"/>
            <p:cNvSpPr txBox="1"/>
            <p:nvPr/>
          </p:nvSpPr>
          <p:spPr>
            <a:xfrm>
              <a:off x="4353862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</a:t>
              </a:r>
              <a:endParaRPr lang="es-ES" sz="2100" kern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45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1193291"/>
          </a:xfrm>
        </p:spPr>
        <p:txBody>
          <a:bodyPr>
            <a:normAutofit/>
          </a:bodyPr>
          <a:lstStyle/>
          <a:p>
            <a:pPr algn="ctr"/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Requisitos de los Permisos de </a:t>
            </a:r>
            <a:r>
              <a:rPr lang="es-ES" altLang="es-MX" sz="2400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omercialización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8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917575" y="1856189"/>
            <a:ext cx="1897063" cy="743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Estructura accionaria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917575" y="2736704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Estados Financieros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971800" y="1856188"/>
            <a:ext cx="5381626" cy="74069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Diagrama de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estructura accionaria y corporativa del capital social del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solicitante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971800" y="2736704"/>
            <a:ext cx="5381626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trata de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empresa que comercializaba hidrocarburos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antes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12 de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agosto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2014, los estados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financieros dictaminados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ejercicio fiscal inmediato anterior.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917575" y="3602601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Carta compromiso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971800" y="3602601"/>
            <a:ext cx="5381626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Carta en que se asume el compromiso de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cumplir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obligaciones establecidas en el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marco jurídico, el Permiso 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las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disposiciones que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emita la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 en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 de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comercialización.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933495" y="4478332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Impacto Social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2987720" y="4478332"/>
            <a:ext cx="5381626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Acuse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recibo de la evaluación de impacto social que se presente a la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SENER, si el proyecto contempla obras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desarrollo de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infraestructura.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949415" y="5340417"/>
            <a:ext cx="1897063" cy="710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Continuidad del servicio</a:t>
            </a:r>
            <a:endParaRPr lang="en-U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3003640" y="5340417"/>
            <a:ext cx="5381626" cy="71009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buClr>
                <a:srgbClr val="997D00"/>
              </a:buClr>
              <a:buSzPct val="80000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Describir su compromiso para mantener la prestación de sus servicios.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327025" y="2012242"/>
            <a:ext cx="428590" cy="428590"/>
            <a:chOff x="5362571" y="1858879"/>
            <a:chExt cx="428590" cy="428590"/>
          </a:xfrm>
        </p:grpSpPr>
        <p:sp>
          <p:nvSpPr>
            <p:cNvPr id="48" name="Elipse 47"/>
            <p:cNvSpPr/>
            <p:nvPr/>
          </p:nvSpPr>
          <p:spPr>
            <a:xfrm>
              <a:off x="5362571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Elipse 14"/>
            <p:cNvSpPr txBox="1"/>
            <p:nvPr/>
          </p:nvSpPr>
          <p:spPr>
            <a:xfrm>
              <a:off x="5425337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</a:t>
              </a:r>
              <a:endParaRPr lang="es-ES" sz="21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325384" y="2877454"/>
            <a:ext cx="428590" cy="428590"/>
            <a:chOff x="6434046" y="1858879"/>
            <a:chExt cx="428590" cy="428590"/>
          </a:xfrm>
        </p:grpSpPr>
        <p:sp>
          <p:nvSpPr>
            <p:cNvPr id="46" name="Elipse 45"/>
            <p:cNvSpPr/>
            <p:nvPr/>
          </p:nvSpPr>
          <p:spPr>
            <a:xfrm>
              <a:off x="6434046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Elipse 16"/>
            <p:cNvSpPr txBox="1"/>
            <p:nvPr/>
          </p:nvSpPr>
          <p:spPr>
            <a:xfrm>
              <a:off x="6496812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</a:t>
              </a:r>
              <a:endParaRPr lang="es-ES" sz="21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331823" y="3743351"/>
            <a:ext cx="428590" cy="428590"/>
            <a:chOff x="7505522" y="1858879"/>
            <a:chExt cx="428590" cy="428590"/>
          </a:xfrm>
        </p:grpSpPr>
        <p:sp>
          <p:nvSpPr>
            <p:cNvPr id="44" name="Elipse 43"/>
            <p:cNvSpPr/>
            <p:nvPr/>
          </p:nvSpPr>
          <p:spPr>
            <a:xfrm>
              <a:off x="7505522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Elipse 18"/>
            <p:cNvSpPr txBox="1"/>
            <p:nvPr/>
          </p:nvSpPr>
          <p:spPr>
            <a:xfrm>
              <a:off x="7568288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8</a:t>
              </a:r>
              <a:endParaRPr lang="es-ES" sz="21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331823" y="4608563"/>
            <a:ext cx="428590" cy="428590"/>
            <a:chOff x="8576997" y="1858879"/>
            <a:chExt cx="428590" cy="428590"/>
          </a:xfrm>
        </p:grpSpPr>
        <p:sp>
          <p:nvSpPr>
            <p:cNvPr id="42" name="Elipse 41"/>
            <p:cNvSpPr/>
            <p:nvPr/>
          </p:nvSpPr>
          <p:spPr>
            <a:xfrm>
              <a:off x="8576997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Elipse 20"/>
            <p:cNvSpPr txBox="1"/>
            <p:nvPr/>
          </p:nvSpPr>
          <p:spPr>
            <a:xfrm>
              <a:off x="8639763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</a:t>
              </a:r>
              <a:endParaRPr lang="es-ES" sz="21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331823" y="5422274"/>
            <a:ext cx="428590" cy="428590"/>
            <a:chOff x="9648472" y="1858879"/>
            <a:chExt cx="428590" cy="428590"/>
          </a:xfrm>
        </p:grpSpPr>
        <p:sp>
          <p:nvSpPr>
            <p:cNvPr id="40" name="Elipse 39"/>
            <p:cNvSpPr/>
            <p:nvPr/>
          </p:nvSpPr>
          <p:spPr>
            <a:xfrm>
              <a:off x="9648472" y="1858879"/>
              <a:ext cx="428590" cy="42859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Elipse 22"/>
            <p:cNvSpPr txBox="1"/>
            <p:nvPr/>
          </p:nvSpPr>
          <p:spPr>
            <a:xfrm>
              <a:off x="9711238" y="1921645"/>
              <a:ext cx="303058" cy="3030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1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</a:t>
              </a:r>
              <a:endParaRPr lang="es-ES" sz="21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0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1193291"/>
          </a:xfrm>
        </p:spPr>
        <p:txBody>
          <a:bodyPr>
            <a:normAutofit/>
          </a:bodyPr>
          <a:lstStyle/>
          <a:p>
            <a:pPr algn="ctr"/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Requisitos de los Permisos de </a:t>
            </a:r>
            <a:r>
              <a:rPr lang="es-ES" altLang="es-MX" sz="2400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omercialización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7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Datos de contacto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978718" y="1582585"/>
            <a:ext cx="67614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Coordinación 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de Mercados de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Hidrocarburos</a:t>
            </a:r>
          </a:p>
          <a:p>
            <a:pPr algn="ctr"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Teléfonos</a:t>
            </a: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Francisco de la Isla	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(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55)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5283-1926</a:t>
            </a:r>
            <a:endParaRPr lang="es-MX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MX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Verónica Navarro 	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(55) 5283-1515 (</a:t>
            </a:r>
            <a:r>
              <a:rPr lang="es-MX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Conm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Arturo Valdés		   (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55)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5283-1515 (</a:t>
            </a:r>
            <a:r>
              <a:rPr lang="es-MX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Conm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s-MX" sz="200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Correo electrónico: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permisos_comercializacion@cre.gob.mx</a:t>
            </a:r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79707" y="1390561"/>
            <a:ext cx="676142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es-MX" sz="8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s-MX" sz="4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¡Gracias!</a:t>
            </a:r>
          </a:p>
          <a:p>
            <a:pPr algn="ctr" fontAlgn="base"/>
            <a:endParaRPr lang="es-MX" sz="7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s-MX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www.cre.gob.mx</a:t>
            </a:r>
            <a:endParaRPr lang="es-MX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3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 CR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 CRE 1</Template>
  <TotalTime>12862</TotalTime>
  <Words>488</Words>
  <Application>Microsoft Office PowerPoint</Application>
  <PresentationFormat>Presentación en pantalla (4:3)</PresentationFormat>
  <Paragraphs>105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Tahoma</vt:lpstr>
      <vt:lpstr>Wingdings</vt:lpstr>
      <vt:lpstr>Presentacion CRE 1</vt:lpstr>
      <vt:lpstr>Presentación de PowerPoint</vt:lpstr>
      <vt:lpstr>Presentación de PowerPoint</vt:lpstr>
      <vt:lpstr>Solicitud de Permisos de Comercialización</vt:lpstr>
      <vt:lpstr>Presentación de PowerPoint</vt:lpstr>
      <vt:lpstr>Requisitos de los Permisos de Comercialización</vt:lpstr>
      <vt:lpstr>Requisitos de los Permisos de Comercialización</vt:lpstr>
      <vt:lpstr> Datos de contacto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RÉGIMEN PERMANENTE DE LOS  TCGVPM DE GAS NATURAL Y ESQUEMA DE ACCESO ABIERTO Y RESERVA DE CAPACIDAD EN EL SNG</dc:title>
  <dc:creator>Alvaro Efrain Tellez Rangel</dc:creator>
  <cp:lastModifiedBy>Francisco Agustin De la Isla Corry</cp:lastModifiedBy>
  <cp:revision>424</cp:revision>
  <cp:lastPrinted>2015-06-24T23:53:59Z</cp:lastPrinted>
  <dcterms:created xsi:type="dcterms:W3CDTF">2011-04-01T01:05:49Z</dcterms:created>
  <dcterms:modified xsi:type="dcterms:W3CDTF">2016-03-09T21:34:54Z</dcterms:modified>
</cp:coreProperties>
</file>