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280" r:id="rId2"/>
    <p:sldId id="299" r:id="rId3"/>
    <p:sldId id="308" r:id="rId4"/>
    <p:sldId id="284" r:id="rId5"/>
    <p:sldId id="318" r:id="rId6"/>
    <p:sldId id="319" r:id="rId7"/>
    <p:sldId id="300" r:id="rId8"/>
    <p:sldId id="329" r:id="rId9"/>
    <p:sldId id="330" r:id="rId10"/>
    <p:sldId id="328" r:id="rId11"/>
    <p:sldId id="327" r:id="rId12"/>
    <p:sldId id="315" r:id="rId13"/>
    <p:sldId id="331" r:id="rId14"/>
    <p:sldId id="339" r:id="rId15"/>
    <p:sldId id="342" r:id="rId16"/>
    <p:sldId id="320" r:id="rId17"/>
    <p:sldId id="332" r:id="rId18"/>
    <p:sldId id="333" r:id="rId19"/>
    <p:sldId id="334" r:id="rId20"/>
    <p:sldId id="335" r:id="rId21"/>
    <p:sldId id="336" r:id="rId22"/>
    <p:sldId id="337" r:id="rId23"/>
    <p:sldId id="338" r:id="rId24"/>
    <p:sldId id="343" r:id="rId25"/>
    <p:sldId id="344" r:id="rId26"/>
    <p:sldId id="321" r:id="rId27"/>
    <p:sldId id="322" r:id="rId28"/>
    <p:sldId id="323" r:id="rId29"/>
    <p:sldId id="324" r:id="rId30"/>
    <p:sldId id="325" r:id="rId31"/>
    <p:sldId id="326" r:id="rId3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72" y="-72"/>
      </p:cViewPr>
      <p:guideLst>
        <p:guide orient="horz" pos="2160"/>
        <p:guide pos="2880"/>
      </p:guideLst>
    </p:cSldViewPr>
  </p:slideViewPr>
  <p:notesTextViewPr>
    <p:cViewPr>
      <p:scale>
        <a:sx n="1" d="1"/>
        <a:sy n="1" d="1"/>
      </p:scale>
      <p:origin x="0" y="0"/>
    </p:cViewPr>
  </p:notesTextViewPr>
  <p:notesViewPr>
    <p:cSldViewPr>
      <p:cViewPr varScale="1">
        <p:scale>
          <a:sx n="88" d="100"/>
          <a:sy n="88" d="100"/>
        </p:scale>
        <p:origin x="-3870"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E2B9D8-0E7F-42A5-8768-1232E0830EFE}" type="doc">
      <dgm:prSet loTypeId="urn:microsoft.com/office/officeart/2005/8/layout/funnel1" loCatId="process" qsTypeId="urn:microsoft.com/office/officeart/2005/8/quickstyle/3d3" qsCatId="3D" csTypeId="urn:microsoft.com/office/officeart/2005/8/colors/colorful1#1" csCatId="colorful" phldr="1"/>
      <dgm:spPr/>
      <dgm:t>
        <a:bodyPr/>
        <a:lstStyle/>
        <a:p>
          <a:endParaRPr lang="es-MX"/>
        </a:p>
      </dgm:t>
    </dgm:pt>
    <dgm:pt modelId="{2DE4A3CA-8D4C-42E1-8FFC-837E888CA4DF}">
      <dgm:prSet phldrT="[Texto]" custT="1"/>
      <dgm:spPr/>
      <dgm:t>
        <a:bodyPr/>
        <a:lstStyle/>
        <a:p>
          <a:r>
            <a:rPr lang="es-MX" sz="1100" b="1" dirty="0" smtClean="0"/>
            <a:t>Ley de Geotermia </a:t>
          </a:r>
          <a:endParaRPr lang="es-MX" sz="1100" b="1" dirty="0"/>
        </a:p>
      </dgm:t>
    </dgm:pt>
    <dgm:pt modelId="{0FB7D913-ED75-4620-A3CF-96B4F06A494B}" type="parTrans" cxnId="{539F58F7-DC6F-4817-9699-872A3A588F3D}">
      <dgm:prSet/>
      <dgm:spPr/>
      <dgm:t>
        <a:bodyPr/>
        <a:lstStyle/>
        <a:p>
          <a:endParaRPr lang="es-MX"/>
        </a:p>
      </dgm:t>
    </dgm:pt>
    <dgm:pt modelId="{98132643-D5C4-4693-9DD1-6D0F9B612E07}" type="sibTrans" cxnId="{539F58F7-DC6F-4817-9699-872A3A588F3D}">
      <dgm:prSet/>
      <dgm:spPr/>
      <dgm:t>
        <a:bodyPr/>
        <a:lstStyle/>
        <a:p>
          <a:endParaRPr lang="es-MX"/>
        </a:p>
      </dgm:t>
    </dgm:pt>
    <dgm:pt modelId="{1D3E89F7-ED72-40C8-82E9-1F8307F4A363}">
      <dgm:prSet phldrT="[Texto]" custT="1"/>
      <dgm:spPr/>
      <dgm:t>
        <a:bodyPr/>
        <a:lstStyle/>
        <a:p>
          <a:r>
            <a:rPr lang="es-MX" sz="1100" b="1" dirty="0" smtClean="0"/>
            <a:t>Ley de la Industria Eléctrica</a:t>
          </a:r>
          <a:endParaRPr lang="es-MX" sz="1100" b="1" dirty="0"/>
        </a:p>
      </dgm:t>
    </dgm:pt>
    <dgm:pt modelId="{8134A33C-D3F6-43A0-A076-736376993B04}" type="parTrans" cxnId="{52BC3956-A1BD-4076-8E60-2C33620936D1}">
      <dgm:prSet/>
      <dgm:spPr/>
      <dgm:t>
        <a:bodyPr/>
        <a:lstStyle/>
        <a:p>
          <a:endParaRPr lang="es-MX"/>
        </a:p>
      </dgm:t>
    </dgm:pt>
    <dgm:pt modelId="{F4B6EF0A-D607-4FAA-90E7-528ECD1C5418}" type="sibTrans" cxnId="{52BC3956-A1BD-4076-8E60-2C33620936D1}">
      <dgm:prSet/>
      <dgm:spPr/>
      <dgm:t>
        <a:bodyPr/>
        <a:lstStyle/>
        <a:p>
          <a:endParaRPr lang="es-MX"/>
        </a:p>
      </dgm:t>
    </dgm:pt>
    <dgm:pt modelId="{D3B12817-1DD7-43C8-84AF-3FE9E511817C}">
      <dgm:prSet phldrT="[Texto]" custT="1"/>
      <dgm:spPr/>
      <dgm:t>
        <a:bodyPr/>
        <a:lstStyle/>
        <a:p>
          <a:r>
            <a:rPr lang="es-MX" sz="1100" b="1" dirty="0" smtClean="0"/>
            <a:t>Ley de Hidrocarburos</a:t>
          </a:r>
          <a:endParaRPr lang="es-MX" sz="1100" b="1" dirty="0"/>
        </a:p>
      </dgm:t>
    </dgm:pt>
    <dgm:pt modelId="{80D6333F-2615-427D-93FB-8EFA454E66BB}" type="parTrans" cxnId="{3D922D95-E97E-472B-8604-40A3C409CF0C}">
      <dgm:prSet/>
      <dgm:spPr/>
      <dgm:t>
        <a:bodyPr/>
        <a:lstStyle/>
        <a:p>
          <a:endParaRPr lang="es-MX"/>
        </a:p>
      </dgm:t>
    </dgm:pt>
    <dgm:pt modelId="{8A31BF48-70BB-4EC3-93D4-E88EA8291737}" type="sibTrans" cxnId="{3D922D95-E97E-472B-8604-40A3C409CF0C}">
      <dgm:prSet/>
      <dgm:spPr/>
      <dgm:t>
        <a:bodyPr/>
        <a:lstStyle/>
        <a:p>
          <a:endParaRPr lang="es-MX"/>
        </a:p>
      </dgm:t>
    </dgm:pt>
    <dgm:pt modelId="{B1073F6A-D32E-4E42-B79F-E297B1486CDC}">
      <dgm:prSet phldrT="[Texto]"/>
      <dgm:spPr/>
      <dgm:t>
        <a:bodyPr/>
        <a:lstStyle/>
        <a:p>
          <a:r>
            <a:rPr lang="es-MX" b="1" dirty="0" smtClean="0"/>
            <a:t>Derechos Humanos </a:t>
          </a:r>
          <a:endParaRPr lang="es-MX" b="1" dirty="0"/>
        </a:p>
      </dgm:t>
    </dgm:pt>
    <dgm:pt modelId="{F44D3219-06C4-4088-B1B3-26144FABFF5A}" type="parTrans" cxnId="{E0AFD758-3D2A-4974-A26B-19C674D126D5}">
      <dgm:prSet/>
      <dgm:spPr/>
      <dgm:t>
        <a:bodyPr/>
        <a:lstStyle/>
        <a:p>
          <a:endParaRPr lang="es-MX"/>
        </a:p>
      </dgm:t>
    </dgm:pt>
    <dgm:pt modelId="{826C69DC-FA98-4D64-864F-AE8EAE8E0CEB}" type="sibTrans" cxnId="{E0AFD758-3D2A-4974-A26B-19C674D126D5}">
      <dgm:prSet/>
      <dgm:spPr/>
      <dgm:t>
        <a:bodyPr/>
        <a:lstStyle/>
        <a:p>
          <a:endParaRPr lang="es-MX"/>
        </a:p>
      </dgm:t>
    </dgm:pt>
    <dgm:pt modelId="{CCF07EA7-C657-49E5-B955-0CCDE5EE3FD6}" type="pres">
      <dgm:prSet presAssocID="{ABE2B9D8-0E7F-42A5-8768-1232E0830EFE}" presName="Name0" presStyleCnt="0">
        <dgm:presLayoutVars>
          <dgm:chMax val="4"/>
          <dgm:resizeHandles val="exact"/>
        </dgm:presLayoutVars>
      </dgm:prSet>
      <dgm:spPr/>
      <dgm:t>
        <a:bodyPr/>
        <a:lstStyle/>
        <a:p>
          <a:endParaRPr lang="es-MX"/>
        </a:p>
      </dgm:t>
    </dgm:pt>
    <dgm:pt modelId="{5D958031-99BC-457A-B225-EBDE6A91A3FC}" type="pres">
      <dgm:prSet presAssocID="{ABE2B9D8-0E7F-42A5-8768-1232E0830EFE}" presName="ellipse" presStyleLbl="trBgShp" presStyleIdx="0" presStyleCnt="1" custScaleX="128189" custScaleY="127272" custLinFactNeighborX="3584" custLinFactNeighborY="-22625"/>
      <dgm:spPr/>
    </dgm:pt>
    <dgm:pt modelId="{70220E9B-6DDA-4F42-9B55-FD78AF7FB2F2}" type="pres">
      <dgm:prSet presAssocID="{ABE2B9D8-0E7F-42A5-8768-1232E0830EFE}" presName="arrow1" presStyleLbl="fgShp" presStyleIdx="0" presStyleCnt="1" custAng="10800000" custLinFactNeighborX="3024" custLinFactNeighborY="97046"/>
      <dgm:spPr/>
    </dgm:pt>
    <dgm:pt modelId="{1EF5415D-50D2-4326-A452-6A8B5D183B39}" type="pres">
      <dgm:prSet presAssocID="{ABE2B9D8-0E7F-42A5-8768-1232E0830EFE}" presName="rectangle" presStyleLbl="revTx" presStyleIdx="0" presStyleCnt="1" custLinFactNeighborX="5491" custLinFactNeighborY="62424">
        <dgm:presLayoutVars>
          <dgm:bulletEnabled val="1"/>
        </dgm:presLayoutVars>
      </dgm:prSet>
      <dgm:spPr/>
      <dgm:t>
        <a:bodyPr/>
        <a:lstStyle/>
        <a:p>
          <a:endParaRPr lang="es-MX"/>
        </a:p>
      </dgm:t>
    </dgm:pt>
    <dgm:pt modelId="{229D12CA-B379-46FF-8383-425FA70D7FC9}" type="pres">
      <dgm:prSet presAssocID="{1D3E89F7-ED72-40C8-82E9-1F8307F4A363}" presName="item1" presStyleLbl="node1" presStyleIdx="0" presStyleCnt="3" custScaleX="148808" custScaleY="125309">
        <dgm:presLayoutVars>
          <dgm:bulletEnabled val="1"/>
        </dgm:presLayoutVars>
      </dgm:prSet>
      <dgm:spPr/>
      <dgm:t>
        <a:bodyPr/>
        <a:lstStyle/>
        <a:p>
          <a:endParaRPr lang="es-MX"/>
        </a:p>
      </dgm:t>
    </dgm:pt>
    <dgm:pt modelId="{7E35D0B7-4C77-41EE-83B3-5FCACC041F86}" type="pres">
      <dgm:prSet presAssocID="{D3B12817-1DD7-43C8-84AF-3FE9E511817C}" presName="item2" presStyleLbl="node1" presStyleIdx="1" presStyleCnt="3" custScaleX="128283" custScaleY="113738" custLinFactNeighborX="6562" custLinFactNeighborY="-15218">
        <dgm:presLayoutVars>
          <dgm:bulletEnabled val="1"/>
        </dgm:presLayoutVars>
      </dgm:prSet>
      <dgm:spPr/>
      <dgm:t>
        <a:bodyPr/>
        <a:lstStyle/>
        <a:p>
          <a:endParaRPr lang="es-MX"/>
        </a:p>
      </dgm:t>
    </dgm:pt>
    <dgm:pt modelId="{4E5751F7-C3B0-4513-899A-3FD8F6A1DE92}" type="pres">
      <dgm:prSet presAssocID="{B1073F6A-D32E-4E42-B79F-E297B1486CDC}" presName="item3" presStyleLbl="node1" presStyleIdx="2" presStyleCnt="3" custScaleX="135960" custScaleY="113608">
        <dgm:presLayoutVars>
          <dgm:bulletEnabled val="1"/>
        </dgm:presLayoutVars>
      </dgm:prSet>
      <dgm:spPr/>
      <dgm:t>
        <a:bodyPr/>
        <a:lstStyle/>
        <a:p>
          <a:endParaRPr lang="es-MX"/>
        </a:p>
      </dgm:t>
    </dgm:pt>
    <dgm:pt modelId="{DD890403-687E-41A9-9FB3-9825335D0237}" type="pres">
      <dgm:prSet presAssocID="{ABE2B9D8-0E7F-42A5-8768-1232E0830EFE}" presName="funnel" presStyleLbl="trAlignAcc1" presStyleIdx="0" presStyleCnt="1" custScaleX="118182" custScaleY="125974" custLinFactNeighborX="3247" custLinFactNeighborY="162"/>
      <dgm:spPr/>
    </dgm:pt>
  </dgm:ptLst>
  <dgm:cxnLst>
    <dgm:cxn modelId="{00465839-6C77-460F-A09D-8C766C75E720}" type="presOf" srcId="{2DE4A3CA-8D4C-42E1-8FFC-837E888CA4DF}" destId="{4E5751F7-C3B0-4513-899A-3FD8F6A1DE92}" srcOrd="0" destOrd="0" presId="urn:microsoft.com/office/officeart/2005/8/layout/funnel1"/>
    <dgm:cxn modelId="{3F7923F8-B7F7-4ABF-9D53-26AE5C5AD83B}" type="presOf" srcId="{B1073F6A-D32E-4E42-B79F-E297B1486CDC}" destId="{1EF5415D-50D2-4326-A452-6A8B5D183B39}" srcOrd="0" destOrd="0" presId="urn:microsoft.com/office/officeart/2005/8/layout/funnel1"/>
    <dgm:cxn modelId="{D27C1457-1A03-4EA3-939D-1F89DCB39A23}" type="presOf" srcId="{1D3E89F7-ED72-40C8-82E9-1F8307F4A363}" destId="{7E35D0B7-4C77-41EE-83B3-5FCACC041F86}" srcOrd="0" destOrd="0" presId="urn:microsoft.com/office/officeart/2005/8/layout/funnel1"/>
    <dgm:cxn modelId="{47B046DF-9E7A-45B9-864A-C1A9E92609F3}" type="presOf" srcId="{D3B12817-1DD7-43C8-84AF-3FE9E511817C}" destId="{229D12CA-B379-46FF-8383-425FA70D7FC9}" srcOrd="0" destOrd="0" presId="urn:microsoft.com/office/officeart/2005/8/layout/funnel1"/>
    <dgm:cxn modelId="{E0AFD758-3D2A-4974-A26B-19C674D126D5}" srcId="{ABE2B9D8-0E7F-42A5-8768-1232E0830EFE}" destId="{B1073F6A-D32E-4E42-B79F-E297B1486CDC}" srcOrd="3" destOrd="0" parTransId="{F44D3219-06C4-4088-B1B3-26144FABFF5A}" sibTransId="{826C69DC-FA98-4D64-864F-AE8EAE8E0CEB}"/>
    <dgm:cxn modelId="{3D922D95-E97E-472B-8604-40A3C409CF0C}" srcId="{ABE2B9D8-0E7F-42A5-8768-1232E0830EFE}" destId="{D3B12817-1DD7-43C8-84AF-3FE9E511817C}" srcOrd="2" destOrd="0" parTransId="{80D6333F-2615-427D-93FB-8EFA454E66BB}" sibTransId="{8A31BF48-70BB-4EC3-93D4-E88EA8291737}"/>
    <dgm:cxn modelId="{539F58F7-DC6F-4817-9699-872A3A588F3D}" srcId="{ABE2B9D8-0E7F-42A5-8768-1232E0830EFE}" destId="{2DE4A3CA-8D4C-42E1-8FFC-837E888CA4DF}" srcOrd="0" destOrd="0" parTransId="{0FB7D913-ED75-4620-A3CF-96B4F06A494B}" sibTransId="{98132643-D5C4-4693-9DD1-6D0F9B612E07}"/>
    <dgm:cxn modelId="{52BC3956-A1BD-4076-8E60-2C33620936D1}" srcId="{ABE2B9D8-0E7F-42A5-8768-1232E0830EFE}" destId="{1D3E89F7-ED72-40C8-82E9-1F8307F4A363}" srcOrd="1" destOrd="0" parTransId="{8134A33C-D3F6-43A0-A076-736376993B04}" sibTransId="{F4B6EF0A-D607-4FAA-90E7-528ECD1C5418}"/>
    <dgm:cxn modelId="{411FA328-8F93-4982-8ABF-4F18C61D5F63}" type="presOf" srcId="{ABE2B9D8-0E7F-42A5-8768-1232E0830EFE}" destId="{CCF07EA7-C657-49E5-B955-0CCDE5EE3FD6}" srcOrd="0" destOrd="0" presId="urn:microsoft.com/office/officeart/2005/8/layout/funnel1"/>
    <dgm:cxn modelId="{3D32FF5B-74E7-4027-A63C-FB60C78360D6}" type="presParOf" srcId="{CCF07EA7-C657-49E5-B955-0CCDE5EE3FD6}" destId="{5D958031-99BC-457A-B225-EBDE6A91A3FC}" srcOrd="0" destOrd="0" presId="urn:microsoft.com/office/officeart/2005/8/layout/funnel1"/>
    <dgm:cxn modelId="{2E34E054-16E7-46F7-8F76-4CCB56D948AA}" type="presParOf" srcId="{CCF07EA7-C657-49E5-B955-0CCDE5EE3FD6}" destId="{70220E9B-6DDA-4F42-9B55-FD78AF7FB2F2}" srcOrd="1" destOrd="0" presId="urn:microsoft.com/office/officeart/2005/8/layout/funnel1"/>
    <dgm:cxn modelId="{A8D77DD8-A0CB-4654-B204-861C582BEA10}" type="presParOf" srcId="{CCF07EA7-C657-49E5-B955-0CCDE5EE3FD6}" destId="{1EF5415D-50D2-4326-A452-6A8B5D183B39}" srcOrd="2" destOrd="0" presId="urn:microsoft.com/office/officeart/2005/8/layout/funnel1"/>
    <dgm:cxn modelId="{67097D1D-DF79-433E-BB2D-9FA47F4B35BF}" type="presParOf" srcId="{CCF07EA7-C657-49E5-B955-0CCDE5EE3FD6}" destId="{229D12CA-B379-46FF-8383-425FA70D7FC9}" srcOrd="3" destOrd="0" presId="urn:microsoft.com/office/officeart/2005/8/layout/funnel1"/>
    <dgm:cxn modelId="{443C89D3-D9BC-4646-89D5-04527B29D554}" type="presParOf" srcId="{CCF07EA7-C657-49E5-B955-0CCDE5EE3FD6}" destId="{7E35D0B7-4C77-41EE-83B3-5FCACC041F86}" srcOrd="4" destOrd="0" presId="urn:microsoft.com/office/officeart/2005/8/layout/funnel1"/>
    <dgm:cxn modelId="{FC05B6F6-B153-462F-BF51-9D0881F75694}" type="presParOf" srcId="{CCF07EA7-C657-49E5-B955-0CCDE5EE3FD6}" destId="{4E5751F7-C3B0-4513-899A-3FD8F6A1DE92}" srcOrd="5" destOrd="0" presId="urn:microsoft.com/office/officeart/2005/8/layout/funnel1"/>
    <dgm:cxn modelId="{3FB5B658-BAC6-4B4C-8C35-B0B8ED3EA511}" type="presParOf" srcId="{CCF07EA7-C657-49E5-B955-0CCDE5EE3FD6}" destId="{DD890403-687E-41A9-9FB3-9825335D0237}" srcOrd="6" destOrd="0" presId="urn:microsoft.com/office/officeart/2005/8/layout/funnel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053C91B-833C-4368-BB19-B2BE15E00863}" type="doc">
      <dgm:prSet loTypeId="urn:microsoft.com/office/officeart/2005/8/layout/vProcess5" loCatId="process" qsTypeId="urn:microsoft.com/office/officeart/2005/8/quickstyle/simple1" qsCatId="simple" csTypeId="urn:microsoft.com/office/officeart/2005/8/colors/accent0_1" csCatId="mainScheme" phldr="1"/>
      <dgm:spPr/>
    </dgm:pt>
    <dgm:pt modelId="{8348F3E3-79EC-4C86-AC45-2E0CA5FBFEED}">
      <dgm:prSet phldrT="[Texto]" custT="1"/>
      <dgm:spPr>
        <a:xfrm>
          <a:off x="968867" y="2184722"/>
          <a:ext cx="6487200" cy="959146"/>
        </a:xfrm>
        <a:solidFill>
          <a:schemeClr val="accent1">
            <a:lumMod val="60000"/>
            <a:lumOff val="40000"/>
          </a:schemeClr>
        </a:solidFill>
        <a:ln w="25400" cap="flat" cmpd="sng" algn="ctr">
          <a:solidFill>
            <a:sysClr val="windowText" lastClr="000000">
              <a:shade val="80000"/>
              <a:hueOff val="0"/>
              <a:satOff val="0"/>
              <a:lumOff val="0"/>
              <a:alphaOff val="0"/>
            </a:sysClr>
          </a:solidFill>
          <a:prstDash val="solid"/>
        </a:ln>
        <a:effectLst/>
      </dgm:spPr>
      <dgm:t>
        <a:bodyPr/>
        <a:lstStyle/>
        <a:p>
          <a:r>
            <a:rPr lang="es-MX" sz="2300" b="1" dirty="0" smtClean="0">
              <a:solidFill>
                <a:sysClr val="windowText" lastClr="000000"/>
              </a:solidFill>
              <a:latin typeface="Bookman Old Style" panose="02050604050505020204" pitchFamily="18" charset="0"/>
              <a:ea typeface="+mn-ea"/>
              <a:cs typeface="+mn-cs"/>
            </a:rPr>
            <a:t>ETAPA </a:t>
          </a:r>
          <a:r>
            <a:rPr lang="es-MX" sz="2300" b="1" dirty="0">
              <a:solidFill>
                <a:sysClr val="windowText" lastClr="000000"/>
              </a:solidFill>
              <a:latin typeface="Bookman Old Style" panose="02050604050505020204" pitchFamily="18" charset="0"/>
              <a:ea typeface="+mn-ea"/>
              <a:cs typeface="+mn-cs"/>
            </a:rPr>
            <a:t>DELIBERATIVA</a:t>
          </a:r>
        </a:p>
      </dgm:t>
    </dgm:pt>
    <dgm:pt modelId="{20E31195-10FE-4660-A07E-5715CE27248F}" type="parTrans" cxnId="{B795134E-5908-46FB-9C4F-096868DE02BA}">
      <dgm:prSet/>
      <dgm:spPr/>
      <dgm:t>
        <a:bodyPr/>
        <a:lstStyle/>
        <a:p>
          <a:endParaRPr lang="es-MX" sz="2400"/>
        </a:p>
      </dgm:t>
    </dgm:pt>
    <dgm:pt modelId="{F30024ED-532D-49B4-9C9A-D50B6F9B3E4B}" type="sibTrans" cxnId="{B795134E-5908-46FB-9C4F-096868DE02BA}">
      <dgm:prSet/>
      <dgm:spPr>
        <a:xfrm>
          <a:off x="6832623" y="2869446"/>
          <a:ext cx="623445" cy="623445"/>
        </a:xfrm>
        <a:solidFill>
          <a:srgbClr val="FFFFFF">
            <a:alpha val="90000"/>
            <a:tint val="40000"/>
            <a:hueOff val="0"/>
            <a:satOff val="0"/>
            <a:lumOff val="0"/>
            <a:alphaOff val="0"/>
          </a:srgbClr>
        </a:solidFill>
        <a:ln w="25400" cap="flat" cmpd="sng" algn="ctr">
          <a:solidFill>
            <a:srgbClr val="000000">
              <a:alpha val="90000"/>
              <a:hueOff val="0"/>
              <a:satOff val="0"/>
              <a:lumOff val="0"/>
              <a:alphaOff val="0"/>
            </a:srgbClr>
          </a:solidFill>
          <a:prstDash val="solid"/>
        </a:ln>
        <a:effectLst/>
      </dgm:spPr>
      <dgm:t>
        <a:bodyPr/>
        <a:lstStyle/>
        <a:p>
          <a:endParaRPr lang="es-MX" sz="2400" dirty="0">
            <a:solidFill>
              <a:srgbClr val="000000">
                <a:hueOff val="0"/>
                <a:satOff val="0"/>
                <a:lumOff val="0"/>
                <a:alphaOff val="0"/>
              </a:srgbClr>
            </a:solidFill>
            <a:latin typeface="Arial"/>
            <a:ea typeface="+mn-ea"/>
            <a:cs typeface="+mn-cs"/>
          </a:endParaRPr>
        </a:p>
      </dgm:t>
    </dgm:pt>
    <dgm:pt modelId="{BE4C687F-EFDB-416F-A8C5-61009D6EDAAE}">
      <dgm:prSet custT="1"/>
      <dgm:spPr>
        <a:xfrm>
          <a:off x="484433" y="1092361"/>
          <a:ext cx="6487200" cy="959146"/>
        </a:xfrm>
        <a:solidFill>
          <a:schemeClr val="accent5">
            <a:lumMod val="60000"/>
            <a:lumOff val="40000"/>
          </a:schemeClr>
        </a:solidFill>
        <a:ln w="25400" cap="flat" cmpd="sng" algn="ctr">
          <a:solidFill>
            <a:srgbClr val="000000">
              <a:shade val="80000"/>
              <a:hueOff val="0"/>
              <a:satOff val="0"/>
              <a:lumOff val="0"/>
              <a:alphaOff val="0"/>
            </a:srgbClr>
          </a:solidFill>
          <a:prstDash val="solid"/>
        </a:ln>
        <a:effectLst/>
      </dgm:spPr>
      <dgm:t>
        <a:bodyPr/>
        <a:lstStyle/>
        <a:p>
          <a:r>
            <a:rPr lang="es-MX" sz="2300" b="1" dirty="0" smtClean="0">
              <a:solidFill>
                <a:sysClr val="windowText" lastClr="000000"/>
              </a:solidFill>
              <a:latin typeface="Bookman Old Style" panose="02050604050505020204" pitchFamily="18" charset="0"/>
              <a:ea typeface="+mn-ea"/>
              <a:cs typeface="+mn-cs"/>
            </a:rPr>
            <a:t>ETAPA </a:t>
          </a:r>
          <a:r>
            <a:rPr lang="es-MX" sz="2300" b="1" dirty="0">
              <a:solidFill>
                <a:sysClr val="windowText" lastClr="000000"/>
              </a:solidFill>
              <a:latin typeface="Bookman Old Style" panose="02050604050505020204" pitchFamily="18" charset="0"/>
              <a:ea typeface="+mn-ea"/>
              <a:cs typeface="+mn-cs"/>
            </a:rPr>
            <a:t>INFORMATIVA</a:t>
          </a:r>
        </a:p>
      </dgm:t>
    </dgm:pt>
    <dgm:pt modelId="{D1051C71-2A1A-4B33-822B-25A96D1E4137}" type="parTrans" cxnId="{6CE58784-9F72-41E6-A277-782E53BEDD93}">
      <dgm:prSet/>
      <dgm:spPr/>
      <dgm:t>
        <a:bodyPr/>
        <a:lstStyle/>
        <a:p>
          <a:endParaRPr lang="es-MX"/>
        </a:p>
      </dgm:t>
    </dgm:pt>
    <dgm:pt modelId="{07DE1B72-22AF-475C-874B-3C24AB6D0B36}" type="sibTrans" cxnId="{6CE58784-9F72-41E6-A277-782E53BEDD93}">
      <dgm:prSet/>
      <dgm:spPr>
        <a:xfrm>
          <a:off x="6348189" y="1793071"/>
          <a:ext cx="623445" cy="623445"/>
        </a:xfrm>
        <a:solidFill>
          <a:srgbClr val="FFFFFF">
            <a:alpha val="90000"/>
            <a:tint val="40000"/>
            <a:hueOff val="0"/>
            <a:satOff val="0"/>
            <a:lumOff val="0"/>
            <a:alphaOff val="0"/>
          </a:srgbClr>
        </a:solidFill>
        <a:ln w="25400" cap="flat" cmpd="sng" algn="ctr">
          <a:solidFill>
            <a:srgbClr val="000000">
              <a:alpha val="90000"/>
              <a:hueOff val="0"/>
              <a:satOff val="0"/>
              <a:lumOff val="0"/>
              <a:alphaOff val="0"/>
            </a:srgbClr>
          </a:solidFill>
          <a:prstDash val="solid"/>
        </a:ln>
        <a:effectLst/>
      </dgm:spPr>
      <dgm:t>
        <a:bodyPr/>
        <a:lstStyle/>
        <a:p>
          <a:endParaRPr lang="es-MX" dirty="0">
            <a:solidFill>
              <a:srgbClr val="000000">
                <a:hueOff val="0"/>
                <a:satOff val="0"/>
                <a:lumOff val="0"/>
                <a:alphaOff val="0"/>
              </a:srgbClr>
            </a:solidFill>
            <a:latin typeface="Arial"/>
            <a:ea typeface="+mn-ea"/>
            <a:cs typeface="+mn-cs"/>
          </a:endParaRPr>
        </a:p>
      </dgm:t>
    </dgm:pt>
    <dgm:pt modelId="{850D7961-7DAD-4D6E-80DD-B0B7B1906AE5}">
      <dgm:prSet phldrT="[Texto]" custT="1"/>
      <dgm:spPr>
        <a:xfrm>
          <a:off x="1453301" y="3277084"/>
          <a:ext cx="6487200" cy="959146"/>
        </a:xfrm>
        <a:solidFill>
          <a:schemeClr val="tx2">
            <a:lumMod val="60000"/>
            <a:lumOff val="40000"/>
          </a:schemeClr>
        </a:solidFill>
        <a:ln w="25400" cap="flat" cmpd="sng" algn="ctr">
          <a:solidFill>
            <a:sysClr val="windowText" lastClr="000000">
              <a:shade val="80000"/>
              <a:hueOff val="0"/>
              <a:satOff val="0"/>
              <a:lumOff val="0"/>
              <a:alphaOff val="0"/>
            </a:sysClr>
          </a:solidFill>
          <a:prstDash val="solid"/>
        </a:ln>
        <a:effectLst/>
      </dgm:spPr>
      <dgm:t>
        <a:bodyPr/>
        <a:lstStyle/>
        <a:p>
          <a:pPr algn="ctr"/>
          <a:r>
            <a:rPr lang="es-MX" sz="2300" b="1" dirty="0" smtClean="0">
              <a:solidFill>
                <a:sysClr val="windowText" lastClr="000000"/>
              </a:solidFill>
              <a:latin typeface="Bookman Old Style" panose="02050604050505020204" pitchFamily="18" charset="0"/>
              <a:ea typeface="+mn-ea"/>
              <a:cs typeface="+mn-cs"/>
            </a:rPr>
            <a:t>ETAPA CONSULTIVA</a:t>
          </a:r>
          <a:endParaRPr lang="es-MX" sz="2300" b="1" dirty="0">
            <a:solidFill>
              <a:sysClr val="windowText" lastClr="000000"/>
            </a:solidFill>
            <a:latin typeface="Bookman Old Style" panose="02050604050505020204" pitchFamily="18" charset="0"/>
            <a:ea typeface="+mn-ea"/>
            <a:cs typeface="+mn-cs"/>
          </a:endParaRPr>
        </a:p>
      </dgm:t>
    </dgm:pt>
    <dgm:pt modelId="{4C30E97E-1E00-47BC-90B9-1C48605588A8}" type="sibTrans" cxnId="{811BFDFA-85C5-4003-B955-4577CE7C2CF1}">
      <dgm:prSet/>
      <dgm:spPr>
        <a:xfrm>
          <a:off x="7317056" y="3972465"/>
          <a:ext cx="623445" cy="623445"/>
        </a:xfrm>
        <a:solidFill>
          <a:srgbClr val="FFFFFF">
            <a:alpha val="90000"/>
            <a:tint val="40000"/>
            <a:hueOff val="0"/>
            <a:satOff val="0"/>
            <a:lumOff val="0"/>
            <a:alphaOff val="0"/>
          </a:srgbClr>
        </a:solidFill>
        <a:ln w="25400" cap="flat" cmpd="sng" algn="ctr">
          <a:solidFill>
            <a:srgbClr val="000000">
              <a:alpha val="90000"/>
              <a:hueOff val="0"/>
              <a:satOff val="0"/>
              <a:lumOff val="0"/>
              <a:alphaOff val="0"/>
            </a:srgbClr>
          </a:solidFill>
          <a:prstDash val="solid"/>
        </a:ln>
        <a:effectLst/>
      </dgm:spPr>
      <dgm:t>
        <a:bodyPr/>
        <a:lstStyle/>
        <a:p>
          <a:endParaRPr lang="es-MX" sz="2400" dirty="0">
            <a:solidFill>
              <a:srgbClr val="000000">
                <a:hueOff val="0"/>
                <a:satOff val="0"/>
                <a:lumOff val="0"/>
                <a:alphaOff val="0"/>
              </a:srgbClr>
            </a:solidFill>
            <a:latin typeface="Arial"/>
            <a:ea typeface="+mn-ea"/>
            <a:cs typeface="+mn-cs"/>
          </a:endParaRPr>
        </a:p>
      </dgm:t>
    </dgm:pt>
    <dgm:pt modelId="{11EB1FA6-5CBF-4751-93E7-5431C1B071DD}" type="parTrans" cxnId="{811BFDFA-85C5-4003-B955-4577CE7C2CF1}">
      <dgm:prSet/>
      <dgm:spPr/>
      <dgm:t>
        <a:bodyPr/>
        <a:lstStyle/>
        <a:p>
          <a:endParaRPr lang="es-MX" sz="2400"/>
        </a:p>
      </dgm:t>
    </dgm:pt>
    <dgm:pt modelId="{BE595643-828A-4FC0-B155-DA9BCC75DC07}">
      <dgm:prSet phldrT="[Texto]" custT="1"/>
      <dgm:spPr>
        <a:xfrm>
          <a:off x="1937735" y="4369445"/>
          <a:ext cx="6487200" cy="959146"/>
        </a:xfrm>
        <a:solidFill>
          <a:schemeClr val="accent1">
            <a:lumMod val="75000"/>
          </a:schemeClr>
        </a:solidFill>
        <a:ln w="25400" cap="flat" cmpd="sng" algn="ctr">
          <a:solidFill>
            <a:sysClr val="windowText" lastClr="000000">
              <a:shade val="80000"/>
              <a:hueOff val="0"/>
              <a:satOff val="0"/>
              <a:lumOff val="0"/>
              <a:alphaOff val="0"/>
            </a:sysClr>
          </a:solidFill>
          <a:prstDash val="solid"/>
        </a:ln>
        <a:effectLst/>
      </dgm:spPr>
      <dgm:t>
        <a:bodyPr/>
        <a:lstStyle/>
        <a:p>
          <a:pPr algn="ctr"/>
          <a:r>
            <a:rPr lang="es-MX" sz="2300" b="1" dirty="0" smtClean="0">
              <a:solidFill>
                <a:sysClr val="windowText" lastClr="000000"/>
              </a:solidFill>
              <a:latin typeface="Bookman Old Style" panose="02050604050505020204" pitchFamily="18" charset="0"/>
              <a:ea typeface="+mn-ea"/>
              <a:cs typeface="+mn-cs"/>
            </a:rPr>
            <a:t>SEGUIMIENTO DE ACUERDOS</a:t>
          </a:r>
          <a:endParaRPr lang="es-MX" sz="2300" b="1" dirty="0">
            <a:solidFill>
              <a:sysClr val="windowText" lastClr="000000"/>
            </a:solidFill>
            <a:latin typeface="Bookman Old Style" panose="02050604050505020204" pitchFamily="18" charset="0"/>
            <a:ea typeface="+mn-ea"/>
            <a:cs typeface="+mn-cs"/>
          </a:endParaRPr>
        </a:p>
      </dgm:t>
    </dgm:pt>
    <dgm:pt modelId="{63AC8287-52BF-452F-BE1C-690DDE7155EF}" type="parTrans" cxnId="{200BBDE9-2865-42EC-A09E-53D94B70F10E}">
      <dgm:prSet/>
      <dgm:spPr/>
      <dgm:t>
        <a:bodyPr/>
        <a:lstStyle/>
        <a:p>
          <a:endParaRPr lang="es-MX"/>
        </a:p>
      </dgm:t>
    </dgm:pt>
    <dgm:pt modelId="{D12A488E-2206-4EF0-B097-5552225B22DD}" type="sibTrans" cxnId="{200BBDE9-2865-42EC-A09E-53D94B70F10E}">
      <dgm:prSet/>
      <dgm:spPr/>
      <dgm:t>
        <a:bodyPr/>
        <a:lstStyle/>
        <a:p>
          <a:endParaRPr lang="es-MX"/>
        </a:p>
      </dgm:t>
    </dgm:pt>
    <dgm:pt modelId="{0E74F549-1F56-407E-A8CD-C8C27691FE9F}">
      <dgm:prSet phldrT="[Texto]" custT="1"/>
      <dgm:spPr>
        <a:xfrm>
          <a:off x="0" y="0"/>
          <a:ext cx="6487200" cy="959146"/>
        </a:xfrm>
        <a:solidFill>
          <a:schemeClr val="accent5">
            <a:lumMod val="20000"/>
            <a:lumOff val="80000"/>
          </a:schemeClr>
        </a:solidFill>
        <a:ln w="25400" cap="flat" cmpd="sng" algn="ctr">
          <a:solidFill>
            <a:sysClr val="windowText" lastClr="000000">
              <a:shade val="80000"/>
              <a:hueOff val="0"/>
              <a:satOff val="0"/>
              <a:lumOff val="0"/>
              <a:alphaOff val="0"/>
            </a:sysClr>
          </a:solidFill>
          <a:prstDash val="solid"/>
        </a:ln>
        <a:effectLst/>
      </dgm:spPr>
      <dgm:t>
        <a:bodyPr/>
        <a:lstStyle/>
        <a:p>
          <a:r>
            <a:rPr lang="es-MX" sz="2300" b="1" dirty="0" smtClean="0">
              <a:solidFill>
                <a:sysClr val="windowText" lastClr="000000"/>
              </a:solidFill>
              <a:latin typeface="Bookman Old Style" panose="02050604050505020204" pitchFamily="18" charset="0"/>
              <a:ea typeface="+mn-ea"/>
              <a:cs typeface="+mn-cs"/>
            </a:rPr>
            <a:t>ETAPA </a:t>
          </a:r>
          <a:r>
            <a:rPr lang="es-MX" sz="2300" b="1" dirty="0">
              <a:solidFill>
                <a:sysClr val="windowText" lastClr="000000"/>
              </a:solidFill>
              <a:latin typeface="Bookman Old Style" panose="02050604050505020204" pitchFamily="18" charset="0"/>
              <a:ea typeface="+mn-ea"/>
              <a:cs typeface="+mn-cs"/>
            </a:rPr>
            <a:t>DE ACUERDOS PREVIOS</a:t>
          </a:r>
        </a:p>
      </dgm:t>
    </dgm:pt>
    <dgm:pt modelId="{FBEB00CD-8F46-4AD2-B73A-63B325C2467A}" type="sibTrans" cxnId="{B757B4E4-B4DC-446B-9E77-F257EF08DB34}">
      <dgm:prSet/>
      <dgm:spPr>
        <a:xfrm>
          <a:off x="5863755" y="700709"/>
          <a:ext cx="623445" cy="623445"/>
        </a:xfrm>
        <a:solidFill>
          <a:srgbClr val="FFFFFF">
            <a:alpha val="90000"/>
            <a:tint val="40000"/>
            <a:hueOff val="0"/>
            <a:satOff val="0"/>
            <a:lumOff val="0"/>
            <a:alphaOff val="0"/>
          </a:srgbClr>
        </a:solidFill>
        <a:ln w="25400" cap="flat" cmpd="sng" algn="ctr">
          <a:solidFill>
            <a:srgbClr val="000000">
              <a:alpha val="90000"/>
              <a:hueOff val="0"/>
              <a:satOff val="0"/>
              <a:lumOff val="0"/>
              <a:alphaOff val="0"/>
            </a:srgbClr>
          </a:solidFill>
          <a:prstDash val="solid"/>
        </a:ln>
        <a:effectLst/>
      </dgm:spPr>
      <dgm:t>
        <a:bodyPr/>
        <a:lstStyle/>
        <a:p>
          <a:endParaRPr lang="es-MX" sz="2400" dirty="0">
            <a:solidFill>
              <a:srgbClr val="000000">
                <a:hueOff val="0"/>
                <a:satOff val="0"/>
                <a:lumOff val="0"/>
                <a:alphaOff val="0"/>
              </a:srgbClr>
            </a:solidFill>
            <a:latin typeface="Arial"/>
            <a:ea typeface="+mn-ea"/>
            <a:cs typeface="+mn-cs"/>
          </a:endParaRPr>
        </a:p>
      </dgm:t>
    </dgm:pt>
    <dgm:pt modelId="{2AA9FA77-72F0-4CB3-A1CF-9C5CE1A0F7EA}" type="parTrans" cxnId="{B757B4E4-B4DC-446B-9E77-F257EF08DB34}">
      <dgm:prSet/>
      <dgm:spPr/>
      <dgm:t>
        <a:bodyPr/>
        <a:lstStyle/>
        <a:p>
          <a:endParaRPr lang="es-MX" sz="2400"/>
        </a:p>
      </dgm:t>
    </dgm:pt>
    <dgm:pt modelId="{21F82880-889D-408B-987D-FEF72FF6E6C5}" type="pres">
      <dgm:prSet presAssocID="{B053C91B-833C-4368-BB19-B2BE15E00863}" presName="outerComposite" presStyleCnt="0">
        <dgm:presLayoutVars>
          <dgm:chMax val="5"/>
          <dgm:dir/>
          <dgm:resizeHandles val="exact"/>
        </dgm:presLayoutVars>
      </dgm:prSet>
      <dgm:spPr/>
    </dgm:pt>
    <dgm:pt modelId="{4A1D9DCD-7B76-403C-8B95-24EEFD2D889E}" type="pres">
      <dgm:prSet presAssocID="{B053C91B-833C-4368-BB19-B2BE15E00863}" presName="dummyMaxCanvas" presStyleCnt="0">
        <dgm:presLayoutVars/>
      </dgm:prSet>
      <dgm:spPr/>
    </dgm:pt>
    <dgm:pt modelId="{32FB8E51-0DEC-4574-8C1E-8D74463DD91D}" type="pres">
      <dgm:prSet presAssocID="{B053C91B-833C-4368-BB19-B2BE15E00863}" presName="FiveNodes_1" presStyleLbl="node1" presStyleIdx="0" presStyleCnt="5">
        <dgm:presLayoutVars>
          <dgm:bulletEnabled val="1"/>
        </dgm:presLayoutVars>
      </dgm:prSet>
      <dgm:spPr>
        <a:prstGeom prst="roundRect">
          <a:avLst>
            <a:gd name="adj" fmla="val 10000"/>
          </a:avLst>
        </a:prstGeom>
      </dgm:spPr>
      <dgm:t>
        <a:bodyPr/>
        <a:lstStyle/>
        <a:p>
          <a:endParaRPr lang="es-MX"/>
        </a:p>
      </dgm:t>
    </dgm:pt>
    <dgm:pt modelId="{F2B7697A-333A-434B-B86D-5891D7A67F11}" type="pres">
      <dgm:prSet presAssocID="{B053C91B-833C-4368-BB19-B2BE15E00863}" presName="FiveNodes_2" presStyleLbl="node1" presStyleIdx="1" presStyleCnt="5">
        <dgm:presLayoutVars>
          <dgm:bulletEnabled val="1"/>
        </dgm:presLayoutVars>
      </dgm:prSet>
      <dgm:spPr>
        <a:prstGeom prst="roundRect">
          <a:avLst>
            <a:gd name="adj" fmla="val 10000"/>
          </a:avLst>
        </a:prstGeom>
      </dgm:spPr>
      <dgm:t>
        <a:bodyPr/>
        <a:lstStyle/>
        <a:p>
          <a:endParaRPr lang="es-MX"/>
        </a:p>
      </dgm:t>
    </dgm:pt>
    <dgm:pt modelId="{5AF3C2FD-1C52-4F77-B388-B07C1FC217F3}" type="pres">
      <dgm:prSet presAssocID="{B053C91B-833C-4368-BB19-B2BE15E00863}" presName="FiveNodes_3" presStyleLbl="node1" presStyleIdx="2" presStyleCnt="5" custLinFactNeighborY="3704">
        <dgm:presLayoutVars>
          <dgm:bulletEnabled val="1"/>
        </dgm:presLayoutVars>
      </dgm:prSet>
      <dgm:spPr>
        <a:prstGeom prst="roundRect">
          <a:avLst>
            <a:gd name="adj" fmla="val 10000"/>
          </a:avLst>
        </a:prstGeom>
      </dgm:spPr>
      <dgm:t>
        <a:bodyPr/>
        <a:lstStyle/>
        <a:p>
          <a:endParaRPr lang="es-MX"/>
        </a:p>
      </dgm:t>
    </dgm:pt>
    <dgm:pt modelId="{EB1DD60C-D598-4120-89D4-452E595F7BDD}" type="pres">
      <dgm:prSet presAssocID="{B053C91B-833C-4368-BB19-B2BE15E00863}" presName="FiveNodes_4" presStyleLbl="node1" presStyleIdx="3" presStyleCnt="5">
        <dgm:presLayoutVars>
          <dgm:bulletEnabled val="1"/>
        </dgm:presLayoutVars>
      </dgm:prSet>
      <dgm:spPr>
        <a:prstGeom prst="roundRect">
          <a:avLst>
            <a:gd name="adj" fmla="val 10000"/>
          </a:avLst>
        </a:prstGeom>
      </dgm:spPr>
      <dgm:t>
        <a:bodyPr/>
        <a:lstStyle/>
        <a:p>
          <a:endParaRPr lang="es-MX"/>
        </a:p>
      </dgm:t>
    </dgm:pt>
    <dgm:pt modelId="{9066067F-1C74-4207-BDBF-34FDCA8A27D6}" type="pres">
      <dgm:prSet presAssocID="{B053C91B-833C-4368-BB19-B2BE15E00863}" presName="FiveNodes_5" presStyleLbl="node1" presStyleIdx="4" presStyleCnt="5">
        <dgm:presLayoutVars>
          <dgm:bulletEnabled val="1"/>
        </dgm:presLayoutVars>
      </dgm:prSet>
      <dgm:spPr>
        <a:prstGeom prst="roundRect">
          <a:avLst>
            <a:gd name="adj" fmla="val 10000"/>
          </a:avLst>
        </a:prstGeom>
      </dgm:spPr>
      <dgm:t>
        <a:bodyPr/>
        <a:lstStyle/>
        <a:p>
          <a:endParaRPr lang="es-MX"/>
        </a:p>
      </dgm:t>
    </dgm:pt>
    <dgm:pt modelId="{3E2F66A2-0489-4B28-9DD0-277458300D1F}" type="pres">
      <dgm:prSet presAssocID="{B053C91B-833C-4368-BB19-B2BE15E00863}" presName="FiveConn_1-2" presStyleLbl="fgAccFollowNode1" presStyleIdx="0" presStyleCnt="4">
        <dgm:presLayoutVars>
          <dgm:bulletEnabled val="1"/>
        </dgm:presLayoutVars>
      </dgm:prSet>
      <dgm:spPr>
        <a:prstGeom prst="downArrow">
          <a:avLst>
            <a:gd name="adj1" fmla="val 55000"/>
            <a:gd name="adj2" fmla="val 45000"/>
          </a:avLst>
        </a:prstGeom>
      </dgm:spPr>
      <dgm:t>
        <a:bodyPr/>
        <a:lstStyle/>
        <a:p>
          <a:endParaRPr lang="es-MX"/>
        </a:p>
      </dgm:t>
    </dgm:pt>
    <dgm:pt modelId="{AD9A260B-0F5F-40D6-9B00-C985F4AD21F7}" type="pres">
      <dgm:prSet presAssocID="{B053C91B-833C-4368-BB19-B2BE15E00863}" presName="FiveConn_2-3" presStyleLbl="fgAccFollowNode1" presStyleIdx="1" presStyleCnt="4">
        <dgm:presLayoutVars>
          <dgm:bulletEnabled val="1"/>
        </dgm:presLayoutVars>
      </dgm:prSet>
      <dgm:spPr>
        <a:prstGeom prst="downArrow">
          <a:avLst>
            <a:gd name="adj1" fmla="val 55000"/>
            <a:gd name="adj2" fmla="val 45000"/>
          </a:avLst>
        </a:prstGeom>
      </dgm:spPr>
      <dgm:t>
        <a:bodyPr/>
        <a:lstStyle/>
        <a:p>
          <a:endParaRPr lang="es-MX"/>
        </a:p>
      </dgm:t>
    </dgm:pt>
    <dgm:pt modelId="{3CE09EE1-308E-487A-BBF4-E63F9FE3A9EE}" type="pres">
      <dgm:prSet presAssocID="{B053C91B-833C-4368-BB19-B2BE15E00863}" presName="FiveConn_3-4" presStyleLbl="fgAccFollowNode1" presStyleIdx="2" presStyleCnt="4">
        <dgm:presLayoutVars>
          <dgm:bulletEnabled val="1"/>
        </dgm:presLayoutVars>
      </dgm:prSet>
      <dgm:spPr>
        <a:prstGeom prst="downArrow">
          <a:avLst>
            <a:gd name="adj1" fmla="val 55000"/>
            <a:gd name="adj2" fmla="val 45000"/>
          </a:avLst>
        </a:prstGeom>
      </dgm:spPr>
      <dgm:t>
        <a:bodyPr/>
        <a:lstStyle/>
        <a:p>
          <a:endParaRPr lang="es-MX"/>
        </a:p>
      </dgm:t>
    </dgm:pt>
    <dgm:pt modelId="{3746F3F6-4C60-4DC3-A18E-CF711209C940}" type="pres">
      <dgm:prSet presAssocID="{B053C91B-833C-4368-BB19-B2BE15E00863}" presName="FiveConn_4-5" presStyleLbl="fgAccFollowNode1" presStyleIdx="3" presStyleCnt="4">
        <dgm:presLayoutVars>
          <dgm:bulletEnabled val="1"/>
        </dgm:presLayoutVars>
      </dgm:prSet>
      <dgm:spPr>
        <a:prstGeom prst="downArrow">
          <a:avLst>
            <a:gd name="adj1" fmla="val 55000"/>
            <a:gd name="adj2" fmla="val 45000"/>
          </a:avLst>
        </a:prstGeom>
      </dgm:spPr>
      <dgm:t>
        <a:bodyPr/>
        <a:lstStyle/>
        <a:p>
          <a:endParaRPr lang="es-MX"/>
        </a:p>
      </dgm:t>
    </dgm:pt>
    <dgm:pt modelId="{FF5B03B6-B9BE-4E36-A98D-942D25E900AA}" type="pres">
      <dgm:prSet presAssocID="{B053C91B-833C-4368-BB19-B2BE15E00863}" presName="FiveNodes_1_text" presStyleLbl="node1" presStyleIdx="4" presStyleCnt="5">
        <dgm:presLayoutVars>
          <dgm:bulletEnabled val="1"/>
        </dgm:presLayoutVars>
      </dgm:prSet>
      <dgm:spPr/>
      <dgm:t>
        <a:bodyPr/>
        <a:lstStyle/>
        <a:p>
          <a:endParaRPr lang="es-MX"/>
        </a:p>
      </dgm:t>
    </dgm:pt>
    <dgm:pt modelId="{D6840270-FA0A-4883-ABAD-DE408D488350}" type="pres">
      <dgm:prSet presAssocID="{B053C91B-833C-4368-BB19-B2BE15E00863}" presName="FiveNodes_2_text" presStyleLbl="node1" presStyleIdx="4" presStyleCnt="5">
        <dgm:presLayoutVars>
          <dgm:bulletEnabled val="1"/>
        </dgm:presLayoutVars>
      </dgm:prSet>
      <dgm:spPr/>
      <dgm:t>
        <a:bodyPr/>
        <a:lstStyle/>
        <a:p>
          <a:endParaRPr lang="es-MX"/>
        </a:p>
      </dgm:t>
    </dgm:pt>
    <dgm:pt modelId="{372AAF1A-9BC5-4A37-9CBA-599263B80893}" type="pres">
      <dgm:prSet presAssocID="{B053C91B-833C-4368-BB19-B2BE15E00863}" presName="FiveNodes_3_text" presStyleLbl="node1" presStyleIdx="4" presStyleCnt="5">
        <dgm:presLayoutVars>
          <dgm:bulletEnabled val="1"/>
        </dgm:presLayoutVars>
      </dgm:prSet>
      <dgm:spPr/>
      <dgm:t>
        <a:bodyPr/>
        <a:lstStyle/>
        <a:p>
          <a:endParaRPr lang="es-MX"/>
        </a:p>
      </dgm:t>
    </dgm:pt>
    <dgm:pt modelId="{D8FE3BC9-AF7E-4572-8917-BF291F2A18C6}" type="pres">
      <dgm:prSet presAssocID="{B053C91B-833C-4368-BB19-B2BE15E00863}" presName="FiveNodes_4_text" presStyleLbl="node1" presStyleIdx="4" presStyleCnt="5">
        <dgm:presLayoutVars>
          <dgm:bulletEnabled val="1"/>
        </dgm:presLayoutVars>
      </dgm:prSet>
      <dgm:spPr/>
      <dgm:t>
        <a:bodyPr/>
        <a:lstStyle/>
        <a:p>
          <a:endParaRPr lang="es-MX"/>
        </a:p>
      </dgm:t>
    </dgm:pt>
    <dgm:pt modelId="{FAB1703A-0152-4AA6-89AD-6903BFA60D40}" type="pres">
      <dgm:prSet presAssocID="{B053C91B-833C-4368-BB19-B2BE15E00863}" presName="FiveNodes_5_text" presStyleLbl="node1" presStyleIdx="4" presStyleCnt="5">
        <dgm:presLayoutVars>
          <dgm:bulletEnabled val="1"/>
        </dgm:presLayoutVars>
      </dgm:prSet>
      <dgm:spPr/>
      <dgm:t>
        <a:bodyPr/>
        <a:lstStyle/>
        <a:p>
          <a:endParaRPr lang="es-MX"/>
        </a:p>
      </dgm:t>
    </dgm:pt>
  </dgm:ptLst>
  <dgm:cxnLst>
    <dgm:cxn modelId="{6CE58784-9F72-41E6-A277-782E53BEDD93}" srcId="{B053C91B-833C-4368-BB19-B2BE15E00863}" destId="{BE4C687F-EFDB-416F-A8C5-61009D6EDAAE}" srcOrd="1" destOrd="0" parTransId="{D1051C71-2A1A-4B33-822B-25A96D1E4137}" sibTransId="{07DE1B72-22AF-475C-874B-3C24AB6D0B36}"/>
    <dgm:cxn modelId="{6B1272C5-D66D-475F-AD2B-038B21FA9CD4}" type="presOf" srcId="{B053C91B-833C-4368-BB19-B2BE15E00863}" destId="{21F82880-889D-408B-987D-FEF72FF6E6C5}" srcOrd="0" destOrd="0" presId="urn:microsoft.com/office/officeart/2005/8/layout/vProcess5"/>
    <dgm:cxn modelId="{9B8ADE6C-AA39-4E56-8952-F661EFE60970}" type="presOf" srcId="{BE4C687F-EFDB-416F-A8C5-61009D6EDAAE}" destId="{F2B7697A-333A-434B-B86D-5891D7A67F11}" srcOrd="0" destOrd="0" presId="urn:microsoft.com/office/officeart/2005/8/layout/vProcess5"/>
    <dgm:cxn modelId="{DD23B91C-2EC3-47F8-9F2C-2DFFA882D8F9}" type="presOf" srcId="{BE595643-828A-4FC0-B155-DA9BCC75DC07}" destId="{FAB1703A-0152-4AA6-89AD-6903BFA60D40}" srcOrd="1" destOrd="0" presId="urn:microsoft.com/office/officeart/2005/8/layout/vProcess5"/>
    <dgm:cxn modelId="{FAB19B45-9554-4313-9A10-0E40C5B276FF}" type="presOf" srcId="{BE4C687F-EFDB-416F-A8C5-61009D6EDAAE}" destId="{D6840270-FA0A-4883-ABAD-DE408D488350}" srcOrd="1" destOrd="0" presId="urn:microsoft.com/office/officeart/2005/8/layout/vProcess5"/>
    <dgm:cxn modelId="{4965136A-C152-4745-A2D4-4A58F7698104}" type="presOf" srcId="{8348F3E3-79EC-4C86-AC45-2E0CA5FBFEED}" destId="{5AF3C2FD-1C52-4F77-B388-B07C1FC217F3}" srcOrd="0" destOrd="0" presId="urn:microsoft.com/office/officeart/2005/8/layout/vProcess5"/>
    <dgm:cxn modelId="{CD7D16AB-6368-4ABE-8773-107744E67771}" type="presOf" srcId="{8348F3E3-79EC-4C86-AC45-2E0CA5FBFEED}" destId="{372AAF1A-9BC5-4A37-9CBA-599263B80893}" srcOrd="1" destOrd="0" presId="urn:microsoft.com/office/officeart/2005/8/layout/vProcess5"/>
    <dgm:cxn modelId="{811BFDFA-85C5-4003-B955-4577CE7C2CF1}" srcId="{B053C91B-833C-4368-BB19-B2BE15E00863}" destId="{850D7961-7DAD-4D6E-80DD-B0B7B1906AE5}" srcOrd="3" destOrd="0" parTransId="{11EB1FA6-5CBF-4751-93E7-5431C1B071DD}" sibTransId="{4C30E97E-1E00-47BC-90B9-1C48605588A8}"/>
    <dgm:cxn modelId="{33D283F3-A7F0-40BB-BDA8-60F51DE26BFA}" type="presOf" srcId="{FBEB00CD-8F46-4AD2-B73A-63B325C2467A}" destId="{3E2F66A2-0489-4B28-9DD0-277458300D1F}" srcOrd="0" destOrd="0" presId="urn:microsoft.com/office/officeart/2005/8/layout/vProcess5"/>
    <dgm:cxn modelId="{36F19635-90F6-41C1-8559-D9042C0DE8A9}" type="presOf" srcId="{850D7961-7DAD-4D6E-80DD-B0B7B1906AE5}" destId="{D8FE3BC9-AF7E-4572-8917-BF291F2A18C6}" srcOrd="1" destOrd="0" presId="urn:microsoft.com/office/officeart/2005/8/layout/vProcess5"/>
    <dgm:cxn modelId="{E4E3DD60-5369-4DFA-8A4E-A03AA3C7D0BF}" type="presOf" srcId="{4C30E97E-1E00-47BC-90B9-1C48605588A8}" destId="{3746F3F6-4C60-4DC3-A18E-CF711209C940}" srcOrd="0" destOrd="0" presId="urn:microsoft.com/office/officeart/2005/8/layout/vProcess5"/>
    <dgm:cxn modelId="{65028412-EBE5-467E-82BF-28900D83AD6B}" type="presOf" srcId="{BE595643-828A-4FC0-B155-DA9BCC75DC07}" destId="{9066067F-1C74-4207-BDBF-34FDCA8A27D6}" srcOrd="0" destOrd="0" presId="urn:microsoft.com/office/officeart/2005/8/layout/vProcess5"/>
    <dgm:cxn modelId="{2D816B2C-01ED-4143-8CF0-1A5CB8BC5141}" type="presOf" srcId="{0E74F549-1F56-407E-A8CD-C8C27691FE9F}" destId="{FF5B03B6-B9BE-4E36-A98D-942D25E900AA}" srcOrd="1" destOrd="0" presId="urn:microsoft.com/office/officeart/2005/8/layout/vProcess5"/>
    <dgm:cxn modelId="{200BBDE9-2865-42EC-A09E-53D94B70F10E}" srcId="{B053C91B-833C-4368-BB19-B2BE15E00863}" destId="{BE595643-828A-4FC0-B155-DA9BCC75DC07}" srcOrd="4" destOrd="0" parTransId="{63AC8287-52BF-452F-BE1C-690DDE7155EF}" sibTransId="{D12A488E-2206-4EF0-B097-5552225B22DD}"/>
    <dgm:cxn modelId="{0C98A7C4-25E4-42CA-A5CF-9947F855950C}" type="presOf" srcId="{07DE1B72-22AF-475C-874B-3C24AB6D0B36}" destId="{AD9A260B-0F5F-40D6-9B00-C985F4AD21F7}" srcOrd="0" destOrd="0" presId="urn:microsoft.com/office/officeart/2005/8/layout/vProcess5"/>
    <dgm:cxn modelId="{B795134E-5908-46FB-9C4F-096868DE02BA}" srcId="{B053C91B-833C-4368-BB19-B2BE15E00863}" destId="{8348F3E3-79EC-4C86-AC45-2E0CA5FBFEED}" srcOrd="2" destOrd="0" parTransId="{20E31195-10FE-4660-A07E-5715CE27248F}" sibTransId="{F30024ED-532D-49B4-9C9A-D50B6F9B3E4B}"/>
    <dgm:cxn modelId="{2B2D5974-BF91-47E4-9E6C-A7749427176B}" type="presOf" srcId="{850D7961-7DAD-4D6E-80DD-B0B7B1906AE5}" destId="{EB1DD60C-D598-4120-89D4-452E595F7BDD}" srcOrd="0" destOrd="0" presId="urn:microsoft.com/office/officeart/2005/8/layout/vProcess5"/>
    <dgm:cxn modelId="{4008A875-C9F7-4BBA-B7B4-8069809D238C}" type="presOf" srcId="{0E74F549-1F56-407E-A8CD-C8C27691FE9F}" destId="{32FB8E51-0DEC-4574-8C1E-8D74463DD91D}" srcOrd="0" destOrd="0" presId="urn:microsoft.com/office/officeart/2005/8/layout/vProcess5"/>
    <dgm:cxn modelId="{5A5140D7-E60B-4892-9F98-7CF0A62DF3A4}" type="presOf" srcId="{F30024ED-532D-49B4-9C9A-D50B6F9B3E4B}" destId="{3CE09EE1-308E-487A-BBF4-E63F9FE3A9EE}" srcOrd="0" destOrd="0" presId="urn:microsoft.com/office/officeart/2005/8/layout/vProcess5"/>
    <dgm:cxn modelId="{B757B4E4-B4DC-446B-9E77-F257EF08DB34}" srcId="{B053C91B-833C-4368-BB19-B2BE15E00863}" destId="{0E74F549-1F56-407E-A8CD-C8C27691FE9F}" srcOrd="0" destOrd="0" parTransId="{2AA9FA77-72F0-4CB3-A1CF-9C5CE1A0F7EA}" sibTransId="{FBEB00CD-8F46-4AD2-B73A-63B325C2467A}"/>
    <dgm:cxn modelId="{094C2AF1-AD63-453A-8D65-55DF89EF2A0F}" type="presParOf" srcId="{21F82880-889D-408B-987D-FEF72FF6E6C5}" destId="{4A1D9DCD-7B76-403C-8B95-24EEFD2D889E}" srcOrd="0" destOrd="0" presId="urn:microsoft.com/office/officeart/2005/8/layout/vProcess5"/>
    <dgm:cxn modelId="{4F05AC47-9B33-4F9A-AAAD-6363B29DE075}" type="presParOf" srcId="{21F82880-889D-408B-987D-FEF72FF6E6C5}" destId="{32FB8E51-0DEC-4574-8C1E-8D74463DD91D}" srcOrd="1" destOrd="0" presId="urn:microsoft.com/office/officeart/2005/8/layout/vProcess5"/>
    <dgm:cxn modelId="{E3BEAEA5-0E5A-499E-91B2-0F05E877DC2A}" type="presParOf" srcId="{21F82880-889D-408B-987D-FEF72FF6E6C5}" destId="{F2B7697A-333A-434B-B86D-5891D7A67F11}" srcOrd="2" destOrd="0" presId="urn:microsoft.com/office/officeart/2005/8/layout/vProcess5"/>
    <dgm:cxn modelId="{8BD290B1-5F56-4906-A037-6A4E31CFD8DA}" type="presParOf" srcId="{21F82880-889D-408B-987D-FEF72FF6E6C5}" destId="{5AF3C2FD-1C52-4F77-B388-B07C1FC217F3}" srcOrd="3" destOrd="0" presId="urn:microsoft.com/office/officeart/2005/8/layout/vProcess5"/>
    <dgm:cxn modelId="{255D5EDC-6D62-4E60-9BBE-530083BC5E64}" type="presParOf" srcId="{21F82880-889D-408B-987D-FEF72FF6E6C5}" destId="{EB1DD60C-D598-4120-89D4-452E595F7BDD}" srcOrd="4" destOrd="0" presId="urn:microsoft.com/office/officeart/2005/8/layout/vProcess5"/>
    <dgm:cxn modelId="{519423D9-A7C3-4A39-9E61-EF442FED28B1}" type="presParOf" srcId="{21F82880-889D-408B-987D-FEF72FF6E6C5}" destId="{9066067F-1C74-4207-BDBF-34FDCA8A27D6}" srcOrd="5" destOrd="0" presId="urn:microsoft.com/office/officeart/2005/8/layout/vProcess5"/>
    <dgm:cxn modelId="{EF3D1ABE-7478-48C1-B720-AB83BE43972A}" type="presParOf" srcId="{21F82880-889D-408B-987D-FEF72FF6E6C5}" destId="{3E2F66A2-0489-4B28-9DD0-277458300D1F}" srcOrd="6" destOrd="0" presId="urn:microsoft.com/office/officeart/2005/8/layout/vProcess5"/>
    <dgm:cxn modelId="{4EF15123-B3A9-4514-B0F9-75C3AE0F2F08}" type="presParOf" srcId="{21F82880-889D-408B-987D-FEF72FF6E6C5}" destId="{AD9A260B-0F5F-40D6-9B00-C985F4AD21F7}" srcOrd="7" destOrd="0" presId="urn:microsoft.com/office/officeart/2005/8/layout/vProcess5"/>
    <dgm:cxn modelId="{B76446F0-285B-4783-BA35-E2625DB7D844}" type="presParOf" srcId="{21F82880-889D-408B-987D-FEF72FF6E6C5}" destId="{3CE09EE1-308E-487A-BBF4-E63F9FE3A9EE}" srcOrd="8" destOrd="0" presId="urn:microsoft.com/office/officeart/2005/8/layout/vProcess5"/>
    <dgm:cxn modelId="{F9533FDA-7CE9-46AA-938A-18A51682DCCC}" type="presParOf" srcId="{21F82880-889D-408B-987D-FEF72FF6E6C5}" destId="{3746F3F6-4C60-4DC3-A18E-CF711209C940}" srcOrd="9" destOrd="0" presId="urn:microsoft.com/office/officeart/2005/8/layout/vProcess5"/>
    <dgm:cxn modelId="{8819DA33-8D92-48BA-A050-9D7FE09F64FB}" type="presParOf" srcId="{21F82880-889D-408B-987D-FEF72FF6E6C5}" destId="{FF5B03B6-B9BE-4E36-A98D-942D25E900AA}" srcOrd="10" destOrd="0" presId="urn:microsoft.com/office/officeart/2005/8/layout/vProcess5"/>
    <dgm:cxn modelId="{98AEACEF-FECA-4E4D-B171-0BE35D08B816}" type="presParOf" srcId="{21F82880-889D-408B-987D-FEF72FF6E6C5}" destId="{D6840270-FA0A-4883-ABAD-DE408D488350}" srcOrd="11" destOrd="0" presId="urn:microsoft.com/office/officeart/2005/8/layout/vProcess5"/>
    <dgm:cxn modelId="{164D53DF-D5ED-4B19-BBCB-916FE5AC4FA7}" type="presParOf" srcId="{21F82880-889D-408B-987D-FEF72FF6E6C5}" destId="{372AAF1A-9BC5-4A37-9CBA-599263B80893}" srcOrd="12" destOrd="0" presId="urn:microsoft.com/office/officeart/2005/8/layout/vProcess5"/>
    <dgm:cxn modelId="{EBF6BB3A-4462-45BB-8B1D-BAA0B77A1F28}" type="presParOf" srcId="{21F82880-889D-408B-987D-FEF72FF6E6C5}" destId="{D8FE3BC9-AF7E-4572-8917-BF291F2A18C6}" srcOrd="13" destOrd="0" presId="urn:microsoft.com/office/officeart/2005/8/layout/vProcess5"/>
    <dgm:cxn modelId="{3AA1F0D1-0367-4054-A0FE-E34FADFD9AC3}" type="presParOf" srcId="{21F82880-889D-408B-987D-FEF72FF6E6C5}" destId="{FAB1703A-0152-4AA6-89AD-6903BFA60D40}" srcOrd="14" destOrd="0" presId="urn:microsoft.com/office/officeart/2005/8/layout/vProcess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958031-99BC-457A-B225-EBDE6A91A3FC}">
      <dsp:nvSpPr>
        <dsp:cNvPr id="0" name=""/>
        <dsp:cNvSpPr/>
      </dsp:nvSpPr>
      <dsp:spPr>
        <a:xfrm>
          <a:off x="510614" y="1303300"/>
          <a:ext cx="3869943" cy="1334366"/>
        </a:xfrm>
        <a:prstGeom prst="ellipse">
          <a:avLst/>
        </a:prstGeom>
        <a:solidFill>
          <a:schemeClr val="accent1">
            <a:tint val="50000"/>
            <a:alpha val="40000"/>
            <a:hueOff val="0"/>
            <a:satOff val="0"/>
            <a:lumOff val="0"/>
            <a:alphaOff val="0"/>
          </a:schemeClr>
        </a:solidFill>
        <a:ln w="9525" cap="flat" cmpd="sng" algn="ctr">
          <a:solidFill>
            <a:schemeClr val="accent2">
              <a:hueOff val="0"/>
              <a:satOff val="0"/>
              <a:lumOff val="0"/>
              <a:alphaOff val="0"/>
            </a:schemeClr>
          </a:solidFill>
          <a:prstDash val="solid"/>
        </a:ln>
        <a:effectLst/>
        <a:scene3d>
          <a:camera prst="orthographicFront">
            <a:rot lat="0" lon="0" rev="0"/>
          </a:camera>
          <a:lightRig rig="contrasting" dir="t">
            <a:rot lat="0" lon="0" rev="1200000"/>
          </a:lightRig>
        </a:scene3d>
        <a:sp3d z="-152400" prstMaterial="matte"/>
      </dsp:spPr>
      <dsp:style>
        <a:lnRef idx="1">
          <a:scrgbClr r="0" g="0" b="0"/>
        </a:lnRef>
        <a:fillRef idx="1">
          <a:scrgbClr r="0" g="0" b="0"/>
        </a:fillRef>
        <a:effectRef idx="0">
          <a:scrgbClr r="0" g="0" b="0"/>
        </a:effectRef>
        <a:fontRef idx="minor"/>
      </dsp:style>
    </dsp:sp>
    <dsp:sp modelId="{70220E9B-6DDA-4F42-9B55-FD78AF7FB2F2}">
      <dsp:nvSpPr>
        <dsp:cNvPr id="0" name=""/>
        <dsp:cNvSpPr/>
      </dsp:nvSpPr>
      <dsp:spPr>
        <a:xfrm rot="10800000">
          <a:off x="2067227" y="4614120"/>
          <a:ext cx="585065" cy="374441"/>
        </a:xfrm>
        <a:prstGeom prst="downArrow">
          <a:avLst/>
        </a:prstGeom>
        <a:solidFill>
          <a:schemeClr val="accent2">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1EF5415D-50D2-4326-A452-6A8B5D183B39}">
      <dsp:nvSpPr>
        <dsp:cNvPr id="0" name=""/>
        <dsp:cNvSpPr/>
      </dsp:nvSpPr>
      <dsp:spPr>
        <a:xfrm>
          <a:off x="1092116" y="4988558"/>
          <a:ext cx="2808312" cy="702078"/>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s-MX" sz="2400" b="1" kern="1200" dirty="0" smtClean="0"/>
            <a:t>Derechos Humanos </a:t>
          </a:r>
          <a:endParaRPr lang="es-MX" sz="2400" b="1" kern="1200" dirty="0"/>
        </a:p>
      </dsp:txBody>
      <dsp:txXfrm>
        <a:off x="1092116" y="4988558"/>
        <a:ext cx="2808312" cy="702078"/>
      </dsp:txXfrm>
    </dsp:sp>
    <dsp:sp modelId="{229D12CA-B379-46FF-8383-425FA70D7FC9}">
      <dsp:nvSpPr>
        <dsp:cNvPr id="0" name=""/>
        <dsp:cNvSpPr/>
      </dsp:nvSpPr>
      <dsp:spPr>
        <a:xfrm>
          <a:off x="1668498" y="2679617"/>
          <a:ext cx="1567122" cy="1319650"/>
        </a:xfrm>
        <a:prstGeom prst="ellipse">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s-MX" sz="1100" b="1" kern="1200" dirty="0" smtClean="0"/>
            <a:t>Ley de Hidrocarburos</a:t>
          </a:r>
          <a:endParaRPr lang="es-MX" sz="1100" b="1" kern="1200" dirty="0"/>
        </a:p>
      </dsp:txBody>
      <dsp:txXfrm>
        <a:off x="1897998" y="2872875"/>
        <a:ext cx="1108122" cy="933134"/>
      </dsp:txXfrm>
    </dsp:sp>
    <dsp:sp modelId="{7E35D0B7-4C77-41EE-83B3-5FCACC041F86}">
      <dsp:nvSpPr>
        <dsp:cNvPr id="0" name=""/>
        <dsp:cNvSpPr/>
      </dsp:nvSpPr>
      <dsp:spPr>
        <a:xfrm>
          <a:off x="1092116" y="1790210"/>
          <a:ext cx="1350970" cy="1197794"/>
        </a:xfrm>
        <a:prstGeom prst="ellipse">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s-MX" sz="1100" b="1" kern="1200" dirty="0" smtClean="0"/>
            <a:t>Ley de la Industria Eléctrica</a:t>
          </a:r>
          <a:endParaRPr lang="es-MX" sz="1100" b="1" kern="1200" dirty="0"/>
        </a:p>
      </dsp:txBody>
      <dsp:txXfrm>
        <a:off x="1289961" y="1965623"/>
        <a:ext cx="955280" cy="846968"/>
      </dsp:txXfrm>
    </dsp:sp>
    <dsp:sp modelId="{4E5751F7-C3B0-4513-899A-3FD8F6A1DE92}">
      <dsp:nvSpPr>
        <dsp:cNvPr id="0" name=""/>
        <dsp:cNvSpPr/>
      </dsp:nvSpPr>
      <dsp:spPr>
        <a:xfrm>
          <a:off x="2059107" y="1696537"/>
          <a:ext cx="1431817" cy="1196425"/>
        </a:xfrm>
        <a:prstGeom prst="ellipse">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s-MX" sz="1100" b="1" kern="1200" dirty="0" smtClean="0"/>
            <a:t>Ley de Geotermia </a:t>
          </a:r>
          <a:endParaRPr lang="es-MX" sz="1100" b="1" kern="1200" dirty="0"/>
        </a:p>
      </dsp:txBody>
      <dsp:txXfrm>
        <a:off x="2268792" y="1871749"/>
        <a:ext cx="1012447" cy="846001"/>
      </dsp:txXfrm>
    </dsp:sp>
    <dsp:sp modelId="{DD890403-687E-41A9-9FB3-9825335D0237}">
      <dsp:nvSpPr>
        <dsp:cNvPr id="0" name=""/>
        <dsp:cNvSpPr/>
      </dsp:nvSpPr>
      <dsp:spPr>
        <a:xfrm>
          <a:off x="512415" y="1218605"/>
          <a:ext cx="3872072" cy="3301893"/>
        </a:xfrm>
        <a:prstGeom prst="funnel">
          <a:avLst/>
        </a:prstGeom>
        <a:solidFill>
          <a:schemeClr val="lt1">
            <a:alpha val="40000"/>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dirty="0"/>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FDAEF7C-CCC6-4971-9A5C-F466B9CCF0A0}" type="datetimeFigureOut">
              <a:rPr lang="es-MX" smtClean="0"/>
              <a:pPr/>
              <a:t>11/03/2016</a:t>
            </a:fld>
            <a:endParaRPr lang="es-MX" dirty="0"/>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dirty="0"/>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0B9559E-FEF7-4252-82F8-6482F6EE0C6D}" type="slidenum">
              <a:rPr lang="es-MX" smtClean="0"/>
              <a:pPr/>
              <a:t>‹Nº›</a:t>
            </a:fld>
            <a:endParaRPr lang="es-MX" dirty="0"/>
          </a:p>
        </p:txBody>
      </p:sp>
    </p:spTree>
    <p:extLst>
      <p:ext uri="{BB962C8B-B14F-4D97-AF65-F5344CB8AC3E}">
        <p14:creationId xmlns:p14="http://schemas.microsoft.com/office/powerpoint/2010/main" val="40490454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90016B-CDAE-4AD7-9EC5-D463C907806D}" type="datetimeFigureOut">
              <a:rPr lang="es-MX" smtClean="0"/>
              <a:t>11/03/2016</a:t>
            </a:fld>
            <a:endParaRPr lang="es-MX"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070C272-F232-4C51-BC94-1BB49A4B06B1}" type="slidenum">
              <a:rPr lang="es-MX" smtClean="0"/>
              <a:t>‹Nº›</a:t>
            </a:fld>
            <a:endParaRPr lang="es-MX" dirty="0"/>
          </a:p>
        </p:txBody>
      </p:sp>
    </p:spTree>
    <p:extLst>
      <p:ext uri="{BB962C8B-B14F-4D97-AF65-F5344CB8AC3E}">
        <p14:creationId xmlns:p14="http://schemas.microsoft.com/office/powerpoint/2010/main" val="41514047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16F2A984-0916-4F22-9ED2-6214A3C6AC0E}" type="slidenum">
              <a:rPr lang="es-MX" smtClean="0">
                <a:solidFill>
                  <a:prstClr val="black"/>
                </a:solidFill>
              </a:rPr>
              <a:pPr/>
              <a:t>2</a:t>
            </a:fld>
            <a:endParaRPr lang="es-MX" dirty="0">
              <a:solidFill>
                <a:prstClr val="black"/>
              </a:solidFill>
            </a:endParaRPr>
          </a:p>
        </p:txBody>
      </p:sp>
    </p:spTree>
    <p:extLst>
      <p:ext uri="{BB962C8B-B14F-4D97-AF65-F5344CB8AC3E}">
        <p14:creationId xmlns:p14="http://schemas.microsoft.com/office/powerpoint/2010/main" val="7099178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16F2A984-0916-4F22-9ED2-6214A3C6AC0E}" type="slidenum">
              <a:rPr lang="es-MX" smtClean="0">
                <a:solidFill>
                  <a:prstClr val="black"/>
                </a:solidFill>
              </a:rPr>
              <a:pPr/>
              <a:t>11</a:t>
            </a:fld>
            <a:endParaRPr lang="es-MX" dirty="0">
              <a:solidFill>
                <a:prstClr val="black"/>
              </a:solidFill>
            </a:endParaRPr>
          </a:p>
        </p:txBody>
      </p:sp>
    </p:spTree>
    <p:extLst>
      <p:ext uri="{BB962C8B-B14F-4D97-AF65-F5344CB8AC3E}">
        <p14:creationId xmlns:p14="http://schemas.microsoft.com/office/powerpoint/2010/main" val="7099178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16F2A984-0916-4F22-9ED2-6214A3C6AC0E}" type="slidenum">
              <a:rPr lang="es-MX" smtClean="0">
                <a:solidFill>
                  <a:prstClr val="black"/>
                </a:solidFill>
              </a:rPr>
              <a:pPr/>
              <a:t>12</a:t>
            </a:fld>
            <a:endParaRPr lang="es-MX" dirty="0">
              <a:solidFill>
                <a:prstClr val="black"/>
              </a:solidFill>
            </a:endParaRPr>
          </a:p>
        </p:txBody>
      </p:sp>
    </p:spTree>
    <p:extLst>
      <p:ext uri="{BB962C8B-B14F-4D97-AF65-F5344CB8AC3E}">
        <p14:creationId xmlns:p14="http://schemas.microsoft.com/office/powerpoint/2010/main" val="709917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16F2A984-0916-4F22-9ED2-6214A3C6AC0E}" type="slidenum">
              <a:rPr lang="es-MX" smtClean="0">
                <a:solidFill>
                  <a:prstClr val="black"/>
                </a:solidFill>
              </a:rPr>
              <a:pPr/>
              <a:t>13</a:t>
            </a:fld>
            <a:endParaRPr lang="es-MX" dirty="0">
              <a:solidFill>
                <a:prstClr val="black"/>
              </a:solidFill>
            </a:endParaRPr>
          </a:p>
        </p:txBody>
      </p:sp>
    </p:spTree>
    <p:extLst>
      <p:ext uri="{BB962C8B-B14F-4D97-AF65-F5344CB8AC3E}">
        <p14:creationId xmlns:p14="http://schemas.microsoft.com/office/powerpoint/2010/main" val="7099178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16F2A984-0916-4F22-9ED2-6214A3C6AC0E}" type="slidenum">
              <a:rPr lang="es-MX" smtClean="0">
                <a:solidFill>
                  <a:prstClr val="black"/>
                </a:solidFill>
              </a:rPr>
              <a:pPr/>
              <a:t>14</a:t>
            </a:fld>
            <a:endParaRPr lang="es-MX" dirty="0">
              <a:solidFill>
                <a:prstClr val="black"/>
              </a:solidFill>
            </a:endParaRPr>
          </a:p>
        </p:txBody>
      </p:sp>
    </p:spTree>
    <p:extLst>
      <p:ext uri="{BB962C8B-B14F-4D97-AF65-F5344CB8AC3E}">
        <p14:creationId xmlns:p14="http://schemas.microsoft.com/office/powerpoint/2010/main" val="14155019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16F2A984-0916-4F22-9ED2-6214A3C6AC0E}" type="slidenum">
              <a:rPr lang="es-MX" smtClean="0">
                <a:solidFill>
                  <a:prstClr val="black"/>
                </a:solidFill>
              </a:rPr>
              <a:pPr/>
              <a:t>15</a:t>
            </a:fld>
            <a:endParaRPr lang="es-MX" dirty="0">
              <a:solidFill>
                <a:prstClr val="black"/>
              </a:solidFill>
            </a:endParaRPr>
          </a:p>
        </p:txBody>
      </p:sp>
    </p:spTree>
    <p:extLst>
      <p:ext uri="{BB962C8B-B14F-4D97-AF65-F5344CB8AC3E}">
        <p14:creationId xmlns:p14="http://schemas.microsoft.com/office/powerpoint/2010/main" val="14155019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16F2A984-0916-4F22-9ED2-6214A3C6AC0E}" type="slidenum">
              <a:rPr lang="es-MX" smtClean="0">
                <a:solidFill>
                  <a:prstClr val="black"/>
                </a:solidFill>
              </a:rPr>
              <a:pPr/>
              <a:t>16</a:t>
            </a:fld>
            <a:endParaRPr lang="es-MX" dirty="0">
              <a:solidFill>
                <a:prstClr val="black"/>
              </a:solidFill>
            </a:endParaRPr>
          </a:p>
        </p:txBody>
      </p:sp>
    </p:spTree>
    <p:extLst>
      <p:ext uri="{BB962C8B-B14F-4D97-AF65-F5344CB8AC3E}">
        <p14:creationId xmlns:p14="http://schemas.microsoft.com/office/powerpoint/2010/main" val="7099178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16F2A984-0916-4F22-9ED2-6214A3C6AC0E}" type="slidenum">
              <a:rPr lang="es-MX" smtClean="0">
                <a:solidFill>
                  <a:prstClr val="black"/>
                </a:solidFill>
              </a:rPr>
              <a:pPr/>
              <a:t>17</a:t>
            </a:fld>
            <a:endParaRPr lang="es-MX" dirty="0">
              <a:solidFill>
                <a:prstClr val="black"/>
              </a:solidFill>
            </a:endParaRPr>
          </a:p>
        </p:txBody>
      </p:sp>
    </p:spTree>
    <p:extLst>
      <p:ext uri="{BB962C8B-B14F-4D97-AF65-F5344CB8AC3E}">
        <p14:creationId xmlns:p14="http://schemas.microsoft.com/office/powerpoint/2010/main" val="7099178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16F2A984-0916-4F22-9ED2-6214A3C6AC0E}" type="slidenum">
              <a:rPr lang="es-MX" smtClean="0">
                <a:solidFill>
                  <a:prstClr val="black"/>
                </a:solidFill>
              </a:rPr>
              <a:pPr/>
              <a:t>18</a:t>
            </a:fld>
            <a:endParaRPr lang="es-MX" dirty="0">
              <a:solidFill>
                <a:prstClr val="black"/>
              </a:solidFill>
            </a:endParaRPr>
          </a:p>
        </p:txBody>
      </p:sp>
    </p:spTree>
    <p:extLst>
      <p:ext uri="{BB962C8B-B14F-4D97-AF65-F5344CB8AC3E}">
        <p14:creationId xmlns:p14="http://schemas.microsoft.com/office/powerpoint/2010/main" val="7099178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16F2A984-0916-4F22-9ED2-6214A3C6AC0E}" type="slidenum">
              <a:rPr lang="es-MX" smtClean="0">
                <a:solidFill>
                  <a:prstClr val="black"/>
                </a:solidFill>
              </a:rPr>
              <a:pPr/>
              <a:t>19</a:t>
            </a:fld>
            <a:endParaRPr lang="es-MX" dirty="0">
              <a:solidFill>
                <a:prstClr val="black"/>
              </a:solidFill>
            </a:endParaRPr>
          </a:p>
        </p:txBody>
      </p:sp>
    </p:spTree>
    <p:extLst>
      <p:ext uri="{BB962C8B-B14F-4D97-AF65-F5344CB8AC3E}">
        <p14:creationId xmlns:p14="http://schemas.microsoft.com/office/powerpoint/2010/main" val="7099178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16F2A984-0916-4F22-9ED2-6214A3C6AC0E}" type="slidenum">
              <a:rPr lang="es-MX" smtClean="0">
                <a:solidFill>
                  <a:prstClr val="black"/>
                </a:solidFill>
              </a:rPr>
              <a:pPr/>
              <a:t>20</a:t>
            </a:fld>
            <a:endParaRPr lang="es-MX" dirty="0">
              <a:solidFill>
                <a:prstClr val="black"/>
              </a:solidFill>
            </a:endParaRPr>
          </a:p>
        </p:txBody>
      </p:sp>
    </p:spTree>
    <p:extLst>
      <p:ext uri="{BB962C8B-B14F-4D97-AF65-F5344CB8AC3E}">
        <p14:creationId xmlns:p14="http://schemas.microsoft.com/office/powerpoint/2010/main" val="7099178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16F2A984-0916-4F22-9ED2-6214A3C6AC0E}" type="slidenum">
              <a:rPr lang="es-MX" smtClean="0">
                <a:solidFill>
                  <a:prstClr val="black"/>
                </a:solidFill>
              </a:rPr>
              <a:pPr/>
              <a:t>3</a:t>
            </a:fld>
            <a:endParaRPr lang="es-MX" dirty="0">
              <a:solidFill>
                <a:prstClr val="black"/>
              </a:solidFill>
            </a:endParaRPr>
          </a:p>
        </p:txBody>
      </p:sp>
    </p:spTree>
    <p:extLst>
      <p:ext uri="{BB962C8B-B14F-4D97-AF65-F5344CB8AC3E}">
        <p14:creationId xmlns:p14="http://schemas.microsoft.com/office/powerpoint/2010/main" val="7099178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16F2A984-0916-4F22-9ED2-6214A3C6AC0E}" type="slidenum">
              <a:rPr lang="es-MX" smtClean="0">
                <a:solidFill>
                  <a:prstClr val="black"/>
                </a:solidFill>
              </a:rPr>
              <a:pPr/>
              <a:t>21</a:t>
            </a:fld>
            <a:endParaRPr lang="es-MX" dirty="0">
              <a:solidFill>
                <a:prstClr val="black"/>
              </a:solidFill>
            </a:endParaRPr>
          </a:p>
        </p:txBody>
      </p:sp>
    </p:spTree>
    <p:extLst>
      <p:ext uri="{BB962C8B-B14F-4D97-AF65-F5344CB8AC3E}">
        <p14:creationId xmlns:p14="http://schemas.microsoft.com/office/powerpoint/2010/main" val="7099178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16F2A984-0916-4F22-9ED2-6214A3C6AC0E}" type="slidenum">
              <a:rPr lang="es-MX" smtClean="0">
                <a:solidFill>
                  <a:prstClr val="black"/>
                </a:solidFill>
              </a:rPr>
              <a:pPr/>
              <a:t>22</a:t>
            </a:fld>
            <a:endParaRPr lang="es-MX" dirty="0">
              <a:solidFill>
                <a:prstClr val="black"/>
              </a:solidFill>
            </a:endParaRPr>
          </a:p>
        </p:txBody>
      </p:sp>
    </p:spTree>
    <p:extLst>
      <p:ext uri="{BB962C8B-B14F-4D97-AF65-F5344CB8AC3E}">
        <p14:creationId xmlns:p14="http://schemas.microsoft.com/office/powerpoint/2010/main" val="7099178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16F2A984-0916-4F22-9ED2-6214A3C6AC0E}" type="slidenum">
              <a:rPr lang="es-MX" smtClean="0">
                <a:solidFill>
                  <a:prstClr val="black"/>
                </a:solidFill>
              </a:rPr>
              <a:pPr/>
              <a:t>23</a:t>
            </a:fld>
            <a:endParaRPr lang="es-MX" dirty="0">
              <a:solidFill>
                <a:prstClr val="black"/>
              </a:solidFill>
            </a:endParaRPr>
          </a:p>
        </p:txBody>
      </p:sp>
    </p:spTree>
    <p:extLst>
      <p:ext uri="{BB962C8B-B14F-4D97-AF65-F5344CB8AC3E}">
        <p14:creationId xmlns:p14="http://schemas.microsoft.com/office/powerpoint/2010/main" val="70991788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16F2A984-0916-4F22-9ED2-6214A3C6AC0E}" type="slidenum">
              <a:rPr lang="es-MX" smtClean="0">
                <a:solidFill>
                  <a:prstClr val="black"/>
                </a:solidFill>
              </a:rPr>
              <a:pPr/>
              <a:t>24</a:t>
            </a:fld>
            <a:endParaRPr lang="es-MX" dirty="0">
              <a:solidFill>
                <a:prstClr val="black"/>
              </a:solidFill>
            </a:endParaRPr>
          </a:p>
        </p:txBody>
      </p:sp>
    </p:spTree>
    <p:extLst>
      <p:ext uri="{BB962C8B-B14F-4D97-AF65-F5344CB8AC3E}">
        <p14:creationId xmlns:p14="http://schemas.microsoft.com/office/powerpoint/2010/main" val="14155019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16F2A984-0916-4F22-9ED2-6214A3C6AC0E}" type="slidenum">
              <a:rPr lang="es-MX" smtClean="0">
                <a:solidFill>
                  <a:prstClr val="black"/>
                </a:solidFill>
              </a:rPr>
              <a:pPr/>
              <a:t>25</a:t>
            </a:fld>
            <a:endParaRPr lang="es-MX" dirty="0">
              <a:solidFill>
                <a:prstClr val="black"/>
              </a:solidFill>
            </a:endParaRPr>
          </a:p>
        </p:txBody>
      </p:sp>
    </p:spTree>
    <p:extLst>
      <p:ext uri="{BB962C8B-B14F-4D97-AF65-F5344CB8AC3E}">
        <p14:creationId xmlns:p14="http://schemas.microsoft.com/office/powerpoint/2010/main" val="14155019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16F2A984-0916-4F22-9ED2-6214A3C6AC0E}" type="slidenum">
              <a:rPr lang="es-MX" smtClean="0">
                <a:solidFill>
                  <a:prstClr val="black"/>
                </a:solidFill>
              </a:rPr>
              <a:pPr/>
              <a:t>26</a:t>
            </a:fld>
            <a:endParaRPr lang="es-MX" dirty="0">
              <a:solidFill>
                <a:prstClr val="black"/>
              </a:solidFill>
            </a:endParaRPr>
          </a:p>
        </p:txBody>
      </p:sp>
    </p:spTree>
    <p:extLst>
      <p:ext uri="{BB962C8B-B14F-4D97-AF65-F5344CB8AC3E}">
        <p14:creationId xmlns:p14="http://schemas.microsoft.com/office/powerpoint/2010/main" val="7099178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16F2A984-0916-4F22-9ED2-6214A3C6AC0E}" type="slidenum">
              <a:rPr lang="es-MX" smtClean="0">
                <a:solidFill>
                  <a:prstClr val="black"/>
                </a:solidFill>
              </a:rPr>
              <a:pPr/>
              <a:t>27</a:t>
            </a:fld>
            <a:endParaRPr lang="es-MX" dirty="0">
              <a:solidFill>
                <a:prstClr val="black"/>
              </a:solidFill>
            </a:endParaRPr>
          </a:p>
        </p:txBody>
      </p:sp>
    </p:spTree>
    <p:extLst>
      <p:ext uri="{BB962C8B-B14F-4D97-AF65-F5344CB8AC3E}">
        <p14:creationId xmlns:p14="http://schemas.microsoft.com/office/powerpoint/2010/main" val="70991788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16F2A984-0916-4F22-9ED2-6214A3C6AC0E}" type="slidenum">
              <a:rPr lang="es-MX" smtClean="0">
                <a:solidFill>
                  <a:prstClr val="black"/>
                </a:solidFill>
              </a:rPr>
              <a:pPr/>
              <a:t>28</a:t>
            </a:fld>
            <a:endParaRPr lang="es-MX" dirty="0">
              <a:solidFill>
                <a:prstClr val="black"/>
              </a:solidFill>
            </a:endParaRPr>
          </a:p>
        </p:txBody>
      </p:sp>
    </p:spTree>
    <p:extLst>
      <p:ext uri="{BB962C8B-B14F-4D97-AF65-F5344CB8AC3E}">
        <p14:creationId xmlns:p14="http://schemas.microsoft.com/office/powerpoint/2010/main" val="70991788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16F2A984-0916-4F22-9ED2-6214A3C6AC0E}" type="slidenum">
              <a:rPr lang="es-MX" smtClean="0">
                <a:solidFill>
                  <a:prstClr val="black"/>
                </a:solidFill>
              </a:rPr>
              <a:pPr/>
              <a:t>29</a:t>
            </a:fld>
            <a:endParaRPr lang="es-MX" dirty="0">
              <a:solidFill>
                <a:prstClr val="black"/>
              </a:solidFill>
            </a:endParaRPr>
          </a:p>
        </p:txBody>
      </p:sp>
    </p:spTree>
    <p:extLst>
      <p:ext uri="{BB962C8B-B14F-4D97-AF65-F5344CB8AC3E}">
        <p14:creationId xmlns:p14="http://schemas.microsoft.com/office/powerpoint/2010/main" val="70991788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16F2A984-0916-4F22-9ED2-6214A3C6AC0E}" type="slidenum">
              <a:rPr lang="es-MX" smtClean="0">
                <a:solidFill>
                  <a:prstClr val="black"/>
                </a:solidFill>
              </a:rPr>
              <a:pPr/>
              <a:t>30</a:t>
            </a:fld>
            <a:endParaRPr lang="es-MX" dirty="0">
              <a:solidFill>
                <a:prstClr val="black"/>
              </a:solidFill>
            </a:endParaRPr>
          </a:p>
        </p:txBody>
      </p:sp>
    </p:spTree>
    <p:extLst>
      <p:ext uri="{BB962C8B-B14F-4D97-AF65-F5344CB8AC3E}">
        <p14:creationId xmlns:p14="http://schemas.microsoft.com/office/powerpoint/2010/main" val="7099178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16F2A984-0916-4F22-9ED2-6214A3C6AC0E}" type="slidenum">
              <a:rPr lang="es-MX" smtClean="0">
                <a:solidFill>
                  <a:prstClr val="black"/>
                </a:solidFill>
              </a:rPr>
              <a:pPr/>
              <a:t>4</a:t>
            </a:fld>
            <a:endParaRPr lang="es-MX" dirty="0">
              <a:solidFill>
                <a:prstClr val="black"/>
              </a:solidFill>
            </a:endParaRPr>
          </a:p>
        </p:txBody>
      </p:sp>
    </p:spTree>
    <p:extLst>
      <p:ext uri="{BB962C8B-B14F-4D97-AF65-F5344CB8AC3E}">
        <p14:creationId xmlns:p14="http://schemas.microsoft.com/office/powerpoint/2010/main" val="70991788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16F2A984-0916-4F22-9ED2-6214A3C6AC0E}" type="slidenum">
              <a:rPr lang="es-MX" smtClean="0">
                <a:solidFill>
                  <a:prstClr val="black"/>
                </a:solidFill>
              </a:rPr>
              <a:pPr/>
              <a:t>31</a:t>
            </a:fld>
            <a:endParaRPr lang="es-MX" dirty="0">
              <a:solidFill>
                <a:prstClr val="black"/>
              </a:solidFill>
            </a:endParaRPr>
          </a:p>
        </p:txBody>
      </p:sp>
    </p:spTree>
    <p:extLst>
      <p:ext uri="{BB962C8B-B14F-4D97-AF65-F5344CB8AC3E}">
        <p14:creationId xmlns:p14="http://schemas.microsoft.com/office/powerpoint/2010/main" val="7099178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16F2A984-0916-4F22-9ED2-6214A3C6AC0E}" type="slidenum">
              <a:rPr lang="es-MX" smtClean="0">
                <a:solidFill>
                  <a:prstClr val="black"/>
                </a:solidFill>
              </a:rPr>
              <a:pPr/>
              <a:t>5</a:t>
            </a:fld>
            <a:endParaRPr lang="es-MX" dirty="0">
              <a:solidFill>
                <a:prstClr val="black"/>
              </a:solidFill>
            </a:endParaRPr>
          </a:p>
        </p:txBody>
      </p:sp>
    </p:spTree>
    <p:extLst>
      <p:ext uri="{BB962C8B-B14F-4D97-AF65-F5344CB8AC3E}">
        <p14:creationId xmlns:p14="http://schemas.microsoft.com/office/powerpoint/2010/main" val="14155019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16F2A984-0916-4F22-9ED2-6214A3C6AC0E}" type="slidenum">
              <a:rPr lang="es-MX" smtClean="0">
                <a:solidFill>
                  <a:prstClr val="black"/>
                </a:solidFill>
              </a:rPr>
              <a:pPr/>
              <a:t>6</a:t>
            </a:fld>
            <a:endParaRPr lang="es-MX" dirty="0">
              <a:solidFill>
                <a:prstClr val="black"/>
              </a:solidFill>
            </a:endParaRPr>
          </a:p>
        </p:txBody>
      </p:sp>
    </p:spTree>
    <p:extLst>
      <p:ext uri="{BB962C8B-B14F-4D97-AF65-F5344CB8AC3E}">
        <p14:creationId xmlns:p14="http://schemas.microsoft.com/office/powerpoint/2010/main" val="14155019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16F2A984-0916-4F22-9ED2-6214A3C6AC0E}" type="slidenum">
              <a:rPr lang="es-MX" smtClean="0">
                <a:solidFill>
                  <a:prstClr val="black"/>
                </a:solidFill>
              </a:rPr>
              <a:pPr/>
              <a:t>7</a:t>
            </a:fld>
            <a:endParaRPr lang="es-MX" dirty="0">
              <a:solidFill>
                <a:prstClr val="black"/>
              </a:solidFill>
            </a:endParaRPr>
          </a:p>
        </p:txBody>
      </p:sp>
    </p:spTree>
    <p:extLst>
      <p:ext uri="{BB962C8B-B14F-4D97-AF65-F5344CB8AC3E}">
        <p14:creationId xmlns:p14="http://schemas.microsoft.com/office/powerpoint/2010/main" val="7099178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16F2A984-0916-4F22-9ED2-6214A3C6AC0E}" type="slidenum">
              <a:rPr lang="es-MX" smtClean="0">
                <a:solidFill>
                  <a:prstClr val="black"/>
                </a:solidFill>
              </a:rPr>
              <a:pPr/>
              <a:t>8</a:t>
            </a:fld>
            <a:endParaRPr lang="es-MX" dirty="0">
              <a:solidFill>
                <a:prstClr val="black"/>
              </a:solidFill>
            </a:endParaRPr>
          </a:p>
        </p:txBody>
      </p:sp>
    </p:spTree>
    <p:extLst>
      <p:ext uri="{BB962C8B-B14F-4D97-AF65-F5344CB8AC3E}">
        <p14:creationId xmlns:p14="http://schemas.microsoft.com/office/powerpoint/2010/main" val="7099178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16F2A984-0916-4F22-9ED2-6214A3C6AC0E}" type="slidenum">
              <a:rPr lang="es-MX" smtClean="0">
                <a:solidFill>
                  <a:prstClr val="black"/>
                </a:solidFill>
              </a:rPr>
              <a:pPr/>
              <a:t>9</a:t>
            </a:fld>
            <a:endParaRPr lang="es-MX" dirty="0">
              <a:solidFill>
                <a:prstClr val="black"/>
              </a:solidFill>
            </a:endParaRPr>
          </a:p>
        </p:txBody>
      </p:sp>
    </p:spTree>
    <p:extLst>
      <p:ext uri="{BB962C8B-B14F-4D97-AF65-F5344CB8AC3E}">
        <p14:creationId xmlns:p14="http://schemas.microsoft.com/office/powerpoint/2010/main" val="7099178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16F2A984-0916-4F22-9ED2-6214A3C6AC0E}" type="slidenum">
              <a:rPr lang="es-MX" smtClean="0">
                <a:solidFill>
                  <a:prstClr val="black"/>
                </a:solidFill>
              </a:rPr>
              <a:pPr/>
              <a:t>10</a:t>
            </a:fld>
            <a:endParaRPr lang="es-MX" dirty="0">
              <a:solidFill>
                <a:prstClr val="black"/>
              </a:solidFill>
            </a:endParaRPr>
          </a:p>
        </p:txBody>
      </p:sp>
    </p:spTree>
    <p:extLst>
      <p:ext uri="{BB962C8B-B14F-4D97-AF65-F5344CB8AC3E}">
        <p14:creationId xmlns:p14="http://schemas.microsoft.com/office/powerpoint/2010/main" val="709917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9B278975-DA88-4355-A528-72D7E1C3AD26}" type="datetimeFigureOut">
              <a:rPr lang="es-MX" smtClean="0"/>
              <a:pPr/>
              <a:t>11/03/2016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03420F93-A64D-46BB-9C2B-1F077861956A}" type="slidenum">
              <a:rPr lang="es-MX" smtClean="0"/>
              <a:pPr/>
              <a:t>‹Nº›</a:t>
            </a:fld>
            <a:endParaRPr lang="es-MX" dirty="0"/>
          </a:p>
        </p:txBody>
      </p:sp>
    </p:spTree>
    <p:extLst>
      <p:ext uri="{BB962C8B-B14F-4D97-AF65-F5344CB8AC3E}">
        <p14:creationId xmlns:p14="http://schemas.microsoft.com/office/powerpoint/2010/main" val="3391179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9B278975-DA88-4355-A528-72D7E1C3AD26}" type="datetimeFigureOut">
              <a:rPr lang="es-MX" smtClean="0"/>
              <a:pPr/>
              <a:t>11/03/2016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03420F93-A64D-46BB-9C2B-1F077861956A}" type="slidenum">
              <a:rPr lang="es-MX" smtClean="0"/>
              <a:pPr/>
              <a:t>‹Nº›</a:t>
            </a:fld>
            <a:endParaRPr lang="es-MX" dirty="0"/>
          </a:p>
        </p:txBody>
      </p:sp>
    </p:spTree>
    <p:extLst>
      <p:ext uri="{BB962C8B-B14F-4D97-AF65-F5344CB8AC3E}">
        <p14:creationId xmlns:p14="http://schemas.microsoft.com/office/powerpoint/2010/main" val="2198105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9B278975-DA88-4355-A528-72D7E1C3AD26}" type="datetimeFigureOut">
              <a:rPr lang="es-MX" smtClean="0"/>
              <a:pPr/>
              <a:t>11/03/2016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03420F93-A64D-46BB-9C2B-1F077861956A}" type="slidenum">
              <a:rPr lang="es-MX" smtClean="0"/>
              <a:pPr/>
              <a:t>‹Nº›</a:t>
            </a:fld>
            <a:endParaRPr lang="es-MX" dirty="0"/>
          </a:p>
        </p:txBody>
      </p:sp>
    </p:spTree>
    <p:extLst>
      <p:ext uri="{BB962C8B-B14F-4D97-AF65-F5344CB8AC3E}">
        <p14:creationId xmlns:p14="http://schemas.microsoft.com/office/powerpoint/2010/main" val="2715111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9B278975-DA88-4355-A528-72D7E1C3AD26}" type="datetimeFigureOut">
              <a:rPr lang="es-MX" smtClean="0"/>
              <a:pPr/>
              <a:t>11/03/2016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03420F93-A64D-46BB-9C2B-1F077861956A}" type="slidenum">
              <a:rPr lang="es-MX" smtClean="0"/>
              <a:pPr/>
              <a:t>‹Nº›</a:t>
            </a:fld>
            <a:endParaRPr lang="es-MX" dirty="0"/>
          </a:p>
        </p:txBody>
      </p:sp>
    </p:spTree>
    <p:extLst>
      <p:ext uri="{BB962C8B-B14F-4D97-AF65-F5344CB8AC3E}">
        <p14:creationId xmlns:p14="http://schemas.microsoft.com/office/powerpoint/2010/main" val="3550004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B278975-DA88-4355-A528-72D7E1C3AD26}" type="datetimeFigureOut">
              <a:rPr lang="es-MX" smtClean="0"/>
              <a:pPr/>
              <a:t>11/03/2016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03420F93-A64D-46BB-9C2B-1F077861956A}" type="slidenum">
              <a:rPr lang="es-MX" smtClean="0"/>
              <a:pPr/>
              <a:t>‹Nº›</a:t>
            </a:fld>
            <a:endParaRPr lang="es-MX" dirty="0"/>
          </a:p>
        </p:txBody>
      </p:sp>
    </p:spTree>
    <p:extLst>
      <p:ext uri="{BB962C8B-B14F-4D97-AF65-F5344CB8AC3E}">
        <p14:creationId xmlns:p14="http://schemas.microsoft.com/office/powerpoint/2010/main" val="2863678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9B278975-DA88-4355-A528-72D7E1C3AD26}" type="datetimeFigureOut">
              <a:rPr lang="es-MX" smtClean="0"/>
              <a:pPr/>
              <a:t>11/03/2016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03420F93-A64D-46BB-9C2B-1F077861956A}" type="slidenum">
              <a:rPr lang="es-MX" smtClean="0"/>
              <a:pPr/>
              <a:t>‹Nº›</a:t>
            </a:fld>
            <a:endParaRPr lang="es-MX" dirty="0"/>
          </a:p>
        </p:txBody>
      </p:sp>
    </p:spTree>
    <p:extLst>
      <p:ext uri="{BB962C8B-B14F-4D97-AF65-F5344CB8AC3E}">
        <p14:creationId xmlns:p14="http://schemas.microsoft.com/office/powerpoint/2010/main" val="1188088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9B278975-DA88-4355-A528-72D7E1C3AD26}" type="datetimeFigureOut">
              <a:rPr lang="es-MX" smtClean="0"/>
              <a:pPr/>
              <a:t>11/03/2016</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03420F93-A64D-46BB-9C2B-1F077861956A}" type="slidenum">
              <a:rPr lang="es-MX" smtClean="0"/>
              <a:pPr/>
              <a:t>‹Nº›</a:t>
            </a:fld>
            <a:endParaRPr lang="es-MX" dirty="0"/>
          </a:p>
        </p:txBody>
      </p:sp>
    </p:spTree>
    <p:extLst>
      <p:ext uri="{BB962C8B-B14F-4D97-AF65-F5344CB8AC3E}">
        <p14:creationId xmlns:p14="http://schemas.microsoft.com/office/powerpoint/2010/main" val="478866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9B278975-DA88-4355-A528-72D7E1C3AD26}" type="datetimeFigureOut">
              <a:rPr lang="es-MX" smtClean="0"/>
              <a:pPr/>
              <a:t>11/03/2016</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03420F93-A64D-46BB-9C2B-1F077861956A}" type="slidenum">
              <a:rPr lang="es-MX" smtClean="0"/>
              <a:pPr/>
              <a:t>‹Nº›</a:t>
            </a:fld>
            <a:endParaRPr lang="es-MX" dirty="0"/>
          </a:p>
        </p:txBody>
      </p:sp>
    </p:spTree>
    <p:extLst>
      <p:ext uri="{BB962C8B-B14F-4D97-AF65-F5344CB8AC3E}">
        <p14:creationId xmlns:p14="http://schemas.microsoft.com/office/powerpoint/2010/main" val="3404489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B278975-DA88-4355-A528-72D7E1C3AD26}" type="datetimeFigureOut">
              <a:rPr lang="es-MX" smtClean="0"/>
              <a:pPr/>
              <a:t>11/03/2016</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03420F93-A64D-46BB-9C2B-1F077861956A}" type="slidenum">
              <a:rPr lang="es-MX" smtClean="0"/>
              <a:pPr/>
              <a:t>‹Nº›</a:t>
            </a:fld>
            <a:endParaRPr lang="es-MX" dirty="0"/>
          </a:p>
        </p:txBody>
      </p:sp>
    </p:spTree>
    <p:extLst>
      <p:ext uri="{BB962C8B-B14F-4D97-AF65-F5344CB8AC3E}">
        <p14:creationId xmlns:p14="http://schemas.microsoft.com/office/powerpoint/2010/main" val="707270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B278975-DA88-4355-A528-72D7E1C3AD26}" type="datetimeFigureOut">
              <a:rPr lang="es-MX" smtClean="0"/>
              <a:pPr/>
              <a:t>11/03/2016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03420F93-A64D-46BB-9C2B-1F077861956A}" type="slidenum">
              <a:rPr lang="es-MX" smtClean="0"/>
              <a:pPr/>
              <a:t>‹Nº›</a:t>
            </a:fld>
            <a:endParaRPr lang="es-MX" dirty="0"/>
          </a:p>
        </p:txBody>
      </p:sp>
    </p:spTree>
    <p:extLst>
      <p:ext uri="{BB962C8B-B14F-4D97-AF65-F5344CB8AC3E}">
        <p14:creationId xmlns:p14="http://schemas.microsoft.com/office/powerpoint/2010/main" val="420255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B278975-DA88-4355-A528-72D7E1C3AD26}" type="datetimeFigureOut">
              <a:rPr lang="es-MX" smtClean="0"/>
              <a:pPr/>
              <a:t>11/03/2016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03420F93-A64D-46BB-9C2B-1F077861956A}" type="slidenum">
              <a:rPr lang="es-MX" smtClean="0"/>
              <a:pPr/>
              <a:t>‹Nº›</a:t>
            </a:fld>
            <a:endParaRPr lang="es-MX" dirty="0"/>
          </a:p>
        </p:txBody>
      </p:sp>
    </p:spTree>
    <p:extLst>
      <p:ext uri="{BB962C8B-B14F-4D97-AF65-F5344CB8AC3E}">
        <p14:creationId xmlns:p14="http://schemas.microsoft.com/office/powerpoint/2010/main" val="2387391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278975-DA88-4355-A528-72D7E1C3AD26}" type="datetimeFigureOut">
              <a:rPr lang="es-MX" smtClean="0"/>
              <a:pPr/>
              <a:t>11/03/2016</a:t>
            </a:fld>
            <a:endParaRPr lang="es-MX"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420F93-A64D-46BB-9C2B-1F077861956A}" type="slidenum">
              <a:rPr lang="es-MX" smtClean="0"/>
              <a:pPr/>
              <a:t>‹Nº›</a:t>
            </a:fld>
            <a:endParaRPr lang="es-MX" dirty="0"/>
          </a:p>
        </p:txBody>
      </p:sp>
    </p:spTree>
    <p:extLst>
      <p:ext uri="{BB962C8B-B14F-4D97-AF65-F5344CB8AC3E}">
        <p14:creationId xmlns:p14="http://schemas.microsoft.com/office/powerpoint/2010/main" val="2504377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google.com.mx/url?sa=i&amp;rct=j&amp;q=&amp;esrc=s&amp;source=images&amp;cd=&amp;cad=rja&amp;uact=8&amp;ved=0CAcQjRw&amp;url=http://www.altonivel.com.mx/33437-opep-ve-menor-demanda-de-su-petroleo-en-2013.html&amp;ei=I2HNVOHCIoGxyATN5YK4CQ&amp;bvm=bv.85076809,d.aWw&amp;psig=AFQjCNGk_vSXAP60KkvmanDsIlg-BtwUwg&amp;ust=1422832260048263" TargetMode="External"/><Relationship Id="rId5" Type="http://schemas.openxmlformats.org/officeDocument/2006/relationships/image" Target="../media/image4.jpeg"/><Relationship Id="rId4" Type="http://schemas.openxmlformats.org/officeDocument/2006/relationships/hyperlink" Target="http://www.google.com.mx/url?sa=i&amp;rct=j&amp;q=&amp;esrc=s&amp;source=images&amp;cd=&amp;cad=rja&amp;uact=8&amp;ved=0CAcQjRw&amp;url=http://www.greenpeace.org.ar/blog/date/2012/04/&amp;ei=nmDNVIrvOdShyASf4IDgDQ&amp;bvm=bv.85076809,d.aWw&amp;psig=AFQjCNGAtMDCKwbcQflpW302Y4F-GUjN_A&amp;ust=1422832147755895"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14.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15.pn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16.pn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8.png"/></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3.png"/><Relationship Id="rId7" Type="http://schemas.openxmlformats.org/officeDocument/2006/relationships/diagramColors" Target="../diagrams/colors2.xml"/><Relationship Id="rId2" Type="http://schemas.openxmlformats.org/officeDocument/2006/relationships/notesSlide" Target="../notesSlides/notesSlide27.xml"/><Relationship Id="rId1" Type="http://schemas.openxmlformats.org/officeDocument/2006/relationships/slideLayout" Target="../slideLayouts/slideLayout1.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QuickStyle" Target="../diagrams/quickStyle1.xml"/><Relationship Id="rId11" Type="http://schemas.openxmlformats.org/officeDocument/2006/relationships/image" Target="../media/image7.jpeg"/><Relationship Id="rId5" Type="http://schemas.openxmlformats.org/officeDocument/2006/relationships/diagramLayout" Target="../diagrams/layout1.xml"/><Relationship Id="rId10" Type="http://schemas.openxmlformats.org/officeDocument/2006/relationships/hyperlink" Target="http://www.google.com.mx/url?sa=i&amp;rct=j&amp;q=&amp;esrc=s&amp;source=images&amp;cd=&amp;cad=rja&amp;uact=8&amp;ved=0CAcQjRw&amp;url=http://www.sinembargo.mx/21-12-2014/1198056&amp;ei=2WLNVNjlM8WjyAS1poDIBw&amp;psig=AFQjCNE3mGJsvugYszSUjXDIPbuQXUKaiw&amp;ust=1422832696256341" TargetMode="External"/><Relationship Id="rId4" Type="http://schemas.openxmlformats.org/officeDocument/2006/relationships/diagramData" Target="../diagrams/data1.xml"/><Relationship Id="rId9"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81287" y="1538287"/>
            <a:ext cx="3781425" cy="3781425"/>
          </a:xfrm>
          <a:prstGeom prst="rect">
            <a:avLst/>
          </a:prstGeom>
        </p:spPr>
      </p:pic>
      <p:sp>
        <p:nvSpPr>
          <p:cNvPr id="2" name="1 Título"/>
          <p:cNvSpPr>
            <a:spLocks noGrp="1"/>
          </p:cNvSpPr>
          <p:nvPr>
            <p:ph type="ctrTitle"/>
          </p:nvPr>
        </p:nvSpPr>
        <p:spPr>
          <a:xfrm>
            <a:off x="685800" y="1241325"/>
            <a:ext cx="7772400" cy="2547715"/>
          </a:xfrm>
        </p:spPr>
        <p:txBody>
          <a:bodyPr>
            <a:normAutofit/>
          </a:bodyPr>
          <a:lstStyle/>
          <a:p>
            <a:r>
              <a:rPr lang="es-MX" sz="2800" b="1" dirty="0" smtClean="0">
                <a:latin typeface="Bookman Old Style" panose="02050604050505020204" pitchFamily="18" charset="0"/>
                <a:cs typeface="Arial" pitchFamily="34" charset="0"/>
              </a:rPr>
              <a:t>EVALUACIONES DE IMPACTO SOCIAL</a:t>
            </a:r>
            <a:endParaRPr lang="es-MX" sz="2800" b="1" dirty="0">
              <a:latin typeface="Bookman Old Style" panose="02050604050505020204" pitchFamily="18" charset="0"/>
              <a:cs typeface="Arial" pitchFamily="34" charset="0"/>
            </a:endParaRPr>
          </a:p>
        </p:txBody>
      </p:sp>
      <p:sp>
        <p:nvSpPr>
          <p:cNvPr id="3" name="2 Subtítulo"/>
          <p:cNvSpPr>
            <a:spLocks noGrp="1"/>
          </p:cNvSpPr>
          <p:nvPr>
            <p:ph type="subTitle" idx="1"/>
          </p:nvPr>
        </p:nvSpPr>
        <p:spPr/>
        <p:txBody>
          <a:bodyPr>
            <a:normAutofit/>
          </a:bodyPr>
          <a:lstStyle/>
          <a:p>
            <a:r>
              <a:rPr lang="es-MX" dirty="0" smtClean="0">
                <a:latin typeface="Bookman Old Style" panose="02050604050505020204" pitchFamily="18" charset="0"/>
                <a:cs typeface="Arial" pitchFamily="34" charset="0"/>
              </a:rPr>
              <a:t>Secretaría de Energía</a:t>
            </a:r>
          </a:p>
          <a:p>
            <a:r>
              <a:rPr lang="es-MX" sz="2400" dirty="0">
                <a:latin typeface="Bookman Old Style" panose="02050604050505020204" pitchFamily="18" charset="0"/>
                <a:cs typeface="Arial" pitchFamily="34" charset="0"/>
              </a:rPr>
              <a:t>“Hacia un nuevo mercado de gasolinas y diésel: aspectos regulatorios”</a:t>
            </a:r>
          </a:p>
          <a:p>
            <a:r>
              <a:rPr lang="es-MX" sz="2000" dirty="0" smtClean="0">
                <a:latin typeface="Bookman Old Style" panose="02050604050505020204" pitchFamily="18" charset="0"/>
                <a:cs typeface="Arial" pitchFamily="34" charset="0"/>
              </a:rPr>
              <a:t>Marzo de 2016</a:t>
            </a:r>
            <a:endParaRPr lang="es-MX" sz="2000" dirty="0">
              <a:latin typeface="Bookman Old Style" panose="02050604050505020204" pitchFamily="18" charset="0"/>
              <a:cs typeface="Arial" pitchFamily="34" charset="0"/>
            </a:endParaRPr>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14475" y="3712840"/>
            <a:ext cx="6115050" cy="7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4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06553" y="332656"/>
            <a:ext cx="3130892" cy="976027"/>
          </a:xfrm>
          <a:prstGeom prst="rect">
            <a:avLst/>
          </a:prstGeom>
        </p:spPr>
      </p:pic>
      <p:sp>
        <p:nvSpPr>
          <p:cNvPr id="6" name="5 Marcador de número de diapositiva"/>
          <p:cNvSpPr>
            <a:spLocks noGrp="1"/>
          </p:cNvSpPr>
          <p:nvPr>
            <p:ph type="sldNum" sz="quarter" idx="12"/>
          </p:nvPr>
        </p:nvSpPr>
        <p:spPr/>
        <p:txBody>
          <a:bodyPr/>
          <a:lstStyle/>
          <a:p>
            <a:fld id="{C78D5216-741B-4213-8013-397B6B27C32D}" type="slidenum">
              <a:rPr lang="es-MX" sz="1100" smtClean="0">
                <a:latin typeface="Arial" pitchFamily="34" charset="0"/>
                <a:cs typeface="Arial" pitchFamily="34" charset="0"/>
              </a:rPr>
              <a:t>1</a:t>
            </a:fld>
            <a:endParaRPr lang="es-MX" sz="1100" dirty="0">
              <a:latin typeface="Arial" pitchFamily="34" charset="0"/>
              <a:cs typeface="Arial" pitchFamily="34" charset="0"/>
            </a:endParaRPr>
          </a:p>
        </p:txBody>
      </p:sp>
    </p:spTree>
    <p:extLst>
      <p:ext uri="{BB962C8B-B14F-4D97-AF65-F5344CB8AC3E}">
        <p14:creationId xmlns:p14="http://schemas.microsoft.com/office/powerpoint/2010/main" val="38724108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2 Conector recto"/>
          <p:cNvCxnSpPr>
            <a:cxnSpLocks noChangeShapeType="1"/>
          </p:cNvCxnSpPr>
          <p:nvPr/>
        </p:nvCxnSpPr>
        <p:spPr bwMode="auto">
          <a:xfrm>
            <a:off x="3131840" y="1052736"/>
            <a:ext cx="6012160" cy="0"/>
          </a:xfrm>
          <a:prstGeom prst="line">
            <a:avLst/>
          </a:prstGeom>
          <a:noFill/>
          <a:ln w="19050">
            <a:solidFill>
              <a:srgbClr val="A6A6A6"/>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1" name="15 Marcador de número de diapositiva"/>
          <p:cNvSpPr>
            <a:spLocks noGrp="1"/>
          </p:cNvSpPr>
          <p:nvPr>
            <p:ph type="sldNum" sz="quarter" idx="12"/>
          </p:nvPr>
        </p:nvSpPr>
        <p:spPr>
          <a:xfrm>
            <a:off x="16154400" y="6467475"/>
            <a:ext cx="2133600" cy="365125"/>
          </a:xfrm>
        </p:spPr>
        <p:txBody>
          <a:bodyPr/>
          <a:lstStyle/>
          <a:p>
            <a:fld id="{1CD15500-2241-4ECD-83B6-CE400316D8AC}" type="slidenum">
              <a:rPr lang="en-US" smtClean="0">
                <a:solidFill>
                  <a:prstClr val="black">
                    <a:tint val="75000"/>
                  </a:prstClr>
                </a:solidFill>
              </a:rPr>
              <a:pPr/>
              <a:t>10</a:t>
            </a:fld>
            <a:endParaRPr lang="en-US" dirty="0">
              <a:solidFill>
                <a:prstClr val="black">
                  <a:tint val="75000"/>
                </a:prstClr>
              </a:solidFill>
            </a:endParaRPr>
          </a:p>
        </p:txBody>
      </p:sp>
      <p:pic>
        <p:nvPicPr>
          <p:cNvPr id="13"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881" y="188640"/>
            <a:ext cx="2771841" cy="864096"/>
          </a:xfrm>
          <a:prstGeom prst="rect">
            <a:avLst/>
          </a:prstGeom>
        </p:spPr>
      </p:pic>
      <p:sp>
        <p:nvSpPr>
          <p:cNvPr id="6" name="Text Box 7"/>
          <p:cNvSpPr txBox="1">
            <a:spLocks noChangeArrowheads="1"/>
          </p:cNvSpPr>
          <p:nvPr/>
        </p:nvSpPr>
        <p:spPr bwMode="auto">
          <a:xfrm>
            <a:off x="319597" y="1844824"/>
            <a:ext cx="8424863"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Bookman Old Style" pitchFamily="18" charset="0"/>
              </a:defRPr>
            </a:lvl1pPr>
            <a:lvl2pPr marL="742950" indent="-285750" eaLnBrk="0" hangingPunct="0">
              <a:defRPr sz="2800">
                <a:solidFill>
                  <a:schemeClr val="tx1"/>
                </a:solidFill>
                <a:latin typeface="Bookman Old Style" pitchFamily="18" charset="0"/>
              </a:defRPr>
            </a:lvl2pPr>
            <a:lvl3pPr marL="1143000" indent="-228600" eaLnBrk="0" hangingPunct="0">
              <a:defRPr sz="2800">
                <a:solidFill>
                  <a:schemeClr val="tx1"/>
                </a:solidFill>
                <a:latin typeface="Bookman Old Style" pitchFamily="18" charset="0"/>
              </a:defRPr>
            </a:lvl3pPr>
            <a:lvl4pPr marL="1600200" indent="-228600" eaLnBrk="0" hangingPunct="0">
              <a:defRPr sz="2800">
                <a:solidFill>
                  <a:schemeClr val="tx1"/>
                </a:solidFill>
                <a:latin typeface="Bookman Old Style" pitchFamily="18" charset="0"/>
              </a:defRPr>
            </a:lvl4pPr>
            <a:lvl5pPr marL="2057400" indent="-228600" eaLnBrk="0" hangingPunct="0">
              <a:defRPr sz="2800">
                <a:solidFill>
                  <a:schemeClr val="tx1"/>
                </a:solidFill>
                <a:latin typeface="Bookman Old Style" pitchFamily="18" charset="0"/>
              </a:defRPr>
            </a:lvl5pPr>
            <a:lvl6pPr marL="2514600" indent="-228600" eaLnBrk="0" fontAlgn="base" hangingPunct="0">
              <a:spcBef>
                <a:spcPct val="0"/>
              </a:spcBef>
              <a:spcAft>
                <a:spcPct val="0"/>
              </a:spcAft>
              <a:defRPr sz="2800">
                <a:solidFill>
                  <a:schemeClr val="tx1"/>
                </a:solidFill>
                <a:latin typeface="Bookman Old Style" pitchFamily="18" charset="0"/>
              </a:defRPr>
            </a:lvl6pPr>
            <a:lvl7pPr marL="2971800" indent="-228600" eaLnBrk="0" fontAlgn="base" hangingPunct="0">
              <a:spcBef>
                <a:spcPct val="0"/>
              </a:spcBef>
              <a:spcAft>
                <a:spcPct val="0"/>
              </a:spcAft>
              <a:defRPr sz="2800">
                <a:solidFill>
                  <a:schemeClr val="tx1"/>
                </a:solidFill>
                <a:latin typeface="Bookman Old Style" pitchFamily="18" charset="0"/>
              </a:defRPr>
            </a:lvl7pPr>
            <a:lvl8pPr marL="3429000" indent="-228600" eaLnBrk="0" fontAlgn="base" hangingPunct="0">
              <a:spcBef>
                <a:spcPct val="0"/>
              </a:spcBef>
              <a:spcAft>
                <a:spcPct val="0"/>
              </a:spcAft>
              <a:defRPr sz="2800">
                <a:solidFill>
                  <a:schemeClr val="tx1"/>
                </a:solidFill>
                <a:latin typeface="Bookman Old Style" pitchFamily="18" charset="0"/>
              </a:defRPr>
            </a:lvl8pPr>
            <a:lvl9pPr marL="3886200" indent="-228600" eaLnBrk="0" fontAlgn="base" hangingPunct="0">
              <a:spcBef>
                <a:spcPct val="0"/>
              </a:spcBef>
              <a:spcAft>
                <a:spcPct val="0"/>
              </a:spcAft>
              <a:defRPr sz="2800">
                <a:solidFill>
                  <a:schemeClr val="tx1"/>
                </a:solidFill>
                <a:latin typeface="Bookman Old Style" pitchFamily="18" charset="0"/>
              </a:defRPr>
            </a:lvl9pPr>
          </a:lstStyle>
          <a:p>
            <a:pPr algn="just"/>
            <a:r>
              <a:rPr lang="es-MX" dirty="0">
                <a:solidFill>
                  <a:prstClr val="black"/>
                </a:solidFill>
              </a:rPr>
              <a:t>El Reglamento de la Ley de </a:t>
            </a:r>
            <a:r>
              <a:rPr lang="es-MX" dirty="0" smtClean="0">
                <a:solidFill>
                  <a:prstClr val="black"/>
                </a:solidFill>
              </a:rPr>
              <a:t>Hidrocarburos señala en su articulo 81, que la Evaluación </a:t>
            </a:r>
            <a:r>
              <a:rPr lang="es-MX" b="1" dirty="0" smtClean="0">
                <a:solidFill>
                  <a:prstClr val="black"/>
                </a:solidFill>
              </a:rPr>
              <a:t>deberá </a:t>
            </a:r>
            <a:r>
              <a:rPr lang="es-MX" b="1" dirty="0">
                <a:solidFill>
                  <a:prstClr val="black"/>
                </a:solidFill>
              </a:rPr>
              <a:t>presentarse de acuerdo con la guía y el formato que establezca la Secretaría</a:t>
            </a:r>
            <a:r>
              <a:rPr lang="es-MX" dirty="0">
                <a:solidFill>
                  <a:prstClr val="black"/>
                </a:solidFill>
              </a:rPr>
              <a:t>. </a:t>
            </a:r>
            <a:endParaRPr lang="es-MX" dirty="0" smtClean="0">
              <a:solidFill>
                <a:prstClr val="black"/>
              </a:solidFill>
            </a:endParaRPr>
          </a:p>
          <a:p>
            <a:pPr algn="just"/>
            <a:endParaRPr lang="es-MX" dirty="0">
              <a:solidFill>
                <a:prstClr val="black"/>
              </a:solidFill>
            </a:endParaRPr>
          </a:p>
          <a:p>
            <a:pPr algn="just"/>
            <a:r>
              <a:rPr lang="es-MX" dirty="0" smtClean="0">
                <a:solidFill>
                  <a:prstClr val="black"/>
                </a:solidFill>
              </a:rPr>
              <a:t>La </a:t>
            </a:r>
            <a:r>
              <a:rPr lang="es-MX" dirty="0">
                <a:solidFill>
                  <a:prstClr val="black"/>
                </a:solidFill>
              </a:rPr>
              <a:t>responsabilidad respecto del contenido de la Evaluación de Impacto Social corresponderá al Asignatario, Contratista, Permisionario o Autorizado, según corresponda. </a:t>
            </a:r>
            <a:endParaRPr lang="es-MX" dirty="0" smtClean="0">
              <a:solidFill>
                <a:prstClr val="black"/>
              </a:solidFill>
            </a:endParaRPr>
          </a:p>
        </p:txBody>
      </p:sp>
      <p:sp>
        <p:nvSpPr>
          <p:cNvPr id="7" name="1 Título"/>
          <p:cNvSpPr txBox="1">
            <a:spLocks/>
          </p:cNvSpPr>
          <p:nvPr/>
        </p:nvSpPr>
        <p:spPr>
          <a:xfrm>
            <a:off x="3428128" y="230521"/>
            <a:ext cx="5419584" cy="795586"/>
          </a:xfrm>
          <a:prstGeom prst="rect">
            <a:avLst/>
          </a:prstGeom>
        </p:spPr>
        <p:txBody>
          <a:bodyPr anchor="ct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pPr>
              <a:defRPr/>
            </a:pPr>
            <a:r>
              <a:rPr lang="es-MX" sz="2800" b="1" dirty="0" smtClean="0">
                <a:solidFill>
                  <a:prstClr val="black"/>
                </a:solidFill>
                <a:latin typeface="Bookman Old Style" pitchFamily="18" charset="0"/>
              </a:rPr>
              <a:t>Evaluaciones de impacto social</a:t>
            </a:r>
            <a:endParaRPr lang="es-MX" sz="1500" dirty="0" smtClean="0">
              <a:solidFill>
                <a:prstClr val="black"/>
              </a:solidFill>
              <a:latin typeface="Bookman Old Style" pitchFamily="18" charset="0"/>
            </a:endParaRPr>
          </a:p>
        </p:txBody>
      </p:sp>
    </p:spTree>
    <p:extLst>
      <p:ext uri="{BB962C8B-B14F-4D97-AF65-F5344CB8AC3E}">
        <p14:creationId xmlns:p14="http://schemas.microsoft.com/office/powerpoint/2010/main" val="1449266476"/>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2 Conector recto"/>
          <p:cNvCxnSpPr>
            <a:cxnSpLocks noChangeShapeType="1"/>
          </p:cNvCxnSpPr>
          <p:nvPr/>
        </p:nvCxnSpPr>
        <p:spPr bwMode="auto">
          <a:xfrm>
            <a:off x="3131840" y="1052736"/>
            <a:ext cx="6012160" cy="0"/>
          </a:xfrm>
          <a:prstGeom prst="line">
            <a:avLst/>
          </a:prstGeom>
          <a:noFill/>
          <a:ln w="19050">
            <a:solidFill>
              <a:srgbClr val="A6A6A6"/>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1" name="15 Marcador de número de diapositiva"/>
          <p:cNvSpPr>
            <a:spLocks noGrp="1"/>
          </p:cNvSpPr>
          <p:nvPr>
            <p:ph type="sldNum" sz="quarter" idx="12"/>
          </p:nvPr>
        </p:nvSpPr>
        <p:spPr>
          <a:xfrm>
            <a:off x="16154400" y="6467475"/>
            <a:ext cx="2133600" cy="365125"/>
          </a:xfrm>
        </p:spPr>
        <p:txBody>
          <a:bodyPr/>
          <a:lstStyle/>
          <a:p>
            <a:fld id="{1CD15500-2241-4ECD-83B6-CE400316D8AC}" type="slidenum">
              <a:rPr lang="en-US" smtClean="0">
                <a:solidFill>
                  <a:prstClr val="black">
                    <a:tint val="75000"/>
                  </a:prstClr>
                </a:solidFill>
              </a:rPr>
              <a:pPr/>
              <a:t>11</a:t>
            </a:fld>
            <a:endParaRPr lang="en-US" dirty="0">
              <a:solidFill>
                <a:prstClr val="black">
                  <a:tint val="75000"/>
                </a:prstClr>
              </a:solidFill>
            </a:endParaRPr>
          </a:p>
        </p:txBody>
      </p:sp>
      <p:pic>
        <p:nvPicPr>
          <p:cNvPr id="13"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881" y="188640"/>
            <a:ext cx="2771841" cy="864096"/>
          </a:xfrm>
          <a:prstGeom prst="rect">
            <a:avLst/>
          </a:prstGeom>
        </p:spPr>
      </p:pic>
      <p:sp>
        <p:nvSpPr>
          <p:cNvPr id="6" name="Text Box 7"/>
          <p:cNvSpPr txBox="1">
            <a:spLocks noChangeArrowheads="1"/>
          </p:cNvSpPr>
          <p:nvPr/>
        </p:nvSpPr>
        <p:spPr bwMode="auto">
          <a:xfrm>
            <a:off x="343297" y="1484784"/>
            <a:ext cx="8424863"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Bookman Old Style" pitchFamily="18" charset="0"/>
              </a:defRPr>
            </a:lvl1pPr>
            <a:lvl2pPr marL="742950" indent="-285750" eaLnBrk="0" hangingPunct="0">
              <a:defRPr sz="2800">
                <a:solidFill>
                  <a:schemeClr val="tx1"/>
                </a:solidFill>
                <a:latin typeface="Bookman Old Style" pitchFamily="18" charset="0"/>
              </a:defRPr>
            </a:lvl2pPr>
            <a:lvl3pPr marL="1143000" indent="-228600" eaLnBrk="0" hangingPunct="0">
              <a:defRPr sz="2800">
                <a:solidFill>
                  <a:schemeClr val="tx1"/>
                </a:solidFill>
                <a:latin typeface="Bookman Old Style" pitchFamily="18" charset="0"/>
              </a:defRPr>
            </a:lvl3pPr>
            <a:lvl4pPr marL="1600200" indent="-228600" eaLnBrk="0" hangingPunct="0">
              <a:defRPr sz="2800">
                <a:solidFill>
                  <a:schemeClr val="tx1"/>
                </a:solidFill>
                <a:latin typeface="Bookman Old Style" pitchFamily="18" charset="0"/>
              </a:defRPr>
            </a:lvl4pPr>
            <a:lvl5pPr marL="2057400" indent="-228600" eaLnBrk="0" hangingPunct="0">
              <a:defRPr sz="2800">
                <a:solidFill>
                  <a:schemeClr val="tx1"/>
                </a:solidFill>
                <a:latin typeface="Bookman Old Style" pitchFamily="18" charset="0"/>
              </a:defRPr>
            </a:lvl5pPr>
            <a:lvl6pPr marL="2514600" indent="-228600" eaLnBrk="0" fontAlgn="base" hangingPunct="0">
              <a:spcBef>
                <a:spcPct val="0"/>
              </a:spcBef>
              <a:spcAft>
                <a:spcPct val="0"/>
              </a:spcAft>
              <a:defRPr sz="2800">
                <a:solidFill>
                  <a:schemeClr val="tx1"/>
                </a:solidFill>
                <a:latin typeface="Bookman Old Style" pitchFamily="18" charset="0"/>
              </a:defRPr>
            </a:lvl6pPr>
            <a:lvl7pPr marL="2971800" indent="-228600" eaLnBrk="0" fontAlgn="base" hangingPunct="0">
              <a:spcBef>
                <a:spcPct val="0"/>
              </a:spcBef>
              <a:spcAft>
                <a:spcPct val="0"/>
              </a:spcAft>
              <a:defRPr sz="2800">
                <a:solidFill>
                  <a:schemeClr val="tx1"/>
                </a:solidFill>
                <a:latin typeface="Bookman Old Style" pitchFamily="18" charset="0"/>
              </a:defRPr>
            </a:lvl7pPr>
            <a:lvl8pPr marL="3429000" indent="-228600" eaLnBrk="0" fontAlgn="base" hangingPunct="0">
              <a:spcBef>
                <a:spcPct val="0"/>
              </a:spcBef>
              <a:spcAft>
                <a:spcPct val="0"/>
              </a:spcAft>
              <a:defRPr sz="2800">
                <a:solidFill>
                  <a:schemeClr val="tx1"/>
                </a:solidFill>
                <a:latin typeface="Bookman Old Style" pitchFamily="18" charset="0"/>
              </a:defRPr>
            </a:lvl8pPr>
            <a:lvl9pPr marL="3886200" indent="-228600" eaLnBrk="0" fontAlgn="base" hangingPunct="0">
              <a:spcBef>
                <a:spcPct val="0"/>
              </a:spcBef>
              <a:spcAft>
                <a:spcPct val="0"/>
              </a:spcAft>
              <a:defRPr sz="2800">
                <a:solidFill>
                  <a:schemeClr val="tx1"/>
                </a:solidFill>
                <a:latin typeface="Bookman Old Style" pitchFamily="18" charset="0"/>
              </a:defRPr>
            </a:lvl9pPr>
          </a:lstStyle>
          <a:p>
            <a:pPr algn="just"/>
            <a:r>
              <a:rPr lang="es-MX" dirty="0" smtClean="0">
                <a:solidFill>
                  <a:prstClr val="black"/>
                </a:solidFill>
              </a:rPr>
              <a:t>En este contexto la </a:t>
            </a:r>
            <a:r>
              <a:rPr lang="es-MX" dirty="0">
                <a:solidFill>
                  <a:prstClr val="black"/>
                </a:solidFill>
              </a:rPr>
              <a:t>SENER </a:t>
            </a:r>
            <a:r>
              <a:rPr lang="es-MX" dirty="0" smtClean="0">
                <a:solidFill>
                  <a:prstClr val="black"/>
                </a:solidFill>
              </a:rPr>
              <a:t>presentó ante </a:t>
            </a:r>
            <a:r>
              <a:rPr lang="es-MX" dirty="0">
                <a:solidFill>
                  <a:prstClr val="black"/>
                </a:solidFill>
              </a:rPr>
              <a:t>la </a:t>
            </a:r>
            <a:r>
              <a:rPr lang="es-MX" dirty="0" smtClean="0">
                <a:solidFill>
                  <a:prstClr val="black"/>
                </a:solidFill>
              </a:rPr>
              <a:t>COFEMER para </a:t>
            </a:r>
            <a:r>
              <a:rPr lang="es-MX" dirty="0">
                <a:solidFill>
                  <a:prstClr val="black"/>
                </a:solidFill>
              </a:rPr>
              <a:t>su </a:t>
            </a:r>
            <a:r>
              <a:rPr lang="es-MX" dirty="0" smtClean="0">
                <a:solidFill>
                  <a:prstClr val="black"/>
                </a:solidFill>
              </a:rPr>
              <a:t>trámite las “</a:t>
            </a:r>
            <a:r>
              <a:rPr lang="es-MX" b="1" dirty="0" smtClean="0">
                <a:solidFill>
                  <a:prstClr val="black"/>
                </a:solidFill>
              </a:rPr>
              <a:t>Disposiciones </a:t>
            </a:r>
            <a:r>
              <a:rPr lang="es-MX" b="1" dirty="0">
                <a:solidFill>
                  <a:prstClr val="black"/>
                </a:solidFill>
              </a:rPr>
              <a:t>Administrativas de Carácter General sobre la Evaluación de Impacto Social en el Sector Energético</a:t>
            </a:r>
            <a:r>
              <a:rPr lang="es-MX" dirty="0" smtClean="0">
                <a:solidFill>
                  <a:prstClr val="black"/>
                </a:solidFill>
              </a:rPr>
              <a:t>”. </a:t>
            </a:r>
          </a:p>
        </p:txBody>
      </p:sp>
      <p:sp>
        <p:nvSpPr>
          <p:cNvPr id="7" name="1 Título"/>
          <p:cNvSpPr txBox="1">
            <a:spLocks/>
          </p:cNvSpPr>
          <p:nvPr/>
        </p:nvSpPr>
        <p:spPr>
          <a:xfrm>
            <a:off x="3428128" y="230521"/>
            <a:ext cx="5419584" cy="795586"/>
          </a:xfrm>
          <a:prstGeom prst="rect">
            <a:avLst/>
          </a:prstGeom>
        </p:spPr>
        <p:txBody>
          <a:bodyPr anchor="ct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pPr>
              <a:defRPr/>
            </a:pPr>
            <a:r>
              <a:rPr lang="es-MX" sz="2800" b="1" dirty="0" smtClean="0">
                <a:solidFill>
                  <a:prstClr val="black"/>
                </a:solidFill>
                <a:latin typeface="Bookman Old Style" pitchFamily="18" charset="0"/>
              </a:rPr>
              <a:t>Evaluaciones de impacto social</a:t>
            </a:r>
            <a:endParaRPr lang="es-MX" sz="1500" dirty="0" smtClean="0">
              <a:solidFill>
                <a:prstClr val="black"/>
              </a:solidFill>
              <a:latin typeface="Bookman Old Style" pitchFamily="18" charset="0"/>
            </a:endParaRPr>
          </a:p>
        </p:txBody>
      </p:sp>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5856" y="3831420"/>
            <a:ext cx="2808312" cy="28083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61590889"/>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2 Conector recto"/>
          <p:cNvCxnSpPr>
            <a:cxnSpLocks noChangeShapeType="1"/>
          </p:cNvCxnSpPr>
          <p:nvPr/>
        </p:nvCxnSpPr>
        <p:spPr bwMode="auto">
          <a:xfrm>
            <a:off x="3131840" y="1052736"/>
            <a:ext cx="6012160" cy="0"/>
          </a:xfrm>
          <a:prstGeom prst="line">
            <a:avLst/>
          </a:prstGeom>
          <a:noFill/>
          <a:ln w="19050">
            <a:solidFill>
              <a:srgbClr val="A6A6A6"/>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1" name="15 Marcador de número de diapositiva"/>
          <p:cNvSpPr>
            <a:spLocks noGrp="1"/>
          </p:cNvSpPr>
          <p:nvPr>
            <p:ph type="sldNum" sz="quarter" idx="12"/>
          </p:nvPr>
        </p:nvSpPr>
        <p:spPr>
          <a:xfrm>
            <a:off x="16154400" y="6467475"/>
            <a:ext cx="2133600" cy="365125"/>
          </a:xfrm>
        </p:spPr>
        <p:txBody>
          <a:bodyPr/>
          <a:lstStyle/>
          <a:p>
            <a:fld id="{1CD15500-2241-4ECD-83B6-CE400316D8AC}" type="slidenum">
              <a:rPr lang="en-US" smtClean="0">
                <a:solidFill>
                  <a:prstClr val="black">
                    <a:tint val="75000"/>
                  </a:prstClr>
                </a:solidFill>
              </a:rPr>
              <a:pPr/>
              <a:t>12</a:t>
            </a:fld>
            <a:endParaRPr lang="en-US" dirty="0">
              <a:solidFill>
                <a:prstClr val="black">
                  <a:tint val="75000"/>
                </a:prstClr>
              </a:solidFill>
            </a:endParaRPr>
          </a:p>
        </p:txBody>
      </p:sp>
      <p:pic>
        <p:nvPicPr>
          <p:cNvPr id="13"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881" y="188640"/>
            <a:ext cx="2771841" cy="864096"/>
          </a:xfrm>
          <a:prstGeom prst="rect">
            <a:avLst/>
          </a:prstGeom>
        </p:spPr>
      </p:pic>
      <p:sp>
        <p:nvSpPr>
          <p:cNvPr id="7" name="1 Título"/>
          <p:cNvSpPr txBox="1">
            <a:spLocks/>
          </p:cNvSpPr>
          <p:nvPr/>
        </p:nvSpPr>
        <p:spPr>
          <a:xfrm>
            <a:off x="3428128" y="230521"/>
            <a:ext cx="5419584" cy="795586"/>
          </a:xfrm>
          <a:prstGeom prst="rect">
            <a:avLst/>
          </a:prstGeom>
        </p:spPr>
        <p:txBody>
          <a:bodyPr anchor="ct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pPr>
              <a:defRPr/>
            </a:pPr>
            <a:r>
              <a:rPr lang="es-MX" sz="2800" b="1" dirty="0" smtClean="0">
                <a:solidFill>
                  <a:schemeClr val="tx1"/>
                </a:solidFill>
                <a:latin typeface="Bookman Old Style" pitchFamily="18" charset="0"/>
              </a:rPr>
              <a:t>observaciones</a:t>
            </a:r>
            <a:endParaRPr lang="es-MX" sz="1500" dirty="0" smtClean="0">
              <a:solidFill>
                <a:schemeClr val="tx1"/>
              </a:solidFill>
              <a:latin typeface="Bookman Old Style" pitchFamily="18" charset="0"/>
            </a:endParaRPr>
          </a:p>
        </p:txBody>
      </p:sp>
      <p:sp>
        <p:nvSpPr>
          <p:cNvPr id="8" name="7 CuadroTexto"/>
          <p:cNvSpPr txBox="1"/>
          <p:nvPr/>
        </p:nvSpPr>
        <p:spPr>
          <a:xfrm>
            <a:off x="235409" y="1844824"/>
            <a:ext cx="8640960" cy="3508653"/>
          </a:xfrm>
          <a:prstGeom prst="rect">
            <a:avLst/>
          </a:prstGeom>
          <a:noFill/>
        </p:spPr>
        <p:txBody>
          <a:bodyPr wrap="square" rtlCol="0">
            <a:spAutoFit/>
          </a:bodyPr>
          <a:lstStyle/>
          <a:p>
            <a:pPr marL="285750" indent="-285750" algn="just">
              <a:buFont typeface="Wingdings" panose="05000000000000000000" pitchFamily="2" charset="2"/>
              <a:buChar char="q"/>
            </a:pPr>
            <a:r>
              <a:rPr lang="es-MX" sz="3200" b="1" dirty="0" smtClean="0">
                <a:latin typeface="Bookman Old Style" panose="02050604050505020204" pitchFamily="18" charset="0"/>
              </a:rPr>
              <a:t>Alcance</a:t>
            </a:r>
            <a:r>
              <a:rPr lang="es-MX" b="1" dirty="0" smtClean="0">
                <a:latin typeface="Bookman Old Style" panose="02050604050505020204" pitchFamily="18" charset="0"/>
              </a:rPr>
              <a:t> de las disposiciones generales en materia de Evaluación de Impacto Social.</a:t>
            </a:r>
          </a:p>
          <a:p>
            <a:pPr algn="just"/>
            <a:endParaRPr lang="es-MX" b="1" dirty="0" smtClean="0">
              <a:latin typeface="Bookman Old Style" panose="02050604050505020204" pitchFamily="18" charset="0"/>
            </a:endParaRPr>
          </a:p>
          <a:p>
            <a:pPr algn="just"/>
            <a:endParaRPr lang="es-MX" b="1" dirty="0" smtClean="0">
              <a:latin typeface="Bookman Old Style" panose="02050604050505020204" pitchFamily="18" charset="0"/>
            </a:endParaRPr>
          </a:p>
          <a:p>
            <a:pPr marL="285750" indent="-285750" algn="just">
              <a:buFont typeface="Wingdings" panose="05000000000000000000" pitchFamily="2" charset="2"/>
              <a:buChar char="q"/>
            </a:pPr>
            <a:r>
              <a:rPr lang="es-MX" sz="3200" b="1" dirty="0" smtClean="0">
                <a:latin typeface="Bookman Old Style" panose="02050604050505020204" pitchFamily="18" charset="0"/>
              </a:rPr>
              <a:t>Definiciones </a:t>
            </a:r>
            <a:r>
              <a:rPr lang="es-MX" sz="3200" b="1" dirty="0">
                <a:latin typeface="Bookman Old Style" panose="02050604050505020204" pitchFamily="18" charset="0"/>
              </a:rPr>
              <a:t>y conceptos </a:t>
            </a:r>
            <a:r>
              <a:rPr lang="es-MX" b="1" dirty="0">
                <a:latin typeface="Bookman Old Style" panose="02050604050505020204" pitchFamily="18" charset="0"/>
              </a:rPr>
              <a:t>de las disposiciones </a:t>
            </a:r>
            <a:r>
              <a:rPr lang="es-MX" b="1" dirty="0" smtClean="0">
                <a:latin typeface="Bookman Old Style" panose="02050604050505020204" pitchFamily="18" charset="0"/>
              </a:rPr>
              <a:t>generales </a:t>
            </a:r>
            <a:r>
              <a:rPr lang="es-MX" b="1" dirty="0">
                <a:latin typeface="Bookman Old Style" panose="02050604050505020204" pitchFamily="18" charset="0"/>
              </a:rPr>
              <a:t>en materia de Evaluación de Impacto </a:t>
            </a:r>
            <a:r>
              <a:rPr lang="es-MX" b="1" dirty="0" smtClean="0">
                <a:latin typeface="Bookman Old Style" panose="02050604050505020204" pitchFamily="18" charset="0"/>
              </a:rPr>
              <a:t>Social.</a:t>
            </a:r>
          </a:p>
          <a:p>
            <a:pPr algn="just"/>
            <a:endParaRPr lang="es-MX" b="1" dirty="0" smtClean="0">
              <a:latin typeface="Bookman Old Style" panose="02050604050505020204" pitchFamily="18" charset="0"/>
            </a:endParaRPr>
          </a:p>
          <a:p>
            <a:pPr algn="just"/>
            <a:endParaRPr lang="es-MX" b="1" dirty="0" smtClean="0">
              <a:latin typeface="Bookman Old Style" panose="02050604050505020204" pitchFamily="18" charset="0"/>
            </a:endParaRPr>
          </a:p>
          <a:p>
            <a:pPr marL="285750" indent="-285750" algn="just">
              <a:buFont typeface="Wingdings" panose="05000000000000000000" pitchFamily="2" charset="2"/>
              <a:buChar char="q"/>
            </a:pPr>
            <a:r>
              <a:rPr lang="es-MX" sz="3200" b="1" dirty="0">
                <a:latin typeface="Bookman Old Style" panose="02050604050505020204" pitchFamily="18" charset="0"/>
              </a:rPr>
              <a:t>Metodología </a:t>
            </a:r>
            <a:r>
              <a:rPr lang="es-MX" b="1" dirty="0">
                <a:latin typeface="Bookman Old Style" panose="02050604050505020204" pitchFamily="18" charset="0"/>
              </a:rPr>
              <a:t>para la elaboración de la Evaluación de Impacto </a:t>
            </a:r>
            <a:r>
              <a:rPr lang="es-MX" b="1" dirty="0" smtClean="0">
                <a:latin typeface="Bookman Old Style" panose="02050604050505020204" pitchFamily="18" charset="0"/>
              </a:rPr>
              <a:t>Social.</a:t>
            </a:r>
          </a:p>
        </p:txBody>
      </p:sp>
    </p:spTree>
    <p:extLst>
      <p:ext uri="{BB962C8B-B14F-4D97-AF65-F5344CB8AC3E}">
        <p14:creationId xmlns:p14="http://schemas.microsoft.com/office/powerpoint/2010/main" val="834641256"/>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2 Conector recto"/>
          <p:cNvCxnSpPr>
            <a:cxnSpLocks noChangeShapeType="1"/>
          </p:cNvCxnSpPr>
          <p:nvPr/>
        </p:nvCxnSpPr>
        <p:spPr bwMode="auto">
          <a:xfrm>
            <a:off x="3131840" y="1052736"/>
            <a:ext cx="6012160" cy="0"/>
          </a:xfrm>
          <a:prstGeom prst="line">
            <a:avLst/>
          </a:prstGeom>
          <a:noFill/>
          <a:ln w="19050">
            <a:solidFill>
              <a:srgbClr val="A6A6A6"/>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1" name="15 Marcador de número de diapositiva"/>
          <p:cNvSpPr>
            <a:spLocks noGrp="1"/>
          </p:cNvSpPr>
          <p:nvPr>
            <p:ph type="sldNum" sz="quarter" idx="12"/>
          </p:nvPr>
        </p:nvSpPr>
        <p:spPr>
          <a:xfrm>
            <a:off x="16154400" y="6467475"/>
            <a:ext cx="2133600" cy="365125"/>
          </a:xfrm>
        </p:spPr>
        <p:txBody>
          <a:bodyPr/>
          <a:lstStyle/>
          <a:p>
            <a:fld id="{1CD15500-2241-4ECD-83B6-CE400316D8AC}" type="slidenum">
              <a:rPr lang="en-US" smtClean="0">
                <a:solidFill>
                  <a:prstClr val="black">
                    <a:tint val="75000"/>
                  </a:prstClr>
                </a:solidFill>
              </a:rPr>
              <a:pPr/>
              <a:t>13</a:t>
            </a:fld>
            <a:endParaRPr lang="en-US" dirty="0">
              <a:solidFill>
                <a:prstClr val="black">
                  <a:tint val="75000"/>
                </a:prstClr>
              </a:solidFill>
            </a:endParaRPr>
          </a:p>
        </p:txBody>
      </p:sp>
      <p:pic>
        <p:nvPicPr>
          <p:cNvPr id="13"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881" y="188640"/>
            <a:ext cx="2771841" cy="864096"/>
          </a:xfrm>
          <a:prstGeom prst="rect">
            <a:avLst/>
          </a:prstGeom>
        </p:spPr>
      </p:pic>
      <p:sp>
        <p:nvSpPr>
          <p:cNvPr id="7" name="1 Título"/>
          <p:cNvSpPr txBox="1">
            <a:spLocks/>
          </p:cNvSpPr>
          <p:nvPr/>
        </p:nvSpPr>
        <p:spPr>
          <a:xfrm>
            <a:off x="3428128" y="230521"/>
            <a:ext cx="5419584" cy="795586"/>
          </a:xfrm>
          <a:prstGeom prst="rect">
            <a:avLst/>
          </a:prstGeom>
        </p:spPr>
        <p:txBody>
          <a:bodyPr anchor="ct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pPr>
              <a:defRPr/>
            </a:pPr>
            <a:r>
              <a:rPr lang="es-MX" sz="2800" b="1" dirty="0" smtClean="0">
                <a:solidFill>
                  <a:schemeClr val="tx1"/>
                </a:solidFill>
                <a:latin typeface="Bookman Old Style" pitchFamily="18" charset="0"/>
              </a:rPr>
              <a:t>observaciones</a:t>
            </a:r>
            <a:endParaRPr lang="es-MX" sz="1500" dirty="0" smtClean="0">
              <a:solidFill>
                <a:schemeClr val="tx1"/>
              </a:solidFill>
              <a:latin typeface="Bookman Old Style" pitchFamily="18" charset="0"/>
            </a:endParaRPr>
          </a:p>
        </p:txBody>
      </p:sp>
      <p:sp>
        <p:nvSpPr>
          <p:cNvPr id="8" name="7 CuadroTexto"/>
          <p:cNvSpPr txBox="1"/>
          <p:nvPr/>
        </p:nvSpPr>
        <p:spPr>
          <a:xfrm>
            <a:off x="235149" y="1700808"/>
            <a:ext cx="8640960" cy="4278094"/>
          </a:xfrm>
          <a:prstGeom prst="rect">
            <a:avLst/>
          </a:prstGeom>
          <a:noFill/>
        </p:spPr>
        <p:txBody>
          <a:bodyPr wrap="square" rtlCol="0">
            <a:spAutoFit/>
          </a:bodyPr>
          <a:lstStyle/>
          <a:p>
            <a:pPr marL="285750" indent="-285750" algn="just">
              <a:buFont typeface="Wingdings" panose="05000000000000000000" pitchFamily="2" charset="2"/>
              <a:buChar char="q"/>
            </a:pPr>
            <a:r>
              <a:rPr lang="es-MX" sz="3200" b="1" dirty="0" smtClean="0">
                <a:latin typeface="Bookman Old Style" panose="02050604050505020204" pitchFamily="18" charset="0"/>
              </a:rPr>
              <a:t>Alcance del Plan de Gestión Social </a:t>
            </a:r>
            <a:r>
              <a:rPr lang="es-MX" b="1" dirty="0" smtClean="0">
                <a:latin typeface="Bookman Old Style" panose="02050604050505020204" pitchFamily="18" charset="0"/>
              </a:rPr>
              <a:t>previsto en las disposiciones generales en materia de Evaluación de Impacto Social.</a:t>
            </a:r>
          </a:p>
          <a:p>
            <a:pPr algn="just"/>
            <a:endParaRPr lang="es-MX" b="1" dirty="0" smtClean="0">
              <a:latin typeface="Bookman Old Style" panose="02050604050505020204" pitchFamily="18" charset="0"/>
            </a:endParaRPr>
          </a:p>
          <a:p>
            <a:pPr marL="285750" indent="-285750" algn="just">
              <a:buFont typeface="Wingdings" panose="05000000000000000000" pitchFamily="2" charset="2"/>
              <a:buChar char="q"/>
            </a:pPr>
            <a:endParaRPr lang="es-MX" b="1" dirty="0" smtClean="0">
              <a:latin typeface="Bookman Old Style" panose="02050604050505020204" pitchFamily="18" charset="0"/>
            </a:endParaRPr>
          </a:p>
          <a:p>
            <a:pPr marL="285750" indent="-285750" algn="just">
              <a:buFont typeface="Wingdings" panose="05000000000000000000" pitchFamily="2" charset="2"/>
              <a:buChar char="q"/>
            </a:pPr>
            <a:r>
              <a:rPr lang="es-MX" sz="3200" b="1" dirty="0" smtClean="0">
                <a:latin typeface="Bookman Old Style" panose="02050604050505020204" pitchFamily="18" charset="0"/>
              </a:rPr>
              <a:t>Presentación y modificación </a:t>
            </a:r>
            <a:r>
              <a:rPr lang="es-MX" b="1" dirty="0" smtClean="0">
                <a:latin typeface="Bookman Old Style" panose="02050604050505020204" pitchFamily="18" charset="0"/>
              </a:rPr>
              <a:t>de la Evaluación de Impacto Social: supuestos del procedimiento de presentación y resolución.</a:t>
            </a:r>
          </a:p>
          <a:p>
            <a:pPr marL="285750" indent="-285750" algn="just">
              <a:buFont typeface="Wingdings" panose="05000000000000000000" pitchFamily="2" charset="2"/>
              <a:buChar char="q"/>
            </a:pPr>
            <a:endParaRPr lang="es-MX" b="1" dirty="0">
              <a:latin typeface="Bookman Old Style" panose="02050604050505020204" pitchFamily="18" charset="0"/>
            </a:endParaRPr>
          </a:p>
          <a:p>
            <a:pPr algn="just"/>
            <a:endParaRPr lang="es-MX" b="1" dirty="0" smtClean="0">
              <a:latin typeface="Bookman Old Style" panose="02050604050505020204" pitchFamily="18" charset="0"/>
            </a:endParaRPr>
          </a:p>
          <a:p>
            <a:pPr marL="285750" indent="-285750" algn="just">
              <a:buFont typeface="Wingdings" panose="05000000000000000000" pitchFamily="2" charset="2"/>
              <a:buChar char="q"/>
            </a:pPr>
            <a:r>
              <a:rPr lang="es-MX" sz="3200" b="1" dirty="0">
                <a:latin typeface="Bookman Old Style" panose="02050604050505020204" pitchFamily="18" charset="0"/>
              </a:rPr>
              <a:t>Vinculación entre la EVIS y la consulta previa </a:t>
            </a:r>
            <a:r>
              <a:rPr lang="es-MX" b="1" dirty="0">
                <a:latin typeface="Bookman Old Style" panose="02050604050505020204" pitchFamily="18" charset="0"/>
              </a:rPr>
              <a:t>a </a:t>
            </a:r>
            <a:r>
              <a:rPr lang="es-MX" b="1" dirty="0" smtClean="0">
                <a:latin typeface="Bookman Old Style" panose="02050604050505020204" pitchFamily="18" charset="0"/>
              </a:rPr>
              <a:t>comunidades y pueblos indígenas.</a:t>
            </a:r>
            <a:endParaRPr lang="es-MX" b="1" dirty="0">
              <a:latin typeface="Bookman Old Style" panose="02050604050505020204" pitchFamily="18" charset="0"/>
            </a:endParaRPr>
          </a:p>
        </p:txBody>
      </p:sp>
    </p:spTree>
    <p:extLst>
      <p:ext uri="{BB962C8B-B14F-4D97-AF65-F5344CB8AC3E}">
        <p14:creationId xmlns:p14="http://schemas.microsoft.com/office/powerpoint/2010/main" val="1231541164"/>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2 Conector recto"/>
          <p:cNvCxnSpPr>
            <a:cxnSpLocks noChangeShapeType="1"/>
          </p:cNvCxnSpPr>
          <p:nvPr/>
        </p:nvCxnSpPr>
        <p:spPr bwMode="auto">
          <a:xfrm>
            <a:off x="1676400" y="533400"/>
            <a:ext cx="7467600" cy="0"/>
          </a:xfrm>
          <a:prstGeom prst="line">
            <a:avLst/>
          </a:prstGeom>
          <a:noFill/>
          <a:ln w="19050">
            <a:solidFill>
              <a:srgbClr val="A6A6A6"/>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1" name="15 Marcador de número de diapositiva"/>
          <p:cNvSpPr>
            <a:spLocks noGrp="1"/>
          </p:cNvSpPr>
          <p:nvPr>
            <p:ph type="sldNum" sz="quarter" idx="12"/>
          </p:nvPr>
        </p:nvSpPr>
        <p:spPr>
          <a:xfrm>
            <a:off x="16154400" y="6467475"/>
            <a:ext cx="2133600" cy="365125"/>
          </a:xfrm>
        </p:spPr>
        <p:txBody>
          <a:bodyPr/>
          <a:lstStyle/>
          <a:p>
            <a:fld id="{1CD15500-2241-4ECD-83B6-CE400316D8AC}" type="slidenum">
              <a:rPr lang="en-US" smtClean="0">
                <a:solidFill>
                  <a:prstClr val="black">
                    <a:tint val="75000"/>
                  </a:prstClr>
                </a:solidFill>
              </a:rPr>
              <a:pPr/>
              <a:t>14</a:t>
            </a:fld>
            <a:endParaRPr lang="en-US" dirty="0">
              <a:solidFill>
                <a:prstClr val="black">
                  <a:tint val="75000"/>
                </a:prstClr>
              </a:solidFill>
            </a:endParaRPr>
          </a:p>
        </p:txBody>
      </p:sp>
      <p:pic>
        <p:nvPicPr>
          <p:cNvPr id="13"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686" y="76709"/>
            <a:ext cx="1464970" cy="456691"/>
          </a:xfrm>
          <a:prstGeom prst="rect">
            <a:avLst/>
          </a:prstGeom>
        </p:spPr>
      </p:pic>
      <p:sp>
        <p:nvSpPr>
          <p:cNvPr id="3" name="2 CuadroTexto"/>
          <p:cNvSpPr txBox="1"/>
          <p:nvPr/>
        </p:nvSpPr>
        <p:spPr>
          <a:xfrm>
            <a:off x="1676400" y="76709"/>
            <a:ext cx="7144072" cy="523220"/>
          </a:xfrm>
          <a:prstGeom prst="rect">
            <a:avLst/>
          </a:prstGeom>
          <a:noFill/>
        </p:spPr>
        <p:txBody>
          <a:bodyPr wrap="square" rtlCol="0">
            <a:spAutoFit/>
          </a:bodyPr>
          <a:lstStyle/>
          <a:p>
            <a:pPr algn="r"/>
            <a:r>
              <a:rPr lang="es-MX" sz="2800" b="1" cap="all" spc="200" dirty="0">
                <a:latin typeface="Bookman Old Style" pitchFamily="18" charset="0"/>
                <a:ea typeface="+mj-ea"/>
                <a:cs typeface="+mj-cs"/>
              </a:rPr>
              <a:t>ATENCIÓN A OBSERVACIONES</a:t>
            </a:r>
          </a:p>
        </p:txBody>
      </p:sp>
      <p:sp>
        <p:nvSpPr>
          <p:cNvPr id="7" name="6 CuadroTexto"/>
          <p:cNvSpPr txBox="1"/>
          <p:nvPr/>
        </p:nvSpPr>
        <p:spPr>
          <a:xfrm>
            <a:off x="232768" y="908720"/>
            <a:ext cx="8640960" cy="5539978"/>
          </a:xfrm>
          <a:prstGeom prst="rect">
            <a:avLst/>
          </a:prstGeom>
          <a:noFill/>
        </p:spPr>
        <p:txBody>
          <a:bodyPr wrap="square" rtlCol="0">
            <a:spAutoFit/>
          </a:bodyPr>
          <a:lstStyle/>
          <a:p>
            <a:pPr marL="285750" indent="-285750" algn="just">
              <a:buFont typeface="Wingdings" panose="05000000000000000000" pitchFamily="2" charset="2"/>
              <a:buChar char="q"/>
            </a:pPr>
            <a:r>
              <a:rPr lang="es-MX" sz="1700" b="1" dirty="0" smtClean="0">
                <a:solidFill>
                  <a:prstClr val="black"/>
                </a:solidFill>
              </a:rPr>
              <a:t>Áreas de Influencia dentro de las Evaluación de Impacto Social</a:t>
            </a:r>
          </a:p>
          <a:p>
            <a:pPr algn="just"/>
            <a:endParaRPr lang="es-MX" sz="1700" b="1" dirty="0">
              <a:solidFill>
                <a:prstClr val="black"/>
              </a:solidFill>
            </a:endParaRPr>
          </a:p>
          <a:p>
            <a:pPr algn="just"/>
            <a:r>
              <a:rPr lang="es-MX" sz="1600" dirty="0"/>
              <a:t>El </a:t>
            </a:r>
            <a:r>
              <a:rPr lang="es-MX" sz="1600" b="1" dirty="0"/>
              <a:t>Área Núcleo </a:t>
            </a:r>
            <a:r>
              <a:rPr lang="es-MX" sz="1600" dirty="0"/>
              <a:t>es el espacio físico en el que se pretende construir la infraestructura del proyecto, incluyendo las obras e instalaciones asociadas, y donde se desarrollan las actividades y procesos que lo componen. En el caso de las actividades de exploración de hidrocarburos, se deberá considerar como Área Núcleo el polígono definido en el área contractual correspondiente. Dependiendo de las características del proyecto se puede tener una o más Áreas Núcleo.</a:t>
            </a:r>
          </a:p>
          <a:p>
            <a:pPr algn="just"/>
            <a:endParaRPr lang="es-MX" sz="1600" dirty="0" smtClean="0">
              <a:solidFill>
                <a:prstClr val="black"/>
              </a:solidFill>
            </a:endParaRPr>
          </a:p>
          <a:p>
            <a:pPr algn="just"/>
            <a:r>
              <a:rPr lang="es-MX" sz="1600" b="1" dirty="0"/>
              <a:t>El Área de Influencia Directa </a:t>
            </a:r>
            <a:r>
              <a:rPr lang="es-MX" sz="1600" dirty="0"/>
              <a:t>es el espacio físico circundante o contiguo al Área Núcleo en el que  se ubican los elementos socioeconómicos y socioculturales que se podrían impactar directamente por las obras y actividades que se realizan durante las diferentes etapas del Proyecto. Para delimitar esta área se podrán utilizar una combinación de criterios cualitativos y cuantitativos, por ejemplo: unidades territoriales; existencia de asentamientos humanos; existencia de rutas y tráfico marítimo; presencia de patrimonio cultural tangible o intangible; desarrollo de actividades económicas; Normas Oficiales Mexicanas u otras disposiciones vinculadas al Proyecto; etc.</a:t>
            </a:r>
          </a:p>
          <a:p>
            <a:pPr algn="just"/>
            <a:endParaRPr lang="es-MX" sz="1600" dirty="0" smtClean="0">
              <a:solidFill>
                <a:prstClr val="black"/>
              </a:solidFill>
            </a:endParaRPr>
          </a:p>
          <a:p>
            <a:pPr algn="just"/>
            <a:r>
              <a:rPr lang="es-MX" sz="1600" dirty="0"/>
              <a:t>El </a:t>
            </a:r>
            <a:r>
              <a:rPr lang="es-MX" sz="1600" b="1" dirty="0"/>
              <a:t>Área de Influencia Indirecta </a:t>
            </a:r>
            <a:r>
              <a:rPr lang="es-MX" sz="1600" dirty="0"/>
              <a:t>es el espacio físico circundante o contiguo al Área de Influencia Directa en el que se ubican los elementos socioeconómicos y socioculturales que se podrían impactar indirectamente por las obras y actividades que se desarrollan durante las diferentes etapas del proyecto del sector energético. Para delimitar esta área se podrán utilizar una combinación de criterios cualitativos y cuantitativos señalados anteriormente, incluyendo cambios en el escenario ambiental y paisajístico</a:t>
            </a:r>
            <a:r>
              <a:rPr lang="es-MX" sz="1600" dirty="0" smtClean="0"/>
              <a:t>.</a:t>
            </a:r>
            <a:endParaRPr lang="es-MX" sz="1600" dirty="0"/>
          </a:p>
        </p:txBody>
      </p:sp>
    </p:spTree>
    <p:extLst>
      <p:ext uri="{BB962C8B-B14F-4D97-AF65-F5344CB8AC3E}">
        <p14:creationId xmlns:p14="http://schemas.microsoft.com/office/powerpoint/2010/main" val="2975217775"/>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2 Conector recto"/>
          <p:cNvCxnSpPr>
            <a:cxnSpLocks noChangeShapeType="1"/>
          </p:cNvCxnSpPr>
          <p:nvPr/>
        </p:nvCxnSpPr>
        <p:spPr bwMode="auto">
          <a:xfrm>
            <a:off x="1676400" y="533400"/>
            <a:ext cx="7467600" cy="0"/>
          </a:xfrm>
          <a:prstGeom prst="line">
            <a:avLst/>
          </a:prstGeom>
          <a:noFill/>
          <a:ln w="19050">
            <a:solidFill>
              <a:srgbClr val="A6A6A6"/>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1" name="15 Marcador de número de diapositiva"/>
          <p:cNvSpPr>
            <a:spLocks noGrp="1"/>
          </p:cNvSpPr>
          <p:nvPr>
            <p:ph type="sldNum" sz="quarter" idx="12"/>
          </p:nvPr>
        </p:nvSpPr>
        <p:spPr>
          <a:xfrm>
            <a:off x="16154400" y="6467475"/>
            <a:ext cx="2133600" cy="365125"/>
          </a:xfrm>
        </p:spPr>
        <p:txBody>
          <a:bodyPr/>
          <a:lstStyle/>
          <a:p>
            <a:fld id="{1CD15500-2241-4ECD-83B6-CE400316D8AC}" type="slidenum">
              <a:rPr lang="en-US" smtClean="0">
                <a:solidFill>
                  <a:prstClr val="black">
                    <a:tint val="75000"/>
                  </a:prstClr>
                </a:solidFill>
              </a:rPr>
              <a:pPr/>
              <a:t>15</a:t>
            </a:fld>
            <a:endParaRPr lang="en-US" dirty="0">
              <a:solidFill>
                <a:prstClr val="black">
                  <a:tint val="75000"/>
                </a:prstClr>
              </a:solidFill>
            </a:endParaRPr>
          </a:p>
        </p:txBody>
      </p:sp>
      <p:pic>
        <p:nvPicPr>
          <p:cNvPr id="13"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686" y="76709"/>
            <a:ext cx="1464970" cy="456691"/>
          </a:xfrm>
          <a:prstGeom prst="rect">
            <a:avLst/>
          </a:prstGeom>
        </p:spPr>
      </p:pic>
      <p:sp>
        <p:nvSpPr>
          <p:cNvPr id="38" name="37 CuadroTexto"/>
          <p:cNvSpPr txBox="1"/>
          <p:nvPr/>
        </p:nvSpPr>
        <p:spPr>
          <a:xfrm>
            <a:off x="251520" y="821605"/>
            <a:ext cx="8640960" cy="5309146"/>
          </a:xfrm>
          <a:prstGeom prst="rect">
            <a:avLst/>
          </a:prstGeom>
          <a:noFill/>
        </p:spPr>
        <p:txBody>
          <a:bodyPr wrap="square" rtlCol="0">
            <a:spAutoFit/>
          </a:bodyPr>
          <a:lstStyle/>
          <a:p>
            <a:pPr marL="285750" indent="-285750" algn="just">
              <a:buFont typeface="Wingdings" panose="05000000000000000000" pitchFamily="2" charset="2"/>
              <a:buChar char="q"/>
            </a:pPr>
            <a:r>
              <a:rPr lang="es-MX" sz="1700" b="1" dirty="0" smtClean="0"/>
              <a:t>Alcance del Plan de Gestión Social previsto en las </a:t>
            </a:r>
            <a:r>
              <a:rPr lang="es-MX" sz="1700" b="1" dirty="0"/>
              <a:t>disposiciones generaciones en materia de Evaluación de Impacto Social</a:t>
            </a:r>
          </a:p>
          <a:p>
            <a:pPr algn="just"/>
            <a:endParaRPr lang="es-MX" dirty="0" smtClean="0"/>
          </a:p>
          <a:p>
            <a:pPr algn="just"/>
            <a:r>
              <a:rPr lang="es-MX" dirty="0" smtClean="0"/>
              <a:t>La </a:t>
            </a:r>
            <a:r>
              <a:rPr lang="es-MX" dirty="0" err="1"/>
              <a:t>EViS</a:t>
            </a:r>
            <a:r>
              <a:rPr lang="es-MX" dirty="0"/>
              <a:t> deberá contener un apartado con el Plan/Estrategia/Programa/Política de Gestión Social del proyecto que concentra las estrategias y acciones que se instrumentarán para evitar, prevenir, mitigar y compensar los impactos sociales negativos que resulten del desarrollo del proyecto, así como las acciones que se aplicarán para ampliar los beneficios e impactos sociales positivos del mismo. En la descripción del Plan/Estrategia/Programa/Política de Gestión Social del proyecto, se deberán señalar los recursos humanos, materiales, financieros, y de cualquier otro tipo, que serán previstos para su implementación. Deberá incluirse también un apartado con los indicadores para la evaluación de la implementación y sus resultados.</a:t>
            </a:r>
          </a:p>
          <a:p>
            <a:pPr algn="just"/>
            <a:endParaRPr lang="es-MX" dirty="0" smtClean="0"/>
          </a:p>
          <a:p>
            <a:pPr algn="just"/>
            <a:r>
              <a:rPr lang="es-MX" dirty="0"/>
              <a:t>El Plan/Estrategia/Programa/Política de Gestión Social del proyecto deberá contener todas las estrategias y acciones que se instrumentarán para mantener una comunicación y vinculación con las comunidades afectadas de forma directa por el proyecto, así como los Planes de Inversión Social que el </a:t>
            </a:r>
            <a:r>
              <a:rPr lang="es-MX" dirty="0" err="1"/>
              <a:t>Promovente</a:t>
            </a:r>
            <a:r>
              <a:rPr lang="es-MX" dirty="0"/>
              <a:t> realizará para invertir en el desarrollo humano de las comunidades afectadas de forma directa por el Proyecto.</a:t>
            </a:r>
          </a:p>
          <a:p>
            <a:pPr algn="just"/>
            <a:endParaRPr lang="es-MX" sz="1700" dirty="0"/>
          </a:p>
        </p:txBody>
      </p:sp>
      <p:sp>
        <p:nvSpPr>
          <p:cNvPr id="3" name="2 CuadroTexto"/>
          <p:cNvSpPr txBox="1"/>
          <p:nvPr/>
        </p:nvSpPr>
        <p:spPr>
          <a:xfrm>
            <a:off x="1676400" y="76709"/>
            <a:ext cx="7144072" cy="369332"/>
          </a:xfrm>
          <a:prstGeom prst="rect">
            <a:avLst/>
          </a:prstGeom>
          <a:noFill/>
        </p:spPr>
        <p:txBody>
          <a:bodyPr wrap="square" rtlCol="0">
            <a:spAutoFit/>
          </a:bodyPr>
          <a:lstStyle/>
          <a:p>
            <a:r>
              <a:rPr lang="es-MX" b="1" dirty="0" smtClean="0"/>
              <a:t>Evaluación de Impacto Social: observaciones realizadas en COFEMER</a:t>
            </a:r>
            <a:endParaRPr lang="es-MX" b="1" dirty="0"/>
          </a:p>
        </p:txBody>
      </p:sp>
    </p:spTree>
    <p:extLst>
      <p:ext uri="{BB962C8B-B14F-4D97-AF65-F5344CB8AC3E}">
        <p14:creationId xmlns:p14="http://schemas.microsoft.com/office/powerpoint/2010/main" val="3439538292"/>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2 Conector recto"/>
          <p:cNvCxnSpPr>
            <a:cxnSpLocks noChangeShapeType="1"/>
          </p:cNvCxnSpPr>
          <p:nvPr/>
        </p:nvCxnSpPr>
        <p:spPr bwMode="auto">
          <a:xfrm>
            <a:off x="3131840" y="1052736"/>
            <a:ext cx="6012160" cy="0"/>
          </a:xfrm>
          <a:prstGeom prst="line">
            <a:avLst/>
          </a:prstGeom>
          <a:noFill/>
          <a:ln w="19050">
            <a:solidFill>
              <a:srgbClr val="A6A6A6"/>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1" name="15 Marcador de número de diapositiva"/>
          <p:cNvSpPr>
            <a:spLocks noGrp="1"/>
          </p:cNvSpPr>
          <p:nvPr>
            <p:ph type="sldNum" sz="quarter" idx="12"/>
          </p:nvPr>
        </p:nvSpPr>
        <p:spPr>
          <a:xfrm>
            <a:off x="16154400" y="6467475"/>
            <a:ext cx="2133600" cy="365125"/>
          </a:xfrm>
        </p:spPr>
        <p:txBody>
          <a:bodyPr/>
          <a:lstStyle/>
          <a:p>
            <a:fld id="{1CD15500-2241-4ECD-83B6-CE400316D8AC}" type="slidenum">
              <a:rPr lang="en-US" smtClean="0">
                <a:solidFill>
                  <a:prstClr val="black">
                    <a:tint val="75000"/>
                  </a:prstClr>
                </a:solidFill>
              </a:rPr>
              <a:pPr/>
              <a:t>16</a:t>
            </a:fld>
            <a:endParaRPr lang="en-US" dirty="0">
              <a:solidFill>
                <a:prstClr val="black">
                  <a:tint val="75000"/>
                </a:prstClr>
              </a:solidFill>
            </a:endParaRPr>
          </a:p>
        </p:txBody>
      </p:sp>
      <p:pic>
        <p:nvPicPr>
          <p:cNvPr id="13"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881" y="188640"/>
            <a:ext cx="2771841" cy="864096"/>
          </a:xfrm>
          <a:prstGeom prst="rect">
            <a:avLst/>
          </a:prstGeom>
        </p:spPr>
      </p:pic>
      <p:sp>
        <p:nvSpPr>
          <p:cNvPr id="7" name="1 Título"/>
          <p:cNvSpPr txBox="1">
            <a:spLocks/>
          </p:cNvSpPr>
          <p:nvPr/>
        </p:nvSpPr>
        <p:spPr>
          <a:xfrm>
            <a:off x="3428128" y="230521"/>
            <a:ext cx="5419584" cy="795586"/>
          </a:xfrm>
          <a:prstGeom prst="rect">
            <a:avLst/>
          </a:prstGeom>
        </p:spPr>
        <p:txBody>
          <a:bodyPr anchor="ct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pPr>
              <a:defRPr/>
            </a:pPr>
            <a:r>
              <a:rPr lang="es-MX" sz="2800" b="1" dirty="0" smtClean="0">
                <a:solidFill>
                  <a:prstClr val="black"/>
                </a:solidFill>
                <a:latin typeface="Bookman Old Style" pitchFamily="18" charset="0"/>
              </a:rPr>
              <a:t>FORMATO a</a:t>
            </a:r>
            <a:endParaRPr lang="es-MX" sz="1500" dirty="0" smtClean="0">
              <a:solidFill>
                <a:prstClr val="black"/>
              </a:solidFill>
              <a:latin typeface="Bookman Old Style" pitchFamily="18" charset="0"/>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1640" y="1302496"/>
            <a:ext cx="6553666" cy="50788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88191944"/>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2 Conector recto"/>
          <p:cNvCxnSpPr>
            <a:cxnSpLocks noChangeShapeType="1"/>
          </p:cNvCxnSpPr>
          <p:nvPr/>
        </p:nvCxnSpPr>
        <p:spPr bwMode="auto">
          <a:xfrm>
            <a:off x="3131840" y="1052736"/>
            <a:ext cx="6012160" cy="0"/>
          </a:xfrm>
          <a:prstGeom prst="line">
            <a:avLst/>
          </a:prstGeom>
          <a:noFill/>
          <a:ln w="19050">
            <a:solidFill>
              <a:srgbClr val="A6A6A6"/>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1" name="15 Marcador de número de diapositiva"/>
          <p:cNvSpPr>
            <a:spLocks noGrp="1"/>
          </p:cNvSpPr>
          <p:nvPr>
            <p:ph type="sldNum" sz="quarter" idx="12"/>
          </p:nvPr>
        </p:nvSpPr>
        <p:spPr>
          <a:xfrm>
            <a:off x="16154400" y="6467475"/>
            <a:ext cx="2133600" cy="365125"/>
          </a:xfrm>
        </p:spPr>
        <p:txBody>
          <a:bodyPr/>
          <a:lstStyle/>
          <a:p>
            <a:fld id="{1CD15500-2241-4ECD-83B6-CE400316D8AC}" type="slidenum">
              <a:rPr lang="en-US" smtClean="0">
                <a:solidFill>
                  <a:prstClr val="black">
                    <a:tint val="75000"/>
                  </a:prstClr>
                </a:solidFill>
              </a:rPr>
              <a:pPr/>
              <a:t>17</a:t>
            </a:fld>
            <a:endParaRPr lang="en-US" dirty="0">
              <a:solidFill>
                <a:prstClr val="black">
                  <a:tint val="75000"/>
                </a:prstClr>
              </a:solidFill>
            </a:endParaRPr>
          </a:p>
        </p:txBody>
      </p:sp>
      <p:pic>
        <p:nvPicPr>
          <p:cNvPr id="13"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881" y="188640"/>
            <a:ext cx="2771841" cy="864096"/>
          </a:xfrm>
          <a:prstGeom prst="rect">
            <a:avLst/>
          </a:prstGeom>
        </p:spPr>
      </p:pic>
      <p:sp>
        <p:nvSpPr>
          <p:cNvPr id="7" name="1 Título"/>
          <p:cNvSpPr txBox="1">
            <a:spLocks/>
          </p:cNvSpPr>
          <p:nvPr/>
        </p:nvSpPr>
        <p:spPr>
          <a:xfrm>
            <a:off x="3428128" y="230521"/>
            <a:ext cx="5419584" cy="795586"/>
          </a:xfrm>
          <a:prstGeom prst="rect">
            <a:avLst/>
          </a:prstGeom>
        </p:spPr>
        <p:txBody>
          <a:bodyPr anchor="ct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pPr>
              <a:defRPr/>
            </a:pPr>
            <a:r>
              <a:rPr lang="es-MX" sz="2800" b="1" dirty="0" smtClean="0">
                <a:solidFill>
                  <a:prstClr val="black"/>
                </a:solidFill>
                <a:latin typeface="Bookman Old Style" pitchFamily="18" charset="0"/>
              </a:rPr>
              <a:t>FORMATO a</a:t>
            </a:r>
            <a:endParaRPr lang="es-MX" sz="1500" dirty="0" smtClean="0">
              <a:solidFill>
                <a:prstClr val="black"/>
              </a:solidFill>
              <a:latin typeface="Bookman Old Style" pitchFamily="18" charset="0"/>
            </a:endParaRPr>
          </a:p>
        </p:txBody>
      </p:sp>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3676" y="1412776"/>
            <a:ext cx="7603555" cy="43204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17070837"/>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2 Conector recto"/>
          <p:cNvCxnSpPr>
            <a:cxnSpLocks noChangeShapeType="1"/>
          </p:cNvCxnSpPr>
          <p:nvPr/>
        </p:nvCxnSpPr>
        <p:spPr bwMode="auto">
          <a:xfrm>
            <a:off x="3131840" y="1052736"/>
            <a:ext cx="6012160" cy="0"/>
          </a:xfrm>
          <a:prstGeom prst="line">
            <a:avLst/>
          </a:prstGeom>
          <a:noFill/>
          <a:ln w="19050">
            <a:solidFill>
              <a:srgbClr val="A6A6A6"/>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1" name="15 Marcador de número de diapositiva"/>
          <p:cNvSpPr>
            <a:spLocks noGrp="1"/>
          </p:cNvSpPr>
          <p:nvPr>
            <p:ph type="sldNum" sz="quarter" idx="12"/>
          </p:nvPr>
        </p:nvSpPr>
        <p:spPr>
          <a:xfrm>
            <a:off x="16154400" y="6467475"/>
            <a:ext cx="2133600" cy="365125"/>
          </a:xfrm>
        </p:spPr>
        <p:txBody>
          <a:bodyPr/>
          <a:lstStyle/>
          <a:p>
            <a:fld id="{1CD15500-2241-4ECD-83B6-CE400316D8AC}" type="slidenum">
              <a:rPr lang="en-US" smtClean="0">
                <a:solidFill>
                  <a:prstClr val="black">
                    <a:tint val="75000"/>
                  </a:prstClr>
                </a:solidFill>
              </a:rPr>
              <a:pPr/>
              <a:t>18</a:t>
            </a:fld>
            <a:endParaRPr lang="en-US" dirty="0">
              <a:solidFill>
                <a:prstClr val="black">
                  <a:tint val="75000"/>
                </a:prstClr>
              </a:solidFill>
            </a:endParaRPr>
          </a:p>
        </p:txBody>
      </p:sp>
      <p:pic>
        <p:nvPicPr>
          <p:cNvPr id="13"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881" y="188640"/>
            <a:ext cx="2771841" cy="864096"/>
          </a:xfrm>
          <a:prstGeom prst="rect">
            <a:avLst/>
          </a:prstGeom>
        </p:spPr>
      </p:pic>
      <p:sp>
        <p:nvSpPr>
          <p:cNvPr id="7" name="1 Título"/>
          <p:cNvSpPr txBox="1">
            <a:spLocks/>
          </p:cNvSpPr>
          <p:nvPr/>
        </p:nvSpPr>
        <p:spPr>
          <a:xfrm>
            <a:off x="3428128" y="230521"/>
            <a:ext cx="5419584" cy="795586"/>
          </a:xfrm>
          <a:prstGeom prst="rect">
            <a:avLst/>
          </a:prstGeom>
        </p:spPr>
        <p:txBody>
          <a:bodyPr anchor="ct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pPr>
              <a:defRPr/>
            </a:pPr>
            <a:r>
              <a:rPr lang="es-MX" sz="2800" b="1" dirty="0" smtClean="0">
                <a:solidFill>
                  <a:prstClr val="black"/>
                </a:solidFill>
                <a:latin typeface="Bookman Old Style" pitchFamily="18" charset="0"/>
              </a:rPr>
              <a:t>FORMATO a</a:t>
            </a:r>
            <a:endParaRPr lang="es-MX" sz="1500" dirty="0" smtClean="0">
              <a:solidFill>
                <a:prstClr val="black"/>
              </a:solidFill>
              <a:latin typeface="Bookman Old Style" pitchFamily="18" charset="0"/>
            </a:endParaRPr>
          </a:p>
        </p:txBody>
      </p:sp>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7743" y="1268760"/>
            <a:ext cx="4633001" cy="54272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83946627"/>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2 Conector recto"/>
          <p:cNvCxnSpPr>
            <a:cxnSpLocks noChangeShapeType="1"/>
          </p:cNvCxnSpPr>
          <p:nvPr/>
        </p:nvCxnSpPr>
        <p:spPr bwMode="auto">
          <a:xfrm>
            <a:off x="3131840" y="1052736"/>
            <a:ext cx="6012160" cy="0"/>
          </a:xfrm>
          <a:prstGeom prst="line">
            <a:avLst/>
          </a:prstGeom>
          <a:noFill/>
          <a:ln w="19050">
            <a:solidFill>
              <a:srgbClr val="A6A6A6"/>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1" name="15 Marcador de número de diapositiva"/>
          <p:cNvSpPr>
            <a:spLocks noGrp="1"/>
          </p:cNvSpPr>
          <p:nvPr>
            <p:ph type="sldNum" sz="quarter" idx="12"/>
          </p:nvPr>
        </p:nvSpPr>
        <p:spPr>
          <a:xfrm>
            <a:off x="16154400" y="6467475"/>
            <a:ext cx="2133600" cy="365125"/>
          </a:xfrm>
        </p:spPr>
        <p:txBody>
          <a:bodyPr/>
          <a:lstStyle/>
          <a:p>
            <a:fld id="{1CD15500-2241-4ECD-83B6-CE400316D8AC}" type="slidenum">
              <a:rPr lang="en-US" smtClean="0">
                <a:solidFill>
                  <a:prstClr val="black">
                    <a:tint val="75000"/>
                  </a:prstClr>
                </a:solidFill>
              </a:rPr>
              <a:pPr/>
              <a:t>19</a:t>
            </a:fld>
            <a:endParaRPr lang="en-US" dirty="0">
              <a:solidFill>
                <a:prstClr val="black">
                  <a:tint val="75000"/>
                </a:prstClr>
              </a:solidFill>
            </a:endParaRPr>
          </a:p>
        </p:txBody>
      </p:sp>
      <p:pic>
        <p:nvPicPr>
          <p:cNvPr id="13"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881" y="188640"/>
            <a:ext cx="2771841" cy="864096"/>
          </a:xfrm>
          <a:prstGeom prst="rect">
            <a:avLst/>
          </a:prstGeom>
        </p:spPr>
      </p:pic>
      <p:sp>
        <p:nvSpPr>
          <p:cNvPr id="7" name="1 Título"/>
          <p:cNvSpPr txBox="1">
            <a:spLocks/>
          </p:cNvSpPr>
          <p:nvPr/>
        </p:nvSpPr>
        <p:spPr>
          <a:xfrm>
            <a:off x="3428128" y="230521"/>
            <a:ext cx="5419584" cy="795586"/>
          </a:xfrm>
          <a:prstGeom prst="rect">
            <a:avLst/>
          </a:prstGeom>
        </p:spPr>
        <p:txBody>
          <a:bodyPr anchor="ct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pPr>
              <a:defRPr/>
            </a:pPr>
            <a:r>
              <a:rPr lang="es-MX" sz="2800" b="1" dirty="0" smtClean="0">
                <a:solidFill>
                  <a:prstClr val="black"/>
                </a:solidFill>
                <a:latin typeface="Bookman Old Style" pitchFamily="18" charset="0"/>
              </a:rPr>
              <a:t>FORMATO a</a:t>
            </a:r>
            <a:endParaRPr lang="es-MX" sz="1500" dirty="0" smtClean="0">
              <a:solidFill>
                <a:prstClr val="black"/>
              </a:solidFill>
              <a:latin typeface="Bookman Old Style" pitchFamily="18" charset="0"/>
            </a:endParaRPr>
          </a:p>
        </p:txBody>
      </p:sp>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23727" y="1340768"/>
            <a:ext cx="5117585" cy="50933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5860004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2 Conector recto"/>
          <p:cNvCxnSpPr>
            <a:cxnSpLocks noChangeShapeType="1"/>
          </p:cNvCxnSpPr>
          <p:nvPr/>
        </p:nvCxnSpPr>
        <p:spPr bwMode="auto">
          <a:xfrm>
            <a:off x="3131840" y="1052736"/>
            <a:ext cx="6012160" cy="0"/>
          </a:xfrm>
          <a:prstGeom prst="line">
            <a:avLst/>
          </a:prstGeom>
          <a:noFill/>
          <a:ln w="19050">
            <a:solidFill>
              <a:srgbClr val="A6A6A6"/>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1" name="15 Marcador de número de diapositiva"/>
          <p:cNvSpPr>
            <a:spLocks noGrp="1"/>
          </p:cNvSpPr>
          <p:nvPr>
            <p:ph type="sldNum" sz="quarter" idx="12"/>
          </p:nvPr>
        </p:nvSpPr>
        <p:spPr>
          <a:xfrm>
            <a:off x="16154400" y="6467475"/>
            <a:ext cx="2133600" cy="365125"/>
          </a:xfrm>
        </p:spPr>
        <p:txBody>
          <a:bodyPr/>
          <a:lstStyle/>
          <a:p>
            <a:fld id="{1CD15500-2241-4ECD-83B6-CE400316D8AC}" type="slidenum">
              <a:rPr lang="en-US" smtClean="0">
                <a:solidFill>
                  <a:prstClr val="black">
                    <a:tint val="75000"/>
                  </a:prstClr>
                </a:solidFill>
              </a:rPr>
              <a:pPr/>
              <a:t>2</a:t>
            </a:fld>
            <a:endParaRPr lang="en-US" dirty="0">
              <a:solidFill>
                <a:prstClr val="black">
                  <a:tint val="75000"/>
                </a:prstClr>
              </a:solidFill>
            </a:endParaRPr>
          </a:p>
        </p:txBody>
      </p:sp>
      <p:pic>
        <p:nvPicPr>
          <p:cNvPr id="13"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881" y="188640"/>
            <a:ext cx="2771841" cy="864096"/>
          </a:xfrm>
          <a:prstGeom prst="rect">
            <a:avLst/>
          </a:prstGeom>
        </p:spPr>
      </p:pic>
      <p:sp>
        <p:nvSpPr>
          <p:cNvPr id="10" name="2 Rectángulo"/>
          <p:cNvSpPr>
            <a:spLocks noChangeArrowheads="1"/>
          </p:cNvSpPr>
          <p:nvPr/>
        </p:nvSpPr>
        <p:spPr bwMode="auto">
          <a:xfrm>
            <a:off x="395535" y="4144827"/>
            <a:ext cx="8353425"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Bookman Old Style" pitchFamily="18" charset="0"/>
              </a:defRPr>
            </a:lvl1pPr>
            <a:lvl2pPr marL="742950" indent="-285750">
              <a:defRPr sz="2800">
                <a:solidFill>
                  <a:schemeClr val="tx1"/>
                </a:solidFill>
                <a:latin typeface="Bookman Old Style" pitchFamily="18" charset="0"/>
              </a:defRPr>
            </a:lvl2pPr>
            <a:lvl3pPr marL="1143000" indent="-228600">
              <a:defRPr sz="2800">
                <a:solidFill>
                  <a:schemeClr val="tx1"/>
                </a:solidFill>
                <a:latin typeface="Bookman Old Style" pitchFamily="18" charset="0"/>
              </a:defRPr>
            </a:lvl3pPr>
            <a:lvl4pPr marL="1600200" indent="-228600">
              <a:defRPr sz="2800">
                <a:solidFill>
                  <a:schemeClr val="tx1"/>
                </a:solidFill>
                <a:latin typeface="Bookman Old Style" pitchFamily="18" charset="0"/>
              </a:defRPr>
            </a:lvl4pPr>
            <a:lvl5pPr marL="2057400" indent="-228600">
              <a:defRPr sz="2800">
                <a:solidFill>
                  <a:schemeClr val="tx1"/>
                </a:solidFill>
                <a:latin typeface="Bookman Old Style" pitchFamily="18" charset="0"/>
              </a:defRPr>
            </a:lvl5pPr>
            <a:lvl6pPr marL="2514600" indent="-228600" eaLnBrk="0" fontAlgn="base" hangingPunct="0">
              <a:spcBef>
                <a:spcPct val="0"/>
              </a:spcBef>
              <a:spcAft>
                <a:spcPct val="0"/>
              </a:spcAft>
              <a:defRPr sz="2800">
                <a:solidFill>
                  <a:schemeClr val="tx1"/>
                </a:solidFill>
                <a:latin typeface="Bookman Old Style" pitchFamily="18" charset="0"/>
              </a:defRPr>
            </a:lvl6pPr>
            <a:lvl7pPr marL="2971800" indent="-228600" eaLnBrk="0" fontAlgn="base" hangingPunct="0">
              <a:spcBef>
                <a:spcPct val="0"/>
              </a:spcBef>
              <a:spcAft>
                <a:spcPct val="0"/>
              </a:spcAft>
              <a:defRPr sz="2800">
                <a:solidFill>
                  <a:schemeClr val="tx1"/>
                </a:solidFill>
                <a:latin typeface="Bookman Old Style" pitchFamily="18" charset="0"/>
              </a:defRPr>
            </a:lvl7pPr>
            <a:lvl8pPr marL="3429000" indent="-228600" eaLnBrk="0" fontAlgn="base" hangingPunct="0">
              <a:spcBef>
                <a:spcPct val="0"/>
              </a:spcBef>
              <a:spcAft>
                <a:spcPct val="0"/>
              </a:spcAft>
              <a:defRPr sz="2800">
                <a:solidFill>
                  <a:schemeClr val="tx1"/>
                </a:solidFill>
                <a:latin typeface="Bookman Old Style" pitchFamily="18" charset="0"/>
              </a:defRPr>
            </a:lvl8pPr>
            <a:lvl9pPr marL="3886200" indent="-228600" eaLnBrk="0" fontAlgn="base" hangingPunct="0">
              <a:spcBef>
                <a:spcPct val="0"/>
              </a:spcBef>
              <a:spcAft>
                <a:spcPct val="0"/>
              </a:spcAft>
              <a:defRPr sz="2800">
                <a:solidFill>
                  <a:schemeClr val="tx1"/>
                </a:solidFill>
                <a:latin typeface="Bookman Old Style" pitchFamily="18" charset="0"/>
              </a:defRPr>
            </a:lvl9pPr>
          </a:lstStyle>
          <a:p>
            <a:pPr algn="just"/>
            <a:r>
              <a:rPr lang="es-MX" sz="2200" dirty="0" smtClean="0"/>
              <a:t>La </a:t>
            </a:r>
            <a:r>
              <a:rPr lang="es-MX" sz="2200" dirty="0"/>
              <a:t>reforma al artículo 25 de la </a:t>
            </a:r>
            <a:r>
              <a:rPr lang="es-MX" sz="2200" dirty="0" smtClean="0"/>
              <a:t>CPEUM implicó </a:t>
            </a:r>
            <a:r>
              <a:rPr lang="es-MX" sz="2200" dirty="0"/>
              <a:t>la inclusión de la </a:t>
            </a:r>
            <a:r>
              <a:rPr lang="es-MX" sz="2200" b="1" dirty="0"/>
              <a:t>sustentabilidad como un nuevo criterio de normalización </a:t>
            </a:r>
            <a:r>
              <a:rPr lang="es-MX" sz="2200" b="1" dirty="0" smtClean="0"/>
              <a:t>en el </a:t>
            </a:r>
            <a:r>
              <a:rPr lang="es-MX" sz="2200" b="1" dirty="0"/>
              <a:t>apoyo e impulso de las empresas </a:t>
            </a:r>
            <a:r>
              <a:rPr lang="es-MX" sz="2200" dirty="0"/>
              <a:t>de los sectores social y privado de la economía, sujetándolos a las modalidades que dicte el interés público y al uso, en beneficio general, de los recursos productivos, cuidando la conservación y el medio ambiente</a:t>
            </a:r>
            <a:r>
              <a:rPr lang="es-MX" sz="2200" dirty="0" smtClean="0"/>
              <a:t>.</a:t>
            </a:r>
          </a:p>
        </p:txBody>
      </p:sp>
      <p:sp>
        <p:nvSpPr>
          <p:cNvPr id="6" name="1 Título"/>
          <p:cNvSpPr txBox="1">
            <a:spLocks/>
          </p:cNvSpPr>
          <p:nvPr/>
        </p:nvSpPr>
        <p:spPr>
          <a:xfrm>
            <a:off x="3428128" y="230521"/>
            <a:ext cx="5419584" cy="795586"/>
          </a:xfrm>
          <a:prstGeom prst="rect">
            <a:avLst/>
          </a:prstGeom>
        </p:spPr>
        <p:txBody>
          <a:bodyPr anchor="ct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pPr>
              <a:defRPr/>
            </a:pPr>
            <a:r>
              <a:rPr lang="es-MX" sz="2800" b="1" dirty="0" smtClean="0">
                <a:solidFill>
                  <a:schemeClr val="tx1"/>
                </a:solidFill>
                <a:latin typeface="Bookman Old Style" pitchFamily="18" charset="0"/>
              </a:rPr>
              <a:t>Reforma energética</a:t>
            </a:r>
          </a:p>
          <a:p>
            <a:pPr>
              <a:defRPr/>
            </a:pPr>
            <a:endParaRPr lang="es-MX" sz="1500" dirty="0" smtClean="0">
              <a:solidFill>
                <a:schemeClr val="tx1"/>
              </a:solidFill>
              <a:latin typeface="Bookman Old Style" pitchFamily="18" charset="0"/>
            </a:endParaRPr>
          </a:p>
        </p:txBody>
      </p:sp>
      <p:grpSp>
        <p:nvGrpSpPr>
          <p:cNvPr id="18" name="17 Grupo"/>
          <p:cNvGrpSpPr/>
          <p:nvPr/>
        </p:nvGrpSpPr>
        <p:grpSpPr>
          <a:xfrm>
            <a:off x="488939" y="1187370"/>
            <a:ext cx="8280920" cy="2809528"/>
            <a:chOff x="467544" y="3812232"/>
            <a:chExt cx="8280920" cy="2809528"/>
          </a:xfrm>
        </p:grpSpPr>
        <p:grpSp>
          <p:nvGrpSpPr>
            <p:cNvPr id="19" name="18 Grupo"/>
            <p:cNvGrpSpPr/>
            <p:nvPr/>
          </p:nvGrpSpPr>
          <p:grpSpPr>
            <a:xfrm>
              <a:off x="467544" y="3812232"/>
              <a:ext cx="8280920" cy="2353072"/>
              <a:chOff x="467544" y="3812232"/>
              <a:chExt cx="8280920" cy="2353072"/>
            </a:xfrm>
          </p:grpSpPr>
          <p:sp>
            <p:nvSpPr>
              <p:cNvPr id="22" name="21 CuadroTexto"/>
              <p:cNvSpPr txBox="1"/>
              <p:nvPr/>
            </p:nvSpPr>
            <p:spPr>
              <a:xfrm>
                <a:off x="467544" y="3812232"/>
                <a:ext cx="1423392" cy="369332"/>
              </a:xfrm>
              <a:prstGeom prst="rect">
                <a:avLst/>
              </a:prstGeom>
              <a:noFill/>
            </p:spPr>
            <p:txBody>
              <a:bodyPr wrap="square" rtlCol="0">
                <a:spAutoFit/>
              </a:bodyPr>
              <a:lstStyle/>
              <a:p>
                <a:r>
                  <a:rPr lang="es-MX" b="1" dirty="0" smtClean="0"/>
                  <a:t>Energética </a:t>
                </a:r>
                <a:endParaRPr lang="es-MX" b="1" dirty="0"/>
              </a:p>
            </p:txBody>
          </p:sp>
          <p:sp>
            <p:nvSpPr>
              <p:cNvPr id="23" name="22 CuadroTexto"/>
              <p:cNvSpPr txBox="1"/>
              <p:nvPr/>
            </p:nvSpPr>
            <p:spPr>
              <a:xfrm>
                <a:off x="1907704" y="3812232"/>
                <a:ext cx="6840760" cy="784830"/>
              </a:xfrm>
              <a:prstGeom prst="rect">
                <a:avLst/>
              </a:prstGeom>
              <a:solidFill>
                <a:schemeClr val="accent2">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lvl="0" algn="just"/>
                <a:r>
                  <a:rPr lang="es-MX" sz="1500" dirty="0" smtClean="0"/>
                  <a:t>Diciembre de 2013. Preservar </a:t>
                </a:r>
                <a:r>
                  <a:rPr lang="es-MX" sz="1500" dirty="0"/>
                  <a:t>la seguridad energética del país, la competitividad económica, y hacer de la energía un motor de la economía mexicana que genere empleos y atraiga inversiones y tecnología</a:t>
                </a:r>
                <a:r>
                  <a:rPr lang="es-MX" sz="1500" dirty="0" smtClean="0"/>
                  <a:t>.</a:t>
                </a:r>
                <a:endParaRPr lang="es-MX" dirty="0"/>
              </a:p>
            </p:txBody>
          </p:sp>
          <p:sp>
            <p:nvSpPr>
              <p:cNvPr id="24" name="23 CuadroTexto"/>
              <p:cNvSpPr txBox="1"/>
              <p:nvPr/>
            </p:nvSpPr>
            <p:spPr>
              <a:xfrm>
                <a:off x="899592" y="5756448"/>
                <a:ext cx="1368152" cy="369332"/>
              </a:xfrm>
              <a:prstGeom prst="rect">
                <a:avLst/>
              </a:prstGeom>
              <a:solidFill>
                <a:schemeClr val="accent1">
                  <a:lumMod val="20000"/>
                  <a:lumOff val="80000"/>
                </a:schemeClr>
              </a:solidFill>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es-MX" b="1" dirty="0" smtClean="0">
                    <a:solidFill>
                      <a:schemeClr val="tx1"/>
                    </a:solidFill>
                  </a:rPr>
                  <a:t>Electricidad </a:t>
                </a:r>
                <a:endParaRPr lang="es-MX" b="1" dirty="0">
                  <a:solidFill>
                    <a:schemeClr val="tx1"/>
                  </a:solidFill>
                </a:endParaRPr>
              </a:p>
            </p:txBody>
          </p:sp>
          <p:sp>
            <p:nvSpPr>
              <p:cNvPr id="25" name="24 CuadroTexto"/>
              <p:cNvSpPr txBox="1"/>
              <p:nvPr/>
            </p:nvSpPr>
            <p:spPr>
              <a:xfrm>
                <a:off x="6813749" y="5795972"/>
                <a:ext cx="1574675" cy="369332"/>
              </a:xfrm>
              <a:prstGeom prst="rect">
                <a:avLst/>
              </a:prstGeom>
              <a:solidFill>
                <a:schemeClr val="accent1">
                  <a:lumMod val="20000"/>
                  <a:lumOff val="80000"/>
                </a:schemeClr>
              </a:solidFill>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es-MX" b="1" dirty="0" smtClean="0">
                    <a:solidFill>
                      <a:schemeClr val="tx1"/>
                    </a:solidFill>
                  </a:rPr>
                  <a:t>Hidrocarburos  </a:t>
                </a:r>
                <a:endParaRPr lang="es-MX" b="1" dirty="0">
                  <a:solidFill>
                    <a:schemeClr val="tx1"/>
                  </a:solidFill>
                </a:endParaRPr>
              </a:p>
            </p:txBody>
          </p:sp>
          <p:sp>
            <p:nvSpPr>
              <p:cNvPr id="26" name="25 Flecha izquierda, derecha y arriba"/>
              <p:cNvSpPr/>
              <p:nvPr/>
            </p:nvSpPr>
            <p:spPr>
              <a:xfrm rot="10800000">
                <a:off x="3095836" y="5180383"/>
                <a:ext cx="2952328" cy="504056"/>
              </a:xfrm>
              <a:prstGeom prst="leftRightUpArrow">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27" name="26 CuadroTexto"/>
              <p:cNvSpPr txBox="1"/>
              <p:nvPr/>
            </p:nvSpPr>
            <p:spPr>
              <a:xfrm>
                <a:off x="2123728" y="4762019"/>
                <a:ext cx="5760640" cy="323165"/>
              </a:xfrm>
              <a:prstGeom prst="rect">
                <a:avLst/>
              </a:prstGeom>
              <a:solidFill>
                <a:schemeClr val="accent2">
                  <a:lumMod val="40000"/>
                  <a:lumOff val="60000"/>
                </a:schemeClr>
              </a:solidFill>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es-MX" sz="1500" b="1" dirty="0" smtClean="0">
                    <a:solidFill>
                      <a:schemeClr val="tx1"/>
                    </a:solidFill>
                  </a:rPr>
                  <a:t>Principio </a:t>
                </a:r>
                <a:r>
                  <a:rPr lang="es-MX" sz="1500" b="1" dirty="0">
                    <a:solidFill>
                      <a:schemeClr val="tx1"/>
                    </a:solidFill>
                  </a:rPr>
                  <a:t>de sustentabilidad </a:t>
                </a:r>
                <a:r>
                  <a:rPr lang="es-MX" sz="1500" b="1" dirty="0" smtClean="0">
                    <a:solidFill>
                      <a:schemeClr val="tx1"/>
                    </a:solidFill>
                  </a:rPr>
                  <a:t>en </a:t>
                </a:r>
                <a:r>
                  <a:rPr lang="es-MX" sz="1500" b="1" dirty="0">
                    <a:solidFill>
                      <a:schemeClr val="tx1"/>
                    </a:solidFill>
                  </a:rPr>
                  <a:t>los sectores social y privado</a:t>
                </a:r>
              </a:p>
            </p:txBody>
          </p:sp>
        </p:grpSp>
        <p:pic>
          <p:nvPicPr>
            <p:cNvPr id="20" name="Picture 2" descr="https://encrypted-tbn1.gstatic.com/images?q=tbn:ANd9GcRP8luipLvvxWVR_kCL0eFLYxMks309NGBqNXMM9Lx_NKWeM6K8">
              <a:hlinkClick r:id="rId4"/>
            </p:cNvPr>
            <p:cNvPicPr>
              <a:picLocks noChangeAspect="1" noChangeArrowheads="1"/>
            </p:cNvPicPr>
            <p:nvPr/>
          </p:nvPicPr>
          <p:blipFill>
            <a:blip r:embed="rId5" cstate="print"/>
            <a:srcRect/>
            <a:stretch>
              <a:fillRect/>
            </a:stretch>
          </p:blipFill>
          <p:spPr bwMode="auto">
            <a:xfrm>
              <a:off x="2555776" y="5468416"/>
              <a:ext cx="1730016" cy="1153344"/>
            </a:xfrm>
            <a:prstGeom prst="rect">
              <a:avLst/>
            </a:prstGeom>
            <a:noFill/>
          </p:spPr>
        </p:pic>
        <p:pic>
          <p:nvPicPr>
            <p:cNvPr id="21" name="Picture 10" descr="https://encrypted-tbn3.gstatic.com/images?q=tbn:ANd9GcTiMQiTQ89G8Q2Qei46dxpW7Bw0McQvdP_XIbPbcbTNxOTlVhMp">
              <a:hlinkClick r:id="rId6"/>
            </p:cNvPr>
            <p:cNvPicPr>
              <a:picLocks noChangeAspect="1" noChangeArrowheads="1"/>
            </p:cNvPicPr>
            <p:nvPr/>
          </p:nvPicPr>
          <p:blipFill>
            <a:blip r:embed="rId7" cstate="print"/>
            <a:srcRect/>
            <a:stretch>
              <a:fillRect/>
            </a:stretch>
          </p:blipFill>
          <p:spPr bwMode="auto">
            <a:xfrm>
              <a:off x="4860032" y="5468416"/>
              <a:ext cx="1691640" cy="1143000"/>
            </a:xfrm>
            <a:prstGeom prst="rect">
              <a:avLst/>
            </a:prstGeom>
            <a:noFill/>
          </p:spPr>
        </p:pic>
      </p:grpSp>
    </p:spTree>
    <p:extLst>
      <p:ext uri="{BB962C8B-B14F-4D97-AF65-F5344CB8AC3E}">
        <p14:creationId xmlns:p14="http://schemas.microsoft.com/office/powerpoint/2010/main" val="3534215718"/>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2 Conector recto"/>
          <p:cNvCxnSpPr>
            <a:cxnSpLocks noChangeShapeType="1"/>
          </p:cNvCxnSpPr>
          <p:nvPr/>
        </p:nvCxnSpPr>
        <p:spPr bwMode="auto">
          <a:xfrm>
            <a:off x="3131840" y="1052736"/>
            <a:ext cx="6012160" cy="0"/>
          </a:xfrm>
          <a:prstGeom prst="line">
            <a:avLst/>
          </a:prstGeom>
          <a:noFill/>
          <a:ln w="19050">
            <a:solidFill>
              <a:srgbClr val="A6A6A6"/>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1" name="15 Marcador de número de diapositiva"/>
          <p:cNvSpPr>
            <a:spLocks noGrp="1"/>
          </p:cNvSpPr>
          <p:nvPr>
            <p:ph type="sldNum" sz="quarter" idx="12"/>
          </p:nvPr>
        </p:nvSpPr>
        <p:spPr>
          <a:xfrm>
            <a:off x="16154400" y="6467475"/>
            <a:ext cx="2133600" cy="365125"/>
          </a:xfrm>
        </p:spPr>
        <p:txBody>
          <a:bodyPr/>
          <a:lstStyle/>
          <a:p>
            <a:fld id="{1CD15500-2241-4ECD-83B6-CE400316D8AC}" type="slidenum">
              <a:rPr lang="en-US" smtClean="0">
                <a:solidFill>
                  <a:prstClr val="black">
                    <a:tint val="75000"/>
                  </a:prstClr>
                </a:solidFill>
              </a:rPr>
              <a:pPr/>
              <a:t>20</a:t>
            </a:fld>
            <a:endParaRPr lang="en-US" dirty="0">
              <a:solidFill>
                <a:prstClr val="black">
                  <a:tint val="75000"/>
                </a:prstClr>
              </a:solidFill>
            </a:endParaRPr>
          </a:p>
        </p:txBody>
      </p:sp>
      <p:pic>
        <p:nvPicPr>
          <p:cNvPr id="13"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881" y="188640"/>
            <a:ext cx="2771841" cy="864096"/>
          </a:xfrm>
          <a:prstGeom prst="rect">
            <a:avLst/>
          </a:prstGeom>
        </p:spPr>
      </p:pic>
      <p:sp>
        <p:nvSpPr>
          <p:cNvPr id="7" name="1 Título"/>
          <p:cNvSpPr txBox="1">
            <a:spLocks/>
          </p:cNvSpPr>
          <p:nvPr/>
        </p:nvSpPr>
        <p:spPr>
          <a:xfrm>
            <a:off x="3428128" y="230521"/>
            <a:ext cx="5419584" cy="795586"/>
          </a:xfrm>
          <a:prstGeom prst="rect">
            <a:avLst/>
          </a:prstGeom>
        </p:spPr>
        <p:txBody>
          <a:bodyPr anchor="ct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pPr>
              <a:defRPr/>
            </a:pPr>
            <a:r>
              <a:rPr lang="es-MX" sz="2800" b="1" dirty="0" smtClean="0">
                <a:solidFill>
                  <a:prstClr val="black"/>
                </a:solidFill>
                <a:latin typeface="Bookman Old Style" pitchFamily="18" charset="0"/>
              </a:rPr>
              <a:t>FORMATO A</a:t>
            </a:r>
            <a:endParaRPr lang="es-MX" sz="1500" dirty="0" smtClean="0">
              <a:solidFill>
                <a:prstClr val="black"/>
              </a:solidFill>
              <a:latin typeface="Bookman Old Style" pitchFamily="18" charset="0"/>
            </a:endParaRPr>
          </a:p>
        </p:txBody>
      </p:sp>
      <p:pic>
        <p:nvPicPr>
          <p:cNvPr id="51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7743" y="1196752"/>
            <a:ext cx="4585811" cy="55195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65445222"/>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2 Conector recto"/>
          <p:cNvCxnSpPr>
            <a:cxnSpLocks noChangeShapeType="1"/>
          </p:cNvCxnSpPr>
          <p:nvPr/>
        </p:nvCxnSpPr>
        <p:spPr bwMode="auto">
          <a:xfrm>
            <a:off x="3131840" y="1052736"/>
            <a:ext cx="6012160" cy="0"/>
          </a:xfrm>
          <a:prstGeom prst="line">
            <a:avLst/>
          </a:prstGeom>
          <a:noFill/>
          <a:ln w="19050">
            <a:solidFill>
              <a:srgbClr val="A6A6A6"/>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1" name="15 Marcador de número de diapositiva"/>
          <p:cNvSpPr>
            <a:spLocks noGrp="1"/>
          </p:cNvSpPr>
          <p:nvPr>
            <p:ph type="sldNum" sz="quarter" idx="12"/>
          </p:nvPr>
        </p:nvSpPr>
        <p:spPr>
          <a:xfrm>
            <a:off x="16154400" y="6467475"/>
            <a:ext cx="2133600" cy="365125"/>
          </a:xfrm>
        </p:spPr>
        <p:txBody>
          <a:bodyPr/>
          <a:lstStyle/>
          <a:p>
            <a:fld id="{1CD15500-2241-4ECD-83B6-CE400316D8AC}" type="slidenum">
              <a:rPr lang="en-US" smtClean="0">
                <a:solidFill>
                  <a:prstClr val="black">
                    <a:tint val="75000"/>
                  </a:prstClr>
                </a:solidFill>
              </a:rPr>
              <a:pPr/>
              <a:t>21</a:t>
            </a:fld>
            <a:endParaRPr lang="en-US" dirty="0">
              <a:solidFill>
                <a:prstClr val="black">
                  <a:tint val="75000"/>
                </a:prstClr>
              </a:solidFill>
            </a:endParaRPr>
          </a:p>
        </p:txBody>
      </p:sp>
      <p:pic>
        <p:nvPicPr>
          <p:cNvPr id="13"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881" y="188640"/>
            <a:ext cx="2771841" cy="864096"/>
          </a:xfrm>
          <a:prstGeom prst="rect">
            <a:avLst/>
          </a:prstGeom>
        </p:spPr>
      </p:pic>
      <p:sp>
        <p:nvSpPr>
          <p:cNvPr id="7" name="1 Título"/>
          <p:cNvSpPr txBox="1">
            <a:spLocks/>
          </p:cNvSpPr>
          <p:nvPr/>
        </p:nvSpPr>
        <p:spPr>
          <a:xfrm>
            <a:off x="3428128" y="230521"/>
            <a:ext cx="5419584" cy="795586"/>
          </a:xfrm>
          <a:prstGeom prst="rect">
            <a:avLst/>
          </a:prstGeom>
        </p:spPr>
        <p:txBody>
          <a:bodyPr anchor="ct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pPr>
              <a:defRPr/>
            </a:pPr>
            <a:r>
              <a:rPr lang="es-MX" sz="2800" b="1" dirty="0" smtClean="0">
                <a:solidFill>
                  <a:prstClr val="black"/>
                </a:solidFill>
                <a:latin typeface="Bookman Old Style" pitchFamily="18" charset="0"/>
              </a:rPr>
              <a:t>FORMATO a</a:t>
            </a:r>
            <a:endParaRPr lang="es-MX" sz="1500" dirty="0" smtClean="0">
              <a:solidFill>
                <a:prstClr val="black"/>
              </a:solidFill>
              <a:latin typeface="Bookman Old Style" pitchFamily="18" charset="0"/>
            </a:endParaRPr>
          </a:p>
        </p:txBody>
      </p:sp>
      <p:pic>
        <p:nvPicPr>
          <p:cNvPr id="614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39752" y="1143745"/>
            <a:ext cx="4583465" cy="56696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07525802"/>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2 Conector recto"/>
          <p:cNvCxnSpPr>
            <a:cxnSpLocks noChangeShapeType="1"/>
          </p:cNvCxnSpPr>
          <p:nvPr/>
        </p:nvCxnSpPr>
        <p:spPr bwMode="auto">
          <a:xfrm>
            <a:off x="3131840" y="1052736"/>
            <a:ext cx="6012160" cy="0"/>
          </a:xfrm>
          <a:prstGeom prst="line">
            <a:avLst/>
          </a:prstGeom>
          <a:noFill/>
          <a:ln w="19050">
            <a:solidFill>
              <a:srgbClr val="A6A6A6"/>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1" name="15 Marcador de número de diapositiva"/>
          <p:cNvSpPr>
            <a:spLocks noGrp="1"/>
          </p:cNvSpPr>
          <p:nvPr>
            <p:ph type="sldNum" sz="quarter" idx="12"/>
          </p:nvPr>
        </p:nvSpPr>
        <p:spPr>
          <a:xfrm>
            <a:off x="16154400" y="6467475"/>
            <a:ext cx="2133600" cy="365125"/>
          </a:xfrm>
        </p:spPr>
        <p:txBody>
          <a:bodyPr/>
          <a:lstStyle/>
          <a:p>
            <a:fld id="{1CD15500-2241-4ECD-83B6-CE400316D8AC}" type="slidenum">
              <a:rPr lang="en-US" smtClean="0">
                <a:solidFill>
                  <a:prstClr val="black">
                    <a:tint val="75000"/>
                  </a:prstClr>
                </a:solidFill>
              </a:rPr>
              <a:pPr/>
              <a:t>22</a:t>
            </a:fld>
            <a:endParaRPr lang="en-US" dirty="0">
              <a:solidFill>
                <a:prstClr val="black">
                  <a:tint val="75000"/>
                </a:prstClr>
              </a:solidFill>
            </a:endParaRPr>
          </a:p>
        </p:txBody>
      </p:sp>
      <p:pic>
        <p:nvPicPr>
          <p:cNvPr id="13"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881" y="188640"/>
            <a:ext cx="2771841" cy="864096"/>
          </a:xfrm>
          <a:prstGeom prst="rect">
            <a:avLst/>
          </a:prstGeom>
        </p:spPr>
      </p:pic>
      <p:sp>
        <p:nvSpPr>
          <p:cNvPr id="7" name="1 Título"/>
          <p:cNvSpPr txBox="1">
            <a:spLocks/>
          </p:cNvSpPr>
          <p:nvPr/>
        </p:nvSpPr>
        <p:spPr>
          <a:xfrm>
            <a:off x="3428128" y="230521"/>
            <a:ext cx="5419584" cy="795586"/>
          </a:xfrm>
          <a:prstGeom prst="rect">
            <a:avLst/>
          </a:prstGeom>
        </p:spPr>
        <p:txBody>
          <a:bodyPr anchor="ct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pPr>
              <a:defRPr/>
            </a:pPr>
            <a:r>
              <a:rPr lang="es-MX" sz="2800" b="1" dirty="0" smtClean="0">
                <a:solidFill>
                  <a:prstClr val="black"/>
                </a:solidFill>
                <a:latin typeface="Bookman Old Style" pitchFamily="18" charset="0"/>
              </a:rPr>
              <a:t>FORMATO A</a:t>
            </a:r>
            <a:endParaRPr lang="es-MX" sz="1500" dirty="0" smtClean="0">
              <a:solidFill>
                <a:prstClr val="black"/>
              </a:solidFill>
              <a:latin typeface="Bookman Old Style" pitchFamily="18" charset="0"/>
            </a:endParaRPr>
          </a:p>
        </p:txBody>
      </p:sp>
      <p:pic>
        <p:nvPicPr>
          <p:cNvPr id="717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83768" y="1071737"/>
            <a:ext cx="4680684" cy="57416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64323103"/>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2 Conector recto"/>
          <p:cNvCxnSpPr>
            <a:cxnSpLocks noChangeShapeType="1"/>
          </p:cNvCxnSpPr>
          <p:nvPr/>
        </p:nvCxnSpPr>
        <p:spPr bwMode="auto">
          <a:xfrm>
            <a:off x="3131840" y="1026107"/>
            <a:ext cx="6012160" cy="0"/>
          </a:xfrm>
          <a:prstGeom prst="line">
            <a:avLst/>
          </a:prstGeom>
          <a:noFill/>
          <a:ln w="19050">
            <a:solidFill>
              <a:srgbClr val="A6A6A6"/>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1" name="15 Marcador de número de diapositiva"/>
          <p:cNvSpPr>
            <a:spLocks noGrp="1"/>
          </p:cNvSpPr>
          <p:nvPr>
            <p:ph type="sldNum" sz="quarter" idx="12"/>
          </p:nvPr>
        </p:nvSpPr>
        <p:spPr>
          <a:xfrm>
            <a:off x="16154400" y="6467475"/>
            <a:ext cx="2133600" cy="365125"/>
          </a:xfrm>
        </p:spPr>
        <p:txBody>
          <a:bodyPr/>
          <a:lstStyle/>
          <a:p>
            <a:fld id="{1CD15500-2241-4ECD-83B6-CE400316D8AC}" type="slidenum">
              <a:rPr lang="en-US" smtClean="0">
                <a:solidFill>
                  <a:prstClr val="black">
                    <a:tint val="75000"/>
                  </a:prstClr>
                </a:solidFill>
              </a:rPr>
              <a:pPr/>
              <a:t>23</a:t>
            </a:fld>
            <a:endParaRPr lang="en-US" dirty="0">
              <a:solidFill>
                <a:prstClr val="black">
                  <a:tint val="75000"/>
                </a:prstClr>
              </a:solidFill>
            </a:endParaRPr>
          </a:p>
        </p:txBody>
      </p:sp>
      <p:pic>
        <p:nvPicPr>
          <p:cNvPr id="13"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881" y="188640"/>
            <a:ext cx="2771841" cy="864096"/>
          </a:xfrm>
          <a:prstGeom prst="rect">
            <a:avLst/>
          </a:prstGeom>
        </p:spPr>
      </p:pic>
      <p:sp>
        <p:nvSpPr>
          <p:cNvPr id="7" name="1 Título"/>
          <p:cNvSpPr txBox="1">
            <a:spLocks/>
          </p:cNvSpPr>
          <p:nvPr/>
        </p:nvSpPr>
        <p:spPr>
          <a:xfrm>
            <a:off x="3428128" y="230521"/>
            <a:ext cx="5419584" cy="795586"/>
          </a:xfrm>
          <a:prstGeom prst="rect">
            <a:avLst/>
          </a:prstGeom>
        </p:spPr>
        <p:txBody>
          <a:bodyPr anchor="ct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pPr>
              <a:defRPr/>
            </a:pPr>
            <a:r>
              <a:rPr lang="es-MX" sz="2800" b="1" dirty="0" smtClean="0">
                <a:solidFill>
                  <a:prstClr val="black"/>
                </a:solidFill>
                <a:latin typeface="Bookman Old Style" pitchFamily="18" charset="0"/>
              </a:rPr>
              <a:t>FORMATO A</a:t>
            </a:r>
            <a:endParaRPr lang="es-MX" sz="1500" dirty="0" smtClean="0">
              <a:solidFill>
                <a:prstClr val="black"/>
              </a:solidFill>
              <a:latin typeface="Bookman Old Style" pitchFamily="18" charset="0"/>
            </a:endParaRPr>
          </a:p>
        </p:txBody>
      </p:sp>
      <p:pic>
        <p:nvPicPr>
          <p:cNvPr id="819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83769" y="1108268"/>
            <a:ext cx="4824536" cy="56782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58073271"/>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2 Conector recto"/>
          <p:cNvCxnSpPr>
            <a:cxnSpLocks noChangeShapeType="1"/>
          </p:cNvCxnSpPr>
          <p:nvPr/>
        </p:nvCxnSpPr>
        <p:spPr bwMode="auto">
          <a:xfrm>
            <a:off x="1676400" y="533400"/>
            <a:ext cx="7467600" cy="0"/>
          </a:xfrm>
          <a:prstGeom prst="line">
            <a:avLst/>
          </a:prstGeom>
          <a:noFill/>
          <a:ln w="19050">
            <a:solidFill>
              <a:srgbClr val="A6A6A6"/>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1" name="15 Marcador de número de diapositiva"/>
          <p:cNvSpPr>
            <a:spLocks noGrp="1"/>
          </p:cNvSpPr>
          <p:nvPr>
            <p:ph type="sldNum" sz="quarter" idx="12"/>
          </p:nvPr>
        </p:nvSpPr>
        <p:spPr>
          <a:xfrm>
            <a:off x="16154400" y="6467475"/>
            <a:ext cx="2133600" cy="365125"/>
          </a:xfrm>
        </p:spPr>
        <p:txBody>
          <a:bodyPr/>
          <a:lstStyle/>
          <a:p>
            <a:fld id="{1CD15500-2241-4ECD-83B6-CE400316D8AC}" type="slidenum">
              <a:rPr lang="en-US" smtClean="0">
                <a:solidFill>
                  <a:prstClr val="black">
                    <a:tint val="75000"/>
                  </a:prstClr>
                </a:solidFill>
              </a:rPr>
              <a:pPr/>
              <a:t>24</a:t>
            </a:fld>
            <a:endParaRPr lang="en-US" dirty="0">
              <a:solidFill>
                <a:prstClr val="black">
                  <a:tint val="75000"/>
                </a:prstClr>
              </a:solidFill>
            </a:endParaRPr>
          </a:p>
        </p:txBody>
      </p:sp>
      <p:pic>
        <p:nvPicPr>
          <p:cNvPr id="13"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686" y="76709"/>
            <a:ext cx="1464970" cy="456691"/>
          </a:xfrm>
          <a:prstGeom prst="rect">
            <a:avLst/>
          </a:prstGeom>
        </p:spPr>
      </p:pic>
      <p:sp>
        <p:nvSpPr>
          <p:cNvPr id="38" name="37 CuadroTexto"/>
          <p:cNvSpPr txBox="1"/>
          <p:nvPr/>
        </p:nvSpPr>
        <p:spPr>
          <a:xfrm>
            <a:off x="251520" y="980728"/>
            <a:ext cx="8640960" cy="5232202"/>
          </a:xfrm>
          <a:prstGeom prst="rect">
            <a:avLst/>
          </a:prstGeom>
          <a:noFill/>
        </p:spPr>
        <p:txBody>
          <a:bodyPr wrap="square" rtlCol="0">
            <a:spAutoFit/>
          </a:bodyPr>
          <a:lstStyle/>
          <a:p>
            <a:pPr marL="285750" indent="-285750" algn="just">
              <a:buFont typeface="Wingdings" panose="05000000000000000000" pitchFamily="2" charset="2"/>
              <a:buChar char="q"/>
            </a:pPr>
            <a:r>
              <a:rPr lang="es-MX" sz="1700" b="1" dirty="0" smtClean="0"/>
              <a:t>Implicaciones para el negocio</a:t>
            </a:r>
            <a:endParaRPr lang="es-MX" sz="1700" b="1" dirty="0"/>
          </a:p>
          <a:p>
            <a:endParaRPr lang="es-MX" sz="2000" dirty="0"/>
          </a:p>
          <a:p>
            <a:r>
              <a:rPr lang="es-MX" sz="2000" dirty="0" smtClean="0"/>
              <a:t>Distintos argumentos, desde la perspectiva de los negocios (minimizar </a:t>
            </a:r>
            <a:r>
              <a:rPr lang="es-MX" sz="2000" dirty="0"/>
              <a:t>daño y maximizar </a:t>
            </a:r>
            <a:r>
              <a:rPr lang="es-MX" sz="2000" dirty="0" smtClean="0"/>
              <a:t>beneficios):</a:t>
            </a:r>
          </a:p>
          <a:p>
            <a:endParaRPr lang="es-MX" sz="2000" dirty="0"/>
          </a:p>
          <a:p>
            <a:pPr marL="285750" indent="-285750">
              <a:buFontTx/>
              <a:buChar char="-"/>
            </a:pPr>
            <a:r>
              <a:rPr lang="es-MX" sz="2000" dirty="0" smtClean="0"/>
              <a:t>Nivel ideal: cumplir con lo debido, con lo correcto, ligado a los criterios de la Responsabilidad Social Corporativa.</a:t>
            </a:r>
          </a:p>
          <a:p>
            <a:pPr marL="285750" indent="-285750">
              <a:buFontTx/>
              <a:buChar char="-"/>
            </a:pPr>
            <a:endParaRPr lang="es-MX" sz="2000" dirty="0"/>
          </a:p>
          <a:p>
            <a:pPr marL="285750" indent="-285750">
              <a:buFontTx/>
              <a:buChar char="-"/>
            </a:pPr>
            <a:r>
              <a:rPr lang="es-MX" sz="2000" dirty="0" smtClean="0"/>
              <a:t>Inversión en manejo de riesgos, reduciendo futuros gastos e identificando riesgos potenciales. ¿Qué se reduce? Litigios, retrasos, costos por manejo de protestas o conflictos sociales, reputación de la empresa.</a:t>
            </a:r>
          </a:p>
          <a:p>
            <a:endParaRPr lang="es-MX" sz="2000" dirty="0" smtClean="0"/>
          </a:p>
          <a:p>
            <a:pPr marL="285750" indent="-285750">
              <a:buFontTx/>
              <a:buChar char="-"/>
            </a:pPr>
            <a:r>
              <a:rPr lang="es-MX" sz="2000" dirty="0" smtClean="0"/>
              <a:t>Incremento del valor de la empresa, incremento del valor de las acciones.</a:t>
            </a:r>
          </a:p>
          <a:p>
            <a:pPr marL="285750" indent="-285750">
              <a:buFontTx/>
              <a:buChar char="-"/>
            </a:pPr>
            <a:endParaRPr lang="es-MX" sz="2000" dirty="0"/>
          </a:p>
          <a:p>
            <a:pPr marL="285750" indent="-285750">
              <a:buFontTx/>
              <a:buChar char="-"/>
            </a:pPr>
            <a:r>
              <a:rPr lang="es-MX" sz="2000" dirty="0" smtClean="0"/>
              <a:t>Identificación de conocimiento e información que permite tomar mejores decisiones de negocio.</a:t>
            </a:r>
            <a:endParaRPr lang="es-MX" sz="2000" dirty="0"/>
          </a:p>
          <a:p>
            <a:pPr algn="just"/>
            <a:endParaRPr lang="es-MX" sz="1700" dirty="0"/>
          </a:p>
        </p:txBody>
      </p:sp>
      <p:sp>
        <p:nvSpPr>
          <p:cNvPr id="3" name="2 CuadroTexto"/>
          <p:cNvSpPr txBox="1"/>
          <p:nvPr/>
        </p:nvSpPr>
        <p:spPr>
          <a:xfrm>
            <a:off x="1676400" y="76709"/>
            <a:ext cx="7144072" cy="369332"/>
          </a:xfrm>
          <a:prstGeom prst="rect">
            <a:avLst/>
          </a:prstGeom>
          <a:noFill/>
        </p:spPr>
        <p:txBody>
          <a:bodyPr wrap="square" rtlCol="0">
            <a:spAutoFit/>
          </a:bodyPr>
          <a:lstStyle/>
          <a:p>
            <a:r>
              <a:rPr lang="es-MX" b="1" dirty="0" smtClean="0"/>
              <a:t>Evaluación de Impacto Social</a:t>
            </a:r>
            <a:endParaRPr lang="es-MX" b="1" dirty="0"/>
          </a:p>
        </p:txBody>
      </p:sp>
    </p:spTree>
    <p:extLst>
      <p:ext uri="{BB962C8B-B14F-4D97-AF65-F5344CB8AC3E}">
        <p14:creationId xmlns:p14="http://schemas.microsoft.com/office/powerpoint/2010/main" val="3851598220"/>
      </p:ext>
    </p:extLst>
  </p:cSld>
  <p:clrMapOvr>
    <a:masterClrMapping/>
  </p:clrMapOvr>
  <p:transition spd="slow">
    <p:push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2 Conector recto"/>
          <p:cNvCxnSpPr>
            <a:cxnSpLocks noChangeShapeType="1"/>
          </p:cNvCxnSpPr>
          <p:nvPr/>
        </p:nvCxnSpPr>
        <p:spPr bwMode="auto">
          <a:xfrm>
            <a:off x="1676400" y="533400"/>
            <a:ext cx="7467600" cy="0"/>
          </a:xfrm>
          <a:prstGeom prst="line">
            <a:avLst/>
          </a:prstGeom>
          <a:noFill/>
          <a:ln w="19050">
            <a:solidFill>
              <a:srgbClr val="A6A6A6"/>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1" name="15 Marcador de número de diapositiva"/>
          <p:cNvSpPr>
            <a:spLocks noGrp="1"/>
          </p:cNvSpPr>
          <p:nvPr>
            <p:ph type="sldNum" sz="quarter" idx="12"/>
          </p:nvPr>
        </p:nvSpPr>
        <p:spPr>
          <a:xfrm>
            <a:off x="16154400" y="6467475"/>
            <a:ext cx="2133600" cy="365125"/>
          </a:xfrm>
        </p:spPr>
        <p:txBody>
          <a:bodyPr/>
          <a:lstStyle/>
          <a:p>
            <a:fld id="{1CD15500-2241-4ECD-83B6-CE400316D8AC}" type="slidenum">
              <a:rPr lang="en-US" smtClean="0">
                <a:solidFill>
                  <a:prstClr val="black">
                    <a:tint val="75000"/>
                  </a:prstClr>
                </a:solidFill>
              </a:rPr>
              <a:pPr/>
              <a:t>25</a:t>
            </a:fld>
            <a:endParaRPr lang="en-US" dirty="0">
              <a:solidFill>
                <a:prstClr val="black">
                  <a:tint val="75000"/>
                </a:prstClr>
              </a:solidFill>
            </a:endParaRPr>
          </a:p>
        </p:txBody>
      </p:sp>
      <p:pic>
        <p:nvPicPr>
          <p:cNvPr id="13"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686" y="76709"/>
            <a:ext cx="1464970" cy="456691"/>
          </a:xfrm>
          <a:prstGeom prst="rect">
            <a:avLst/>
          </a:prstGeom>
        </p:spPr>
      </p:pic>
      <p:sp>
        <p:nvSpPr>
          <p:cNvPr id="38" name="37 CuadroTexto"/>
          <p:cNvSpPr txBox="1"/>
          <p:nvPr/>
        </p:nvSpPr>
        <p:spPr>
          <a:xfrm>
            <a:off x="251520" y="980728"/>
            <a:ext cx="8640960" cy="4385816"/>
          </a:xfrm>
          <a:prstGeom prst="rect">
            <a:avLst/>
          </a:prstGeom>
          <a:noFill/>
        </p:spPr>
        <p:txBody>
          <a:bodyPr wrap="square" rtlCol="0">
            <a:spAutoFit/>
          </a:bodyPr>
          <a:lstStyle/>
          <a:p>
            <a:pPr algn="ctr"/>
            <a:endParaRPr lang="en-CA" sz="4400" b="1" dirty="0"/>
          </a:p>
          <a:p>
            <a:pPr algn="ctr"/>
            <a:r>
              <a:rPr lang="en-CA" sz="8000" b="1" dirty="0" smtClean="0"/>
              <a:t>GRACIAS</a:t>
            </a:r>
            <a:endParaRPr lang="es-MX" sz="8000" b="1" dirty="0"/>
          </a:p>
          <a:p>
            <a:pPr algn="ctr"/>
            <a:endParaRPr lang="es-MX" sz="1600" b="1" dirty="0" smtClean="0">
              <a:solidFill>
                <a:schemeClr val="accent6">
                  <a:lumMod val="50000"/>
                </a:schemeClr>
              </a:solidFill>
            </a:endParaRPr>
          </a:p>
          <a:p>
            <a:pPr algn="ctr"/>
            <a:endParaRPr lang="es-MX" sz="1600" b="1" dirty="0">
              <a:solidFill>
                <a:schemeClr val="accent6">
                  <a:lumMod val="50000"/>
                </a:schemeClr>
              </a:solidFill>
            </a:endParaRPr>
          </a:p>
          <a:p>
            <a:pPr algn="ctr"/>
            <a:endParaRPr lang="es-MX" sz="1600" b="1" dirty="0" smtClean="0">
              <a:solidFill>
                <a:schemeClr val="accent6">
                  <a:lumMod val="50000"/>
                </a:schemeClr>
              </a:solidFill>
            </a:endParaRPr>
          </a:p>
          <a:p>
            <a:pPr algn="ctr"/>
            <a:r>
              <a:rPr lang="es-MX" sz="2000" b="1" dirty="0" smtClean="0">
                <a:solidFill>
                  <a:schemeClr val="accent6">
                    <a:lumMod val="50000"/>
                  </a:schemeClr>
                </a:solidFill>
              </a:rPr>
              <a:t>RODOLFO SALAZAR GIL </a:t>
            </a:r>
            <a:endParaRPr lang="es-MX" sz="2000" b="1" dirty="0">
              <a:solidFill>
                <a:schemeClr val="accent6">
                  <a:lumMod val="50000"/>
                </a:schemeClr>
              </a:solidFill>
            </a:endParaRPr>
          </a:p>
          <a:p>
            <a:pPr algn="ctr"/>
            <a:r>
              <a:rPr lang="es-MX" sz="2000" b="1" dirty="0">
                <a:solidFill>
                  <a:schemeClr val="accent6">
                    <a:lumMod val="50000"/>
                  </a:schemeClr>
                </a:solidFill>
              </a:rPr>
              <a:t>Director General Adjunto de Evaluación de Impacto Social y Consulta Previa</a:t>
            </a:r>
          </a:p>
          <a:p>
            <a:pPr algn="ctr"/>
            <a:r>
              <a:rPr lang="es-MX" sz="2000" dirty="0"/>
              <a:t>rsalazar@energía.gob.mx</a:t>
            </a:r>
          </a:p>
          <a:p>
            <a:pPr algn="ctr"/>
            <a:r>
              <a:rPr lang="es-MX" sz="2000" dirty="0"/>
              <a:t>5000 6000 Ext. 1369</a:t>
            </a:r>
          </a:p>
          <a:p>
            <a:pPr algn="just"/>
            <a:endParaRPr lang="es-MX" sz="1700" dirty="0"/>
          </a:p>
        </p:txBody>
      </p:sp>
      <p:sp>
        <p:nvSpPr>
          <p:cNvPr id="3" name="2 CuadroTexto"/>
          <p:cNvSpPr txBox="1"/>
          <p:nvPr/>
        </p:nvSpPr>
        <p:spPr>
          <a:xfrm>
            <a:off x="1676400" y="76709"/>
            <a:ext cx="7144072" cy="369332"/>
          </a:xfrm>
          <a:prstGeom prst="rect">
            <a:avLst/>
          </a:prstGeom>
          <a:noFill/>
        </p:spPr>
        <p:txBody>
          <a:bodyPr wrap="square" rtlCol="0">
            <a:spAutoFit/>
          </a:bodyPr>
          <a:lstStyle/>
          <a:p>
            <a:r>
              <a:rPr lang="es-MX" b="1" dirty="0" smtClean="0"/>
              <a:t>Evaluación de Impacto Social</a:t>
            </a:r>
            <a:endParaRPr lang="es-MX" b="1" dirty="0"/>
          </a:p>
        </p:txBody>
      </p:sp>
    </p:spTree>
    <p:extLst>
      <p:ext uri="{BB962C8B-B14F-4D97-AF65-F5344CB8AC3E}">
        <p14:creationId xmlns:p14="http://schemas.microsoft.com/office/powerpoint/2010/main" val="2701666630"/>
      </p:ext>
    </p:extLst>
  </p:cSld>
  <p:clrMapOvr>
    <a:masterClrMapping/>
  </p:clrMapOvr>
  <p:transition spd="slow">
    <p:push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8064" y="4509967"/>
            <a:ext cx="2911475" cy="2181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95288" y="4509120"/>
            <a:ext cx="2960688" cy="2181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2" name="2 Conector recto"/>
          <p:cNvCxnSpPr>
            <a:cxnSpLocks noChangeShapeType="1"/>
          </p:cNvCxnSpPr>
          <p:nvPr/>
        </p:nvCxnSpPr>
        <p:spPr bwMode="auto">
          <a:xfrm>
            <a:off x="3131840" y="1052736"/>
            <a:ext cx="6012160" cy="0"/>
          </a:xfrm>
          <a:prstGeom prst="line">
            <a:avLst/>
          </a:prstGeom>
          <a:noFill/>
          <a:ln w="19050">
            <a:solidFill>
              <a:srgbClr val="A6A6A6"/>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1" name="15 Marcador de número de diapositiva"/>
          <p:cNvSpPr>
            <a:spLocks noGrp="1"/>
          </p:cNvSpPr>
          <p:nvPr>
            <p:ph type="sldNum" sz="quarter" idx="12"/>
          </p:nvPr>
        </p:nvSpPr>
        <p:spPr>
          <a:xfrm>
            <a:off x="16154400" y="6467475"/>
            <a:ext cx="2133600" cy="365125"/>
          </a:xfrm>
        </p:spPr>
        <p:txBody>
          <a:bodyPr/>
          <a:lstStyle/>
          <a:p>
            <a:fld id="{1CD15500-2241-4ECD-83B6-CE400316D8AC}" type="slidenum">
              <a:rPr lang="en-US" smtClean="0">
                <a:solidFill>
                  <a:prstClr val="black">
                    <a:tint val="75000"/>
                  </a:prstClr>
                </a:solidFill>
              </a:rPr>
              <a:pPr/>
              <a:t>26</a:t>
            </a:fld>
            <a:endParaRPr lang="en-US" dirty="0">
              <a:solidFill>
                <a:prstClr val="black">
                  <a:tint val="75000"/>
                </a:prstClr>
              </a:solidFill>
            </a:endParaRPr>
          </a:p>
        </p:txBody>
      </p:sp>
      <p:pic>
        <p:nvPicPr>
          <p:cNvPr id="13" name="4 Imagen"/>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881" y="188640"/>
            <a:ext cx="2771841" cy="864096"/>
          </a:xfrm>
          <a:prstGeom prst="rect">
            <a:avLst/>
          </a:prstGeom>
        </p:spPr>
      </p:pic>
      <p:sp>
        <p:nvSpPr>
          <p:cNvPr id="7" name="1 Título"/>
          <p:cNvSpPr txBox="1">
            <a:spLocks/>
          </p:cNvSpPr>
          <p:nvPr/>
        </p:nvSpPr>
        <p:spPr>
          <a:xfrm>
            <a:off x="3428128" y="230521"/>
            <a:ext cx="5419584" cy="795586"/>
          </a:xfrm>
          <a:prstGeom prst="rect">
            <a:avLst/>
          </a:prstGeom>
        </p:spPr>
        <p:txBody>
          <a:bodyPr anchor="ct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pPr>
              <a:defRPr/>
            </a:pPr>
            <a:r>
              <a:rPr lang="es-MX" sz="2800" b="1" dirty="0" smtClean="0">
                <a:solidFill>
                  <a:prstClr val="black"/>
                </a:solidFill>
                <a:latin typeface="Bookman Old Style" pitchFamily="18" charset="0"/>
              </a:rPr>
              <a:t>Derecho a la consulta</a:t>
            </a:r>
            <a:endParaRPr lang="es-MX" sz="1500" dirty="0" smtClean="0">
              <a:solidFill>
                <a:prstClr val="black"/>
              </a:solidFill>
              <a:latin typeface="Bookman Old Style" pitchFamily="18" charset="0"/>
            </a:endParaRPr>
          </a:p>
        </p:txBody>
      </p:sp>
      <p:sp>
        <p:nvSpPr>
          <p:cNvPr id="8" name="Text Box 6"/>
          <p:cNvSpPr txBox="1">
            <a:spLocks noChangeArrowheads="1"/>
          </p:cNvSpPr>
          <p:nvPr/>
        </p:nvSpPr>
        <p:spPr bwMode="auto">
          <a:xfrm>
            <a:off x="351412" y="1628800"/>
            <a:ext cx="8496300" cy="2523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800">
                <a:solidFill>
                  <a:schemeClr val="tx1"/>
                </a:solidFill>
                <a:latin typeface="Bookman Old Style" pitchFamily="18" charset="0"/>
              </a:defRPr>
            </a:lvl1pPr>
            <a:lvl2pPr marL="742950" indent="-285750" eaLnBrk="0" hangingPunct="0">
              <a:defRPr sz="2800">
                <a:solidFill>
                  <a:schemeClr val="tx1"/>
                </a:solidFill>
                <a:latin typeface="Bookman Old Style" pitchFamily="18" charset="0"/>
              </a:defRPr>
            </a:lvl2pPr>
            <a:lvl3pPr marL="1143000" indent="-228600" eaLnBrk="0" hangingPunct="0">
              <a:defRPr sz="2800">
                <a:solidFill>
                  <a:schemeClr val="tx1"/>
                </a:solidFill>
                <a:latin typeface="Bookman Old Style" pitchFamily="18" charset="0"/>
              </a:defRPr>
            </a:lvl3pPr>
            <a:lvl4pPr marL="1600200" indent="-228600" eaLnBrk="0" hangingPunct="0">
              <a:defRPr sz="2800">
                <a:solidFill>
                  <a:schemeClr val="tx1"/>
                </a:solidFill>
                <a:latin typeface="Bookman Old Style" pitchFamily="18" charset="0"/>
              </a:defRPr>
            </a:lvl4pPr>
            <a:lvl5pPr marL="2057400" indent="-228600" eaLnBrk="0" hangingPunct="0">
              <a:defRPr sz="2800">
                <a:solidFill>
                  <a:schemeClr val="tx1"/>
                </a:solidFill>
                <a:latin typeface="Bookman Old Style" pitchFamily="18" charset="0"/>
              </a:defRPr>
            </a:lvl5pPr>
            <a:lvl6pPr marL="2514600" indent="-228600" eaLnBrk="0" fontAlgn="base" hangingPunct="0">
              <a:spcBef>
                <a:spcPct val="0"/>
              </a:spcBef>
              <a:spcAft>
                <a:spcPct val="0"/>
              </a:spcAft>
              <a:defRPr sz="2800">
                <a:solidFill>
                  <a:schemeClr val="tx1"/>
                </a:solidFill>
                <a:latin typeface="Bookman Old Style" pitchFamily="18" charset="0"/>
              </a:defRPr>
            </a:lvl6pPr>
            <a:lvl7pPr marL="2971800" indent="-228600" eaLnBrk="0" fontAlgn="base" hangingPunct="0">
              <a:spcBef>
                <a:spcPct val="0"/>
              </a:spcBef>
              <a:spcAft>
                <a:spcPct val="0"/>
              </a:spcAft>
              <a:defRPr sz="2800">
                <a:solidFill>
                  <a:schemeClr val="tx1"/>
                </a:solidFill>
                <a:latin typeface="Bookman Old Style" pitchFamily="18" charset="0"/>
              </a:defRPr>
            </a:lvl7pPr>
            <a:lvl8pPr marL="3429000" indent="-228600" eaLnBrk="0" fontAlgn="base" hangingPunct="0">
              <a:spcBef>
                <a:spcPct val="0"/>
              </a:spcBef>
              <a:spcAft>
                <a:spcPct val="0"/>
              </a:spcAft>
              <a:defRPr sz="2800">
                <a:solidFill>
                  <a:schemeClr val="tx1"/>
                </a:solidFill>
                <a:latin typeface="Bookman Old Style" pitchFamily="18" charset="0"/>
              </a:defRPr>
            </a:lvl8pPr>
            <a:lvl9pPr marL="3886200" indent="-228600" eaLnBrk="0" fontAlgn="base" hangingPunct="0">
              <a:spcBef>
                <a:spcPct val="0"/>
              </a:spcBef>
              <a:spcAft>
                <a:spcPct val="0"/>
              </a:spcAft>
              <a:defRPr sz="2800">
                <a:solidFill>
                  <a:schemeClr val="tx1"/>
                </a:solidFill>
                <a:latin typeface="Bookman Old Style" pitchFamily="18" charset="0"/>
              </a:defRPr>
            </a:lvl9pPr>
          </a:lstStyle>
          <a:p>
            <a:pPr lvl="2" algn="just" eaLnBrk="1" hangingPunct="1"/>
            <a:r>
              <a:rPr lang="es-MX" altLang="es-MX" dirty="0">
                <a:solidFill>
                  <a:prstClr val="black"/>
                </a:solidFill>
              </a:rPr>
              <a:t>	</a:t>
            </a:r>
            <a:r>
              <a:rPr lang="es-MX" altLang="es-MX" sz="2600" dirty="0">
                <a:solidFill>
                  <a:prstClr val="black"/>
                </a:solidFill>
              </a:rPr>
              <a:t>Convenio Nº 169 sobre Pueblos Indígenas y Tribales en Países Independientes de la Organización Internacional del Trabajo.</a:t>
            </a:r>
          </a:p>
          <a:p>
            <a:pPr lvl="2" algn="just" eaLnBrk="1" hangingPunct="1"/>
            <a:endParaRPr lang="es-MX" altLang="es-MX" sz="2600" dirty="0">
              <a:solidFill>
                <a:prstClr val="black"/>
              </a:solidFill>
            </a:endParaRPr>
          </a:p>
          <a:p>
            <a:pPr lvl="2" algn="just" eaLnBrk="1" hangingPunct="1"/>
            <a:r>
              <a:rPr lang="es-MX" altLang="es-MX" sz="2600" dirty="0">
                <a:solidFill>
                  <a:prstClr val="black"/>
                </a:solidFill>
              </a:rPr>
              <a:t>	Declaración de Naciones Unidas sobre los Derechos de los Pueblos Indígenas</a:t>
            </a:r>
            <a:r>
              <a:rPr lang="es-MX" altLang="es-MX" sz="2600" dirty="0" smtClean="0">
                <a:solidFill>
                  <a:prstClr val="black"/>
                </a:solidFill>
              </a:rPr>
              <a:t>.</a:t>
            </a:r>
            <a:endParaRPr lang="es-MX" altLang="es-MX" sz="2600" dirty="0">
              <a:solidFill>
                <a:prstClr val="black"/>
              </a:solidFill>
            </a:endParaRPr>
          </a:p>
        </p:txBody>
      </p:sp>
      <p:sp>
        <p:nvSpPr>
          <p:cNvPr id="9" name="8 Flecha derecha"/>
          <p:cNvSpPr/>
          <p:nvPr/>
        </p:nvSpPr>
        <p:spPr>
          <a:xfrm>
            <a:off x="395288" y="1704231"/>
            <a:ext cx="785812" cy="4286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dirty="0">
              <a:solidFill>
                <a:prstClr val="white"/>
              </a:solidFill>
            </a:endParaRPr>
          </a:p>
        </p:txBody>
      </p:sp>
      <p:sp>
        <p:nvSpPr>
          <p:cNvPr id="10" name="9 Flecha derecha"/>
          <p:cNvSpPr/>
          <p:nvPr/>
        </p:nvSpPr>
        <p:spPr>
          <a:xfrm>
            <a:off x="473820" y="3284984"/>
            <a:ext cx="785812" cy="4286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dirty="0">
              <a:solidFill>
                <a:prstClr val="white"/>
              </a:solidFill>
            </a:endParaRPr>
          </a:p>
        </p:txBody>
      </p:sp>
    </p:spTree>
    <p:extLst>
      <p:ext uri="{BB962C8B-B14F-4D97-AF65-F5344CB8AC3E}">
        <p14:creationId xmlns:p14="http://schemas.microsoft.com/office/powerpoint/2010/main" val="3270279980"/>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2 Conector recto"/>
          <p:cNvCxnSpPr>
            <a:cxnSpLocks noChangeShapeType="1"/>
          </p:cNvCxnSpPr>
          <p:nvPr/>
        </p:nvCxnSpPr>
        <p:spPr bwMode="auto">
          <a:xfrm>
            <a:off x="3131840" y="1052736"/>
            <a:ext cx="6012160" cy="0"/>
          </a:xfrm>
          <a:prstGeom prst="line">
            <a:avLst/>
          </a:prstGeom>
          <a:noFill/>
          <a:ln w="19050">
            <a:solidFill>
              <a:srgbClr val="A6A6A6"/>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1" name="15 Marcador de número de diapositiva"/>
          <p:cNvSpPr>
            <a:spLocks noGrp="1"/>
          </p:cNvSpPr>
          <p:nvPr>
            <p:ph type="sldNum" sz="quarter" idx="12"/>
          </p:nvPr>
        </p:nvSpPr>
        <p:spPr>
          <a:xfrm>
            <a:off x="16154400" y="6467475"/>
            <a:ext cx="2133600" cy="365125"/>
          </a:xfrm>
        </p:spPr>
        <p:txBody>
          <a:bodyPr/>
          <a:lstStyle/>
          <a:p>
            <a:fld id="{1CD15500-2241-4ECD-83B6-CE400316D8AC}" type="slidenum">
              <a:rPr lang="en-US" smtClean="0">
                <a:solidFill>
                  <a:prstClr val="black">
                    <a:tint val="75000"/>
                  </a:prstClr>
                </a:solidFill>
              </a:rPr>
              <a:pPr/>
              <a:t>27</a:t>
            </a:fld>
            <a:endParaRPr lang="en-US" dirty="0">
              <a:solidFill>
                <a:prstClr val="black">
                  <a:tint val="75000"/>
                </a:prstClr>
              </a:solidFill>
            </a:endParaRPr>
          </a:p>
        </p:txBody>
      </p:sp>
      <p:pic>
        <p:nvPicPr>
          <p:cNvPr id="13"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881" y="188640"/>
            <a:ext cx="2771841" cy="864096"/>
          </a:xfrm>
          <a:prstGeom prst="rect">
            <a:avLst/>
          </a:prstGeom>
        </p:spPr>
      </p:pic>
      <p:sp>
        <p:nvSpPr>
          <p:cNvPr id="10" name="2 Rectángulo"/>
          <p:cNvSpPr>
            <a:spLocks noChangeArrowheads="1"/>
          </p:cNvSpPr>
          <p:nvPr/>
        </p:nvSpPr>
        <p:spPr bwMode="auto">
          <a:xfrm>
            <a:off x="395536" y="1628800"/>
            <a:ext cx="8353425"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Bookman Old Style" pitchFamily="18" charset="0"/>
              </a:defRPr>
            </a:lvl1pPr>
            <a:lvl2pPr marL="742950" indent="-285750">
              <a:defRPr sz="2800">
                <a:solidFill>
                  <a:schemeClr val="tx1"/>
                </a:solidFill>
                <a:latin typeface="Bookman Old Style" pitchFamily="18" charset="0"/>
              </a:defRPr>
            </a:lvl2pPr>
            <a:lvl3pPr marL="1143000" indent="-228600">
              <a:defRPr sz="2800">
                <a:solidFill>
                  <a:schemeClr val="tx1"/>
                </a:solidFill>
                <a:latin typeface="Bookman Old Style" pitchFamily="18" charset="0"/>
              </a:defRPr>
            </a:lvl3pPr>
            <a:lvl4pPr marL="1600200" indent="-228600">
              <a:defRPr sz="2800">
                <a:solidFill>
                  <a:schemeClr val="tx1"/>
                </a:solidFill>
                <a:latin typeface="Bookman Old Style" pitchFamily="18" charset="0"/>
              </a:defRPr>
            </a:lvl4pPr>
            <a:lvl5pPr marL="2057400" indent="-228600">
              <a:defRPr sz="2800">
                <a:solidFill>
                  <a:schemeClr val="tx1"/>
                </a:solidFill>
                <a:latin typeface="Bookman Old Style" pitchFamily="18" charset="0"/>
              </a:defRPr>
            </a:lvl5pPr>
            <a:lvl6pPr marL="2514600" indent="-228600" eaLnBrk="0" fontAlgn="base" hangingPunct="0">
              <a:spcBef>
                <a:spcPct val="0"/>
              </a:spcBef>
              <a:spcAft>
                <a:spcPct val="0"/>
              </a:spcAft>
              <a:defRPr sz="2800">
                <a:solidFill>
                  <a:schemeClr val="tx1"/>
                </a:solidFill>
                <a:latin typeface="Bookman Old Style" pitchFamily="18" charset="0"/>
              </a:defRPr>
            </a:lvl6pPr>
            <a:lvl7pPr marL="2971800" indent="-228600" eaLnBrk="0" fontAlgn="base" hangingPunct="0">
              <a:spcBef>
                <a:spcPct val="0"/>
              </a:spcBef>
              <a:spcAft>
                <a:spcPct val="0"/>
              </a:spcAft>
              <a:defRPr sz="2800">
                <a:solidFill>
                  <a:schemeClr val="tx1"/>
                </a:solidFill>
                <a:latin typeface="Bookman Old Style" pitchFamily="18" charset="0"/>
              </a:defRPr>
            </a:lvl7pPr>
            <a:lvl8pPr marL="3429000" indent="-228600" eaLnBrk="0" fontAlgn="base" hangingPunct="0">
              <a:spcBef>
                <a:spcPct val="0"/>
              </a:spcBef>
              <a:spcAft>
                <a:spcPct val="0"/>
              </a:spcAft>
              <a:defRPr sz="2800">
                <a:solidFill>
                  <a:schemeClr val="tx1"/>
                </a:solidFill>
                <a:latin typeface="Bookman Old Style" pitchFamily="18" charset="0"/>
              </a:defRPr>
            </a:lvl8pPr>
            <a:lvl9pPr marL="3886200" indent="-228600" eaLnBrk="0" fontAlgn="base" hangingPunct="0">
              <a:spcBef>
                <a:spcPct val="0"/>
              </a:spcBef>
              <a:spcAft>
                <a:spcPct val="0"/>
              </a:spcAft>
              <a:defRPr sz="2800">
                <a:solidFill>
                  <a:schemeClr val="tx1"/>
                </a:solidFill>
                <a:latin typeface="Bookman Old Style" pitchFamily="18" charset="0"/>
              </a:defRPr>
            </a:lvl9pPr>
          </a:lstStyle>
          <a:p>
            <a:pPr algn="just"/>
            <a:r>
              <a:rPr lang="es-MX" altLang="es-MX" sz="2400" dirty="0" smtClean="0">
                <a:solidFill>
                  <a:prstClr val="black"/>
                </a:solidFill>
              </a:rPr>
              <a:t>EL articulo </a:t>
            </a:r>
            <a:r>
              <a:rPr lang="es-MX" altLang="es-MX" sz="2400" b="1" dirty="0" smtClean="0">
                <a:solidFill>
                  <a:prstClr val="black"/>
                </a:solidFill>
              </a:rPr>
              <a:t>120</a:t>
            </a:r>
            <a:r>
              <a:rPr lang="es-MX" altLang="es-MX" sz="2400" dirty="0" smtClean="0">
                <a:solidFill>
                  <a:prstClr val="black"/>
                </a:solidFill>
              </a:rPr>
              <a:t> de la </a:t>
            </a:r>
            <a:r>
              <a:rPr lang="es-MX" altLang="es-MX" sz="2400" b="1" dirty="0" smtClean="0">
                <a:solidFill>
                  <a:prstClr val="black"/>
                </a:solidFill>
              </a:rPr>
              <a:t>Ley </a:t>
            </a:r>
            <a:r>
              <a:rPr lang="es-MX" altLang="es-MX" sz="2400" b="1" dirty="0">
                <a:solidFill>
                  <a:prstClr val="black"/>
                </a:solidFill>
              </a:rPr>
              <a:t>de Hidrocarburos</a:t>
            </a:r>
            <a:r>
              <a:rPr lang="es-MX" altLang="es-MX" sz="2400" dirty="0">
                <a:solidFill>
                  <a:prstClr val="black"/>
                </a:solidFill>
              </a:rPr>
              <a:t> </a:t>
            </a:r>
            <a:r>
              <a:rPr lang="es-MX" altLang="es-MX" sz="2400" dirty="0" smtClean="0">
                <a:solidFill>
                  <a:prstClr val="black"/>
                </a:solidFill>
              </a:rPr>
              <a:t>y el articulo </a:t>
            </a:r>
            <a:r>
              <a:rPr lang="es-MX" altLang="es-MX" sz="2400" b="1" dirty="0" smtClean="0">
                <a:solidFill>
                  <a:prstClr val="black"/>
                </a:solidFill>
              </a:rPr>
              <a:t>1</a:t>
            </a:r>
            <a:r>
              <a:rPr lang="es-MX" sz="2400" b="1" dirty="0" smtClean="0">
                <a:solidFill>
                  <a:prstClr val="black"/>
                </a:solidFill>
              </a:rPr>
              <a:t>19</a:t>
            </a:r>
            <a:r>
              <a:rPr lang="es-MX" sz="2400" dirty="0" smtClean="0">
                <a:solidFill>
                  <a:prstClr val="black"/>
                </a:solidFill>
              </a:rPr>
              <a:t> de la </a:t>
            </a:r>
            <a:r>
              <a:rPr lang="es-MX" sz="2400" b="1" dirty="0" smtClean="0">
                <a:solidFill>
                  <a:prstClr val="black"/>
                </a:solidFill>
              </a:rPr>
              <a:t>Ley de la Industria Eléctrica</a:t>
            </a:r>
            <a:r>
              <a:rPr lang="es-MX" sz="2400" dirty="0" smtClean="0">
                <a:solidFill>
                  <a:prstClr val="black"/>
                </a:solidFill>
              </a:rPr>
              <a:t>, establecen que con </a:t>
            </a:r>
            <a:r>
              <a:rPr lang="es-MX" sz="2400" dirty="0">
                <a:solidFill>
                  <a:prstClr val="black"/>
                </a:solidFill>
              </a:rPr>
              <a:t>la finalidad de tomar en cuenta los intereses y derechos de las comunidades y pueblos indígenas en los que se desarrollen proyectos </a:t>
            </a:r>
            <a:r>
              <a:rPr lang="es-MX" sz="2400" dirty="0" smtClean="0">
                <a:solidFill>
                  <a:prstClr val="black"/>
                </a:solidFill>
              </a:rPr>
              <a:t>del sector energético, </a:t>
            </a:r>
            <a:r>
              <a:rPr lang="es-MX" sz="2400" dirty="0">
                <a:solidFill>
                  <a:prstClr val="black"/>
                </a:solidFill>
              </a:rPr>
              <a:t>la </a:t>
            </a:r>
            <a:r>
              <a:rPr lang="es-MX" sz="2400" dirty="0" smtClean="0">
                <a:solidFill>
                  <a:prstClr val="black"/>
                </a:solidFill>
              </a:rPr>
              <a:t>SENER deberá </a:t>
            </a:r>
            <a:r>
              <a:rPr lang="es-MX" sz="2400" dirty="0">
                <a:solidFill>
                  <a:prstClr val="black"/>
                </a:solidFill>
              </a:rPr>
              <a:t>llevar a cabo los procedimientos de consulta </a:t>
            </a:r>
            <a:r>
              <a:rPr lang="es-MX" altLang="es-MX" sz="2400" dirty="0" smtClean="0">
                <a:solidFill>
                  <a:prstClr val="black"/>
                </a:solidFill>
              </a:rPr>
              <a:t>previa</a:t>
            </a:r>
            <a:r>
              <a:rPr lang="es-MX" altLang="es-MX" sz="2400" dirty="0">
                <a:solidFill>
                  <a:prstClr val="black"/>
                </a:solidFill>
              </a:rPr>
              <a:t>, libre e informada </a:t>
            </a:r>
            <a:r>
              <a:rPr lang="es-MX" altLang="es-MX" sz="2400" dirty="0" smtClean="0">
                <a:solidFill>
                  <a:prstClr val="black"/>
                </a:solidFill>
              </a:rPr>
              <a:t>necesarios […].</a:t>
            </a:r>
            <a:endParaRPr lang="es-MX" altLang="es-MX" sz="2400" dirty="0">
              <a:solidFill>
                <a:prstClr val="black"/>
              </a:solidFill>
            </a:endParaRPr>
          </a:p>
          <a:p>
            <a:pPr algn="just"/>
            <a:endParaRPr lang="es-MX" altLang="es-MX" sz="2400" dirty="0">
              <a:solidFill>
                <a:prstClr val="black"/>
              </a:solidFill>
            </a:endParaRPr>
          </a:p>
          <a:p>
            <a:pPr algn="just"/>
            <a:r>
              <a:rPr lang="es-MX" altLang="es-MX" sz="2400" dirty="0">
                <a:solidFill>
                  <a:prstClr val="black"/>
                </a:solidFill>
              </a:rPr>
              <a:t>Los procedimientos de consulta </a:t>
            </a:r>
            <a:r>
              <a:rPr lang="es-MX" altLang="es-MX" sz="2400" dirty="0" smtClean="0">
                <a:solidFill>
                  <a:prstClr val="black"/>
                </a:solidFill>
              </a:rPr>
              <a:t>tienen como </a:t>
            </a:r>
            <a:r>
              <a:rPr lang="es-MX" altLang="es-MX" sz="2400" dirty="0">
                <a:solidFill>
                  <a:prstClr val="black"/>
                </a:solidFill>
              </a:rPr>
              <a:t>objeto alcanzar acuerdos o, en su caso, el consentimiento </a:t>
            </a:r>
            <a:r>
              <a:rPr lang="es-MX" altLang="es-MX" sz="2400" dirty="0" smtClean="0">
                <a:solidFill>
                  <a:prstClr val="black"/>
                </a:solidFill>
              </a:rPr>
              <a:t>previo, libre e informado. </a:t>
            </a:r>
            <a:endParaRPr lang="es-MX" altLang="es-MX" sz="2400" dirty="0">
              <a:solidFill>
                <a:prstClr val="black"/>
              </a:solidFill>
            </a:endParaRPr>
          </a:p>
        </p:txBody>
      </p:sp>
      <p:sp>
        <p:nvSpPr>
          <p:cNvPr id="6" name="1 Título"/>
          <p:cNvSpPr txBox="1">
            <a:spLocks/>
          </p:cNvSpPr>
          <p:nvPr/>
        </p:nvSpPr>
        <p:spPr>
          <a:xfrm>
            <a:off x="3428128" y="230521"/>
            <a:ext cx="5419584" cy="795586"/>
          </a:xfrm>
          <a:prstGeom prst="rect">
            <a:avLst/>
          </a:prstGeom>
        </p:spPr>
        <p:txBody>
          <a:bodyPr anchor="ct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pPr>
              <a:defRPr/>
            </a:pPr>
            <a:r>
              <a:rPr lang="es-MX" sz="2800" b="1" dirty="0" smtClean="0">
                <a:solidFill>
                  <a:prstClr val="black"/>
                </a:solidFill>
                <a:latin typeface="Bookman Old Style" pitchFamily="18" charset="0"/>
              </a:rPr>
              <a:t>Marco jurídico</a:t>
            </a:r>
          </a:p>
          <a:p>
            <a:pPr>
              <a:defRPr/>
            </a:pPr>
            <a:r>
              <a:rPr lang="es-MX" sz="1500" dirty="0">
                <a:solidFill>
                  <a:prstClr val="black"/>
                </a:solidFill>
                <a:latin typeface="Bookman Old Style" pitchFamily="18" charset="0"/>
              </a:rPr>
              <a:t>CONSULTA Indígena</a:t>
            </a:r>
            <a:endParaRPr lang="es-MX" sz="1500" dirty="0" smtClean="0">
              <a:solidFill>
                <a:prstClr val="black"/>
              </a:solidFill>
              <a:latin typeface="Bookman Old Style" pitchFamily="18" charset="0"/>
            </a:endParaRPr>
          </a:p>
        </p:txBody>
      </p:sp>
    </p:spTree>
    <p:extLst>
      <p:ext uri="{BB962C8B-B14F-4D97-AF65-F5344CB8AC3E}">
        <p14:creationId xmlns:p14="http://schemas.microsoft.com/office/powerpoint/2010/main" val="13942465"/>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2 Conector recto"/>
          <p:cNvCxnSpPr>
            <a:cxnSpLocks noChangeShapeType="1"/>
          </p:cNvCxnSpPr>
          <p:nvPr/>
        </p:nvCxnSpPr>
        <p:spPr bwMode="auto">
          <a:xfrm>
            <a:off x="3131840" y="1052736"/>
            <a:ext cx="6012160" cy="0"/>
          </a:xfrm>
          <a:prstGeom prst="line">
            <a:avLst/>
          </a:prstGeom>
          <a:noFill/>
          <a:ln w="19050">
            <a:solidFill>
              <a:srgbClr val="A6A6A6"/>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1" name="15 Marcador de número de diapositiva"/>
          <p:cNvSpPr>
            <a:spLocks noGrp="1"/>
          </p:cNvSpPr>
          <p:nvPr>
            <p:ph type="sldNum" sz="quarter" idx="12"/>
          </p:nvPr>
        </p:nvSpPr>
        <p:spPr>
          <a:xfrm>
            <a:off x="16154400" y="6467475"/>
            <a:ext cx="2133600" cy="365125"/>
          </a:xfrm>
        </p:spPr>
        <p:txBody>
          <a:bodyPr/>
          <a:lstStyle/>
          <a:p>
            <a:fld id="{1CD15500-2241-4ECD-83B6-CE400316D8AC}" type="slidenum">
              <a:rPr lang="en-US" smtClean="0">
                <a:solidFill>
                  <a:prstClr val="black">
                    <a:tint val="75000"/>
                  </a:prstClr>
                </a:solidFill>
              </a:rPr>
              <a:pPr/>
              <a:t>28</a:t>
            </a:fld>
            <a:endParaRPr lang="en-US" dirty="0">
              <a:solidFill>
                <a:prstClr val="black">
                  <a:tint val="75000"/>
                </a:prstClr>
              </a:solidFill>
            </a:endParaRPr>
          </a:p>
        </p:txBody>
      </p:sp>
      <p:pic>
        <p:nvPicPr>
          <p:cNvPr id="13"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881" y="188640"/>
            <a:ext cx="2771841" cy="864096"/>
          </a:xfrm>
          <a:prstGeom prst="rect">
            <a:avLst/>
          </a:prstGeom>
        </p:spPr>
      </p:pic>
      <p:graphicFrame>
        <p:nvGraphicFramePr>
          <p:cNvPr id="6" name="5 Diagrama"/>
          <p:cNvGraphicFramePr>
            <a:graphicFrameLocks/>
          </p:cNvGraphicFramePr>
          <p:nvPr>
            <p:extLst>
              <p:ext uri="{D42A27DB-BD31-4B8C-83A1-F6EECF244321}">
                <p14:modId xmlns:p14="http://schemas.microsoft.com/office/powerpoint/2010/main" val="1786290526"/>
              </p:ext>
            </p:extLst>
          </p:nvPr>
        </p:nvGraphicFramePr>
        <p:xfrm>
          <a:off x="611560" y="2996952"/>
          <a:ext cx="7776864" cy="345638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2 Rectángulo"/>
          <p:cNvSpPr>
            <a:spLocks noChangeArrowheads="1"/>
          </p:cNvSpPr>
          <p:nvPr/>
        </p:nvSpPr>
        <p:spPr bwMode="auto">
          <a:xfrm>
            <a:off x="272860" y="1268760"/>
            <a:ext cx="8353425"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Bookman Old Style" pitchFamily="18" charset="0"/>
              </a:defRPr>
            </a:lvl1pPr>
            <a:lvl2pPr marL="742950" indent="-285750">
              <a:defRPr sz="2800">
                <a:solidFill>
                  <a:schemeClr val="tx1"/>
                </a:solidFill>
                <a:latin typeface="Bookman Old Style" pitchFamily="18" charset="0"/>
              </a:defRPr>
            </a:lvl2pPr>
            <a:lvl3pPr marL="1143000" indent="-228600">
              <a:defRPr sz="2800">
                <a:solidFill>
                  <a:schemeClr val="tx1"/>
                </a:solidFill>
                <a:latin typeface="Bookman Old Style" pitchFamily="18" charset="0"/>
              </a:defRPr>
            </a:lvl3pPr>
            <a:lvl4pPr marL="1600200" indent="-228600">
              <a:defRPr sz="2800">
                <a:solidFill>
                  <a:schemeClr val="tx1"/>
                </a:solidFill>
                <a:latin typeface="Bookman Old Style" pitchFamily="18" charset="0"/>
              </a:defRPr>
            </a:lvl4pPr>
            <a:lvl5pPr marL="2057400" indent="-228600">
              <a:defRPr sz="2800">
                <a:solidFill>
                  <a:schemeClr val="tx1"/>
                </a:solidFill>
                <a:latin typeface="Bookman Old Style" pitchFamily="18" charset="0"/>
              </a:defRPr>
            </a:lvl5pPr>
            <a:lvl6pPr marL="2514600" indent="-228600" eaLnBrk="0" fontAlgn="base" hangingPunct="0">
              <a:spcBef>
                <a:spcPct val="0"/>
              </a:spcBef>
              <a:spcAft>
                <a:spcPct val="0"/>
              </a:spcAft>
              <a:defRPr sz="2800">
                <a:solidFill>
                  <a:schemeClr val="tx1"/>
                </a:solidFill>
                <a:latin typeface="Bookman Old Style" pitchFamily="18" charset="0"/>
              </a:defRPr>
            </a:lvl6pPr>
            <a:lvl7pPr marL="2971800" indent="-228600" eaLnBrk="0" fontAlgn="base" hangingPunct="0">
              <a:spcBef>
                <a:spcPct val="0"/>
              </a:spcBef>
              <a:spcAft>
                <a:spcPct val="0"/>
              </a:spcAft>
              <a:defRPr sz="2800">
                <a:solidFill>
                  <a:schemeClr val="tx1"/>
                </a:solidFill>
                <a:latin typeface="Bookman Old Style" pitchFamily="18" charset="0"/>
              </a:defRPr>
            </a:lvl7pPr>
            <a:lvl8pPr marL="3429000" indent="-228600" eaLnBrk="0" fontAlgn="base" hangingPunct="0">
              <a:spcBef>
                <a:spcPct val="0"/>
              </a:spcBef>
              <a:spcAft>
                <a:spcPct val="0"/>
              </a:spcAft>
              <a:defRPr sz="2800">
                <a:solidFill>
                  <a:schemeClr val="tx1"/>
                </a:solidFill>
                <a:latin typeface="Bookman Old Style" pitchFamily="18" charset="0"/>
              </a:defRPr>
            </a:lvl8pPr>
            <a:lvl9pPr marL="3886200" indent="-228600" eaLnBrk="0" fontAlgn="base" hangingPunct="0">
              <a:spcBef>
                <a:spcPct val="0"/>
              </a:spcBef>
              <a:spcAft>
                <a:spcPct val="0"/>
              </a:spcAft>
              <a:defRPr sz="2800">
                <a:solidFill>
                  <a:schemeClr val="tx1"/>
                </a:solidFill>
                <a:latin typeface="Bookman Old Style" pitchFamily="18" charset="0"/>
              </a:defRPr>
            </a:lvl9pPr>
          </a:lstStyle>
          <a:p>
            <a:pPr algn="just"/>
            <a:r>
              <a:rPr lang="es-ES" altLang="es-MX" sz="2400" dirty="0">
                <a:solidFill>
                  <a:prstClr val="black"/>
                </a:solidFill>
              </a:rPr>
              <a:t>De conformidad </a:t>
            </a:r>
            <a:r>
              <a:rPr lang="es-ES" altLang="es-MX" sz="2400" dirty="0" smtClean="0">
                <a:solidFill>
                  <a:prstClr val="black"/>
                </a:solidFill>
              </a:rPr>
              <a:t>al Reglamento </a:t>
            </a:r>
            <a:r>
              <a:rPr lang="es-ES" altLang="es-MX" sz="2400" dirty="0">
                <a:solidFill>
                  <a:prstClr val="black"/>
                </a:solidFill>
              </a:rPr>
              <a:t>de la Ley de </a:t>
            </a:r>
            <a:r>
              <a:rPr lang="es-ES" altLang="es-MX" sz="2400" dirty="0" smtClean="0">
                <a:solidFill>
                  <a:prstClr val="black"/>
                </a:solidFill>
              </a:rPr>
              <a:t>Hidrocarburos y al Reglamento de la Ley de la Industria Eléctrica, </a:t>
            </a:r>
            <a:r>
              <a:rPr lang="es-ES" altLang="es-MX" sz="2400" dirty="0">
                <a:solidFill>
                  <a:prstClr val="black"/>
                </a:solidFill>
              </a:rPr>
              <a:t>el proceso de consulta consta de las siguientes fases generales:</a:t>
            </a:r>
            <a:endParaRPr lang="es-MX" altLang="es-MX" sz="2400" dirty="0">
              <a:solidFill>
                <a:prstClr val="black"/>
              </a:solidFill>
            </a:endParaRPr>
          </a:p>
        </p:txBody>
      </p:sp>
      <p:sp>
        <p:nvSpPr>
          <p:cNvPr id="8" name="1 Título"/>
          <p:cNvSpPr txBox="1">
            <a:spLocks/>
          </p:cNvSpPr>
          <p:nvPr/>
        </p:nvSpPr>
        <p:spPr>
          <a:xfrm>
            <a:off x="3428128" y="230521"/>
            <a:ext cx="5419584" cy="795586"/>
          </a:xfrm>
          <a:prstGeom prst="rect">
            <a:avLst/>
          </a:prstGeom>
        </p:spPr>
        <p:txBody>
          <a:bodyPr anchor="ct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pPr>
              <a:defRPr/>
            </a:pPr>
            <a:r>
              <a:rPr lang="es-MX" sz="2800" b="1" dirty="0" smtClean="0">
                <a:solidFill>
                  <a:prstClr val="black"/>
                </a:solidFill>
                <a:latin typeface="Bookman Old Style" pitchFamily="18" charset="0"/>
              </a:rPr>
              <a:t>Fases del proceso</a:t>
            </a:r>
          </a:p>
          <a:p>
            <a:pPr>
              <a:defRPr/>
            </a:pPr>
            <a:r>
              <a:rPr lang="es-MX" sz="1500" dirty="0">
                <a:solidFill>
                  <a:prstClr val="black"/>
                </a:solidFill>
                <a:latin typeface="Bookman Old Style" pitchFamily="18" charset="0"/>
              </a:rPr>
              <a:t>CONSULTA Indígena</a:t>
            </a:r>
            <a:endParaRPr lang="es-MX" sz="1500" dirty="0" smtClean="0">
              <a:solidFill>
                <a:prstClr val="black"/>
              </a:solidFill>
              <a:latin typeface="Bookman Old Style" pitchFamily="18" charset="0"/>
            </a:endParaRPr>
          </a:p>
        </p:txBody>
      </p:sp>
    </p:spTree>
    <p:extLst>
      <p:ext uri="{BB962C8B-B14F-4D97-AF65-F5344CB8AC3E}">
        <p14:creationId xmlns:p14="http://schemas.microsoft.com/office/powerpoint/2010/main" val="3247272159"/>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2 Conector recto"/>
          <p:cNvCxnSpPr>
            <a:cxnSpLocks noChangeShapeType="1"/>
          </p:cNvCxnSpPr>
          <p:nvPr/>
        </p:nvCxnSpPr>
        <p:spPr bwMode="auto">
          <a:xfrm>
            <a:off x="3131840" y="1052736"/>
            <a:ext cx="6012160" cy="0"/>
          </a:xfrm>
          <a:prstGeom prst="line">
            <a:avLst/>
          </a:prstGeom>
          <a:noFill/>
          <a:ln w="19050">
            <a:solidFill>
              <a:srgbClr val="A6A6A6"/>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1" name="15 Marcador de número de diapositiva"/>
          <p:cNvSpPr>
            <a:spLocks noGrp="1"/>
          </p:cNvSpPr>
          <p:nvPr>
            <p:ph type="sldNum" sz="quarter" idx="12"/>
          </p:nvPr>
        </p:nvSpPr>
        <p:spPr>
          <a:xfrm>
            <a:off x="16154400" y="6467475"/>
            <a:ext cx="2133600" cy="365125"/>
          </a:xfrm>
        </p:spPr>
        <p:txBody>
          <a:bodyPr/>
          <a:lstStyle/>
          <a:p>
            <a:fld id="{1CD15500-2241-4ECD-83B6-CE400316D8AC}" type="slidenum">
              <a:rPr lang="en-US" smtClean="0">
                <a:solidFill>
                  <a:prstClr val="black">
                    <a:tint val="75000"/>
                  </a:prstClr>
                </a:solidFill>
              </a:rPr>
              <a:pPr/>
              <a:t>29</a:t>
            </a:fld>
            <a:endParaRPr lang="en-US" dirty="0">
              <a:solidFill>
                <a:prstClr val="black">
                  <a:tint val="75000"/>
                </a:prstClr>
              </a:solidFill>
            </a:endParaRPr>
          </a:p>
        </p:txBody>
      </p:sp>
      <p:pic>
        <p:nvPicPr>
          <p:cNvPr id="13"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881" y="188640"/>
            <a:ext cx="2771841" cy="864096"/>
          </a:xfrm>
          <a:prstGeom prst="rect">
            <a:avLst/>
          </a:prstGeom>
        </p:spPr>
      </p:pic>
      <p:sp>
        <p:nvSpPr>
          <p:cNvPr id="8" name="1 Título"/>
          <p:cNvSpPr txBox="1">
            <a:spLocks/>
          </p:cNvSpPr>
          <p:nvPr/>
        </p:nvSpPr>
        <p:spPr>
          <a:xfrm>
            <a:off x="3428128" y="230521"/>
            <a:ext cx="5419584" cy="795586"/>
          </a:xfrm>
          <a:prstGeom prst="rect">
            <a:avLst/>
          </a:prstGeom>
        </p:spPr>
        <p:txBody>
          <a:bodyPr anchor="ct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pPr>
              <a:defRPr/>
            </a:pPr>
            <a:r>
              <a:rPr lang="es-MX" sz="2800" b="1" dirty="0" smtClean="0">
                <a:solidFill>
                  <a:prstClr val="black"/>
                </a:solidFill>
                <a:latin typeface="Bookman Old Style" pitchFamily="18" charset="0"/>
              </a:rPr>
              <a:t>Principios de la consulta</a:t>
            </a:r>
            <a:endParaRPr lang="es-MX" sz="1500" dirty="0" smtClean="0">
              <a:solidFill>
                <a:prstClr val="black"/>
              </a:solidFill>
              <a:latin typeface="Bookman Old Style" pitchFamily="18" charset="0"/>
            </a:endParaRPr>
          </a:p>
        </p:txBody>
      </p:sp>
      <p:sp>
        <p:nvSpPr>
          <p:cNvPr id="9" name="Text Box 7"/>
          <p:cNvSpPr txBox="1">
            <a:spLocks noChangeArrowheads="1"/>
          </p:cNvSpPr>
          <p:nvPr/>
        </p:nvSpPr>
        <p:spPr bwMode="auto">
          <a:xfrm>
            <a:off x="250825" y="1268760"/>
            <a:ext cx="8713788"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800">
                <a:solidFill>
                  <a:schemeClr val="tx1"/>
                </a:solidFill>
                <a:latin typeface="Bookman Old Style" pitchFamily="18" charset="0"/>
              </a:defRPr>
            </a:lvl1pPr>
            <a:lvl2pPr marL="742950" indent="-285750">
              <a:defRPr sz="2800">
                <a:solidFill>
                  <a:schemeClr val="tx1"/>
                </a:solidFill>
                <a:latin typeface="Bookman Old Style" pitchFamily="18" charset="0"/>
              </a:defRPr>
            </a:lvl2pPr>
            <a:lvl3pPr marL="1143000" indent="-228600">
              <a:defRPr sz="2800">
                <a:solidFill>
                  <a:schemeClr val="tx1"/>
                </a:solidFill>
                <a:latin typeface="Bookman Old Style" pitchFamily="18" charset="0"/>
              </a:defRPr>
            </a:lvl3pPr>
            <a:lvl4pPr marL="1600200" indent="-228600">
              <a:defRPr sz="2800">
                <a:solidFill>
                  <a:schemeClr val="tx1"/>
                </a:solidFill>
                <a:latin typeface="Bookman Old Style" pitchFamily="18" charset="0"/>
              </a:defRPr>
            </a:lvl4pPr>
            <a:lvl5pPr marL="2057400" indent="-228600">
              <a:defRPr sz="2800">
                <a:solidFill>
                  <a:schemeClr val="tx1"/>
                </a:solidFill>
                <a:latin typeface="Bookman Old Style" pitchFamily="18" charset="0"/>
              </a:defRPr>
            </a:lvl5pPr>
            <a:lvl6pPr marL="2514600" indent="-228600" eaLnBrk="0" fontAlgn="base" hangingPunct="0">
              <a:spcBef>
                <a:spcPct val="0"/>
              </a:spcBef>
              <a:spcAft>
                <a:spcPct val="0"/>
              </a:spcAft>
              <a:defRPr sz="2800">
                <a:solidFill>
                  <a:schemeClr val="tx1"/>
                </a:solidFill>
                <a:latin typeface="Bookman Old Style" pitchFamily="18" charset="0"/>
              </a:defRPr>
            </a:lvl6pPr>
            <a:lvl7pPr marL="2971800" indent="-228600" eaLnBrk="0" fontAlgn="base" hangingPunct="0">
              <a:spcBef>
                <a:spcPct val="0"/>
              </a:spcBef>
              <a:spcAft>
                <a:spcPct val="0"/>
              </a:spcAft>
              <a:defRPr sz="2800">
                <a:solidFill>
                  <a:schemeClr val="tx1"/>
                </a:solidFill>
                <a:latin typeface="Bookman Old Style" pitchFamily="18" charset="0"/>
              </a:defRPr>
            </a:lvl7pPr>
            <a:lvl8pPr marL="3429000" indent="-228600" eaLnBrk="0" fontAlgn="base" hangingPunct="0">
              <a:spcBef>
                <a:spcPct val="0"/>
              </a:spcBef>
              <a:spcAft>
                <a:spcPct val="0"/>
              </a:spcAft>
              <a:defRPr sz="2800">
                <a:solidFill>
                  <a:schemeClr val="tx1"/>
                </a:solidFill>
                <a:latin typeface="Bookman Old Style" pitchFamily="18" charset="0"/>
              </a:defRPr>
            </a:lvl8pPr>
            <a:lvl9pPr marL="3886200" indent="-228600" eaLnBrk="0" fontAlgn="base" hangingPunct="0">
              <a:spcBef>
                <a:spcPct val="0"/>
              </a:spcBef>
              <a:spcAft>
                <a:spcPct val="0"/>
              </a:spcAft>
              <a:defRPr sz="2800">
                <a:solidFill>
                  <a:schemeClr val="tx1"/>
                </a:solidFill>
                <a:latin typeface="Bookman Old Style" pitchFamily="18" charset="0"/>
              </a:defRPr>
            </a:lvl9pPr>
          </a:lstStyle>
          <a:p>
            <a:pPr algn="just">
              <a:lnSpc>
                <a:spcPct val="150000"/>
              </a:lnSpc>
              <a:buFont typeface="Arial" charset="0"/>
              <a:buChar char="•"/>
            </a:pPr>
            <a:r>
              <a:rPr lang="es-MX" altLang="es-MX" dirty="0" smtClean="0">
                <a:solidFill>
                  <a:prstClr val="black"/>
                </a:solidFill>
              </a:rPr>
              <a:t>El </a:t>
            </a:r>
            <a:r>
              <a:rPr lang="es-MX" altLang="es-MX" dirty="0">
                <a:solidFill>
                  <a:prstClr val="black"/>
                </a:solidFill>
              </a:rPr>
              <a:t>carácter previo de la consulta.</a:t>
            </a:r>
          </a:p>
          <a:p>
            <a:pPr algn="just">
              <a:lnSpc>
                <a:spcPct val="150000"/>
              </a:lnSpc>
              <a:buFont typeface="Arial" charset="0"/>
              <a:buChar char="•"/>
            </a:pPr>
            <a:r>
              <a:rPr lang="es-MX" altLang="es-MX" dirty="0">
                <a:solidFill>
                  <a:prstClr val="black"/>
                </a:solidFill>
              </a:rPr>
              <a:t>El imperio de la buena fe.</a:t>
            </a:r>
          </a:p>
          <a:p>
            <a:pPr algn="just">
              <a:lnSpc>
                <a:spcPct val="150000"/>
              </a:lnSpc>
              <a:buFont typeface="Arial" charset="0"/>
              <a:buChar char="•"/>
            </a:pPr>
            <a:r>
              <a:rPr lang="es-MX" altLang="es-MX" dirty="0">
                <a:solidFill>
                  <a:prstClr val="black"/>
                </a:solidFill>
              </a:rPr>
              <a:t>El ejercicio libre de la consulta</a:t>
            </a:r>
          </a:p>
          <a:p>
            <a:pPr algn="just">
              <a:lnSpc>
                <a:spcPct val="150000"/>
              </a:lnSpc>
              <a:buFont typeface="Arial" charset="0"/>
              <a:buChar char="•"/>
            </a:pPr>
            <a:r>
              <a:rPr lang="es-MX" altLang="es-MX" dirty="0">
                <a:solidFill>
                  <a:prstClr val="black"/>
                </a:solidFill>
              </a:rPr>
              <a:t>Información basta, suficiente y comprensible.</a:t>
            </a:r>
          </a:p>
          <a:p>
            <a:pPr algn="just">
              <a:lnSpc>
                <a:spcPct val="150000"/>
              </a:lnSpc>
              <a:buFont typeface="Arial" charset="0"/>
              <a:buChar char="•"/>
            </a:pPr>
            <a:r>
              <a:rPr lang="es-MX" altLang="es-MX" dirty="0">
                <a:solidFill>
                  <a:prstClr val="black"/>
                </a:solidFill>
              </a:rPr>
              <a:t>Pertinencia cultural y lingüística.</a:t>
            </a:r>
          </a:p>
          <a:p>
            <a:pPr algn="just">
              <a:lnSpc>
                <a:spcPct val="150000"/>
              </a:lnSpc>
              <a:buFont typeface="Arial" charset="0"/>
              <a:buChar char="•"/>
            </a:pPr>
            <a:r>
              <a:rPr lang="es-MX" altLang="es-MX" dirty="0">
                <a:solidFill>
                  <a:prstClr val="black"/>
                </a:solidFill>
              </a:rPr>
              <a:t>Flexibilidad en los procedimientos y tiempos.</a:t>
            </a:r>
          </a:p>
          <a:p>
            <a:pPr algn="just">
              <a:lnSpc>
                <a:spcPct val="150000"/>
              </a:lnSpc>
              <a:buFont typeface="Arial" charset="0"/>
              <a:buChar char="•"/>
            </a:pPr>
            <a:r>
              <a:rPr lang="es-MX" altLang="es-MX" dirty="0">
                <a:solidFill>
                  <a:prstClr val="black"/>
                </a:solidFill>
              </a:rPr>
              <a:t>Sistemática, pública y transparente.</a:t>
            </a:r>
          </a:p>
          <a:p>
            <a:pPr algn="just">
              <a:lnSpc>
                <a:spcPct val="150000"/>
              </a:lnSpc>
              <a:buFont typeface="Arial" charset="0"/>
              <a:buChar char="•"/>
            </a:pPr>
            <a:r>
              <a:rPr lang="es-MX" altLang="es-MX" dirty="0">
                <a:solidFill>
                  <a:prstClr val="black"/>
                </a:solidFill>
              </a:rPr>
              <a:t>La corresponsabilidad de los actores</a:t>
            </a:r>
            <a:r>
              <a:rPr lang="es-MX" altLang="es-MX" dirty="0" smtClean="0">
                <a:solidFill>
                  <a:prstClr val="black"/>
                </a:solidFill>
              </a:rPr>
              <a:t>.</a:t>
            </a:r>
            <a:endParaRPr lang="es-MX" altLang="es-MX" dirty="0">
              <a:solidFill>
                <a:prstClr val="black"/>
              </a:solidFill>
            </a:endParaRPr>
          </a:p>
        </p:txBody>
      </p:sp>
    </p:spTree>
    <p:extLst>
      <p:ext uri="{BB962C8B-B14F-4D97-AF65-F5344CB8AC3E}">
        <p14:creationId xmlns:p14="http://schemas.microsoft.com/office/powerpoint/2010/main" val="145549901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2 Conector recto"/>
          <p:cNvCxnSpPr>
            <a:cxnSpLocks noChangeShapeType="1"/>
          </p:cNvCxnSpPr>
          <p:nvPr/>
        </p:nvCxnSpPr>
        <p:spPr bwMode="auto">
          <a:xfrm>
            <a:off x="3131840" y="1052736"/>
            <a:ext cx="6012160" cy="0"/>
          </a:xfrm>
          <a:prstGeom prst="line">
            <a:avLst/>
          </a:prstGeom>
          <a:noFill/>
          <a:ln w="19050">
            <a:solidFill>
              <a:srgbClr val="A6A6A6"/>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1" name="15 Marcador de número de diapositiva"/>
          <p:cNvSpPr>
            <a:spLocks noGrp="1"/>
          </p:cNvSpPr>
          <p:nvPr>
            <p:ph type="sldNum" sz="quarter" idx="12"/>
          </p:nvPr>
        </p:nvSpPr>
        <p:spPr>
          <a:xfrm>
            <a:off x="16154400" y="6467475"/>
            <a:ext cx="2133600" cy="365125"/>
          </a:xfrm>
        </p:spPr>
        <p:txBody>
          <a:bodyPr/>
          <a:lstStyle/>
          <a:p>
            <a:fld id="{1CD15500-2241-4ECD-83B6-CE400316D8AC}" type="slidenum">
              <a:rPr lang="en-US" smtClean="0">
                <a:solidFill>
                  <a:prstClr val="black">
                    <a:tint val="75000"/>
                  </a:prstClr>
                </a:solidFill>
              </a:rPr>
              <a:pPr/>
              <a:t>3</a:t>
            </a:fld>
            <a:endParaRPr lang="en-US" dirty="0">
              <a:solidFill>
                <a:prstClr val="black">
                  <a:tint val="75000"/>
                </a:prstClr>
              </a:solidFill>
            </a:endParaRPr>
          </a:p>
        </p:txBody>
      </p:sp>
      <p:pic>
        <p:nvPicPr>
          <p:cNvPr id="13"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881" y="188640"/>
            <a:ext cx="2771841" cy="864096"/>
          </a:xfrm>
          <a:prstGeom prst="rect">
            <a:avLst/>
          </a:prstGeom>
        </p:spPr>
      </p:pic>
      <p:sp>
        <p:nvSpPr>
          <p:cNvPr id="10" name="2 Rectángulo"/>
          <p:cNvSpPr>
            <a:spLocks noChangeArrowheads="1"/>
          </p:cNvSpPr>
          <p:nvPr/>
        </p:nvSpPr>
        <p:spPr bwMode="auto">
          <a:xfrm>
            <a:off x="395536" y="1412776"/>
            <a:ext cx="8353425"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Bookman Old Style" pitchFamily="18" charset="0"/>
              </a:defRPr>
            </a:lvl1pPr>
            <a:lvl2pPr marL="742950" indent="-285750">
              <a:defRPr sz="2800">
                <a:solidFill>
                  <a:schemeClr val="tx1"/>
                </a:solidFill>
                <a:latin typeface="Bookman Old Style" pitchFamily="18" charset="0"/>
              </a:defRPr>
            </a:lvl2pPr>
            <a:lvl3pPr marL="1143000" indent="-228600">
              <a:defRPr sz="2800">
                <a:solidFill>
                  <a:schemeClr val="tx1"/>
                </a:solidFill>
                <a:latin typeface="Bookman Old Style" pitchFamily="18" charset="0"/>
              </a:defRPr>
            </a:lvl3pPr>
            <a:lvl4pPr marL="1600200" indent="-228600">
              <a:defRPr sz="2800">
                <a:solidFill>
                  <a:schemeClr val="tx1"/>
                </a:solidFill>
                <a:latin typeface="Bookman Old Style" pitchFamily="18" charset="0"/>
              </a:defRPr>
            </a:lvl4pPr>
            <a:lvl5pPr marL="2057400" indent="-228600">
              <a:defRPr sz="2800">
                <a:solidFill>
                  <a:schemeClr val="tx1"/>
                </a:solidFill>
                <a:latin typeface="Bookman Old Style" pitchFamily="18" charset="0"/>
              </a:defRPr>
            </a:lvl5pPr>
            <a:lvl6pPr marL="2514600" indent="-228600" eaLnBrk="0" fontAlgn="base" hangingPunct="0">
              <a:spcBef>
                <a:spcPct val="0"/>
              </a:spcBef>
              <a:spcAft>
                <a:spcPct val="0"/>
              </a:spcAft>
              <a:defRPr sz="2800">
                <a:solidFill>
                  <a:schemeClr val="tx1"/>
                </a:solidFill>
                <a:latin typeface="Bookman Old Style" pitchFamily="18" charset="0"/>
              </a:defRPr>
            </a:lvl6pPr>
            <a:lvl7pPr marL="2971800" indent="-228600" eaLnBrk="0" fontAlgn="base" hangingPunct="0">
              <a:spcBef>
                <a:spcPct val="0"/>
              </a:spcBef>
              <a:spcAft>
                <a:spcPct val="0"/>
              </a:spcAft>
              <a:defRPr sz="2800">
                <a:solidFill>
                  <a:schemeClr val="tx1"/>
                </a:solidFill>
                <a:latin typeface="Bookman Old Style" pitchFamily="18" charset="0"/>
              </a:defRPr>
            </a:lvl7pPr>
            <a:lvl8pPr marL="3429000" indent="-228600" eaLnBrk="0" fontAlgn="base" hangingPunct="0">
              <a:spcBef>
                <a:spcPct val="0"/>
              </a:spcBef>
              <a:spcAft>
                <a:spcPct val="0"/>
              </a:spcAft>
              <a:defRPr sz="2800">
                <a:solidFill>
                  <a:schemeClr val="tx1"/>
                </a:solidFill>
                <a:latin typeface="Bookman Old Style" pitchFamily="18" charset="0"/>
              </a:defRPr>
            </a:lvl8pPr>
            <a:lvl9pPr marL="3886200" indent="-228600" eaLnBrk="0" fontAlgn="base" hangingPunct="0">
              <a:spcBef>
                <a:spcPct val="0"/>
              </a:spcBef>
              <a:spcAft>
                <a:spcPct val="0"/>
              </a:spcAft>
              <a:defRPr sz="2800">
                <a:solidFill>
                  <a:schemeClr val="tx1"/>
                </a:solidFill>
                <a:latin typeface="Bookman Old Style" pitchFamily="18" charset="0"/>
              </a:defRPr>
            </a:lvl9pPr>
          </a:lstStyle>
          <a:p>
            <a:pPr algn="just"/>
            <a:r>
              <a:rPr lang="es-MX" sz="2400" dirty="0" smtClean="0"/>
              <a:t>Al </a:t>
            </a:r>
            <a:r>
              <a:rPr lang="es-MX" sz="2400" dirty="0"/>
              <a:t>introducir el concepto de “</a:t>
            </a:r>
            <a:r>
              <a:rPr lang="es-MX" sz="2400" i="1" dirty="0"/>
              <a:t>sustentabilidad</a:t>
            </a:r>
            <a:r>
              <a:rPr lang="es-MX" sz="2400" dirty="0"/>
              <a:t>” en el artículo 25 constitucional, </a:t>
            </a:r>
            <a:r>
              <a:rPr lang="es-MX" sz="2400" dirty="0" smtClean="0"/>
              <a:t>se hace énfasis </a:t>
            </a:r>
            <a:r>
              <a:rPr lang="es-MX" sz="2400" dirty="0"/>
              <a:t>en el vínculo necesario entre la política económica rectora del Estado en el desarrollo económico, industrial y de la competitividad, con un entorno ecológico sano, que genere beneficios para la sociedad a largo plazo</a:t>
            </a:r>
            <a:r>
              <a:rPr lang="es-MX" sz="2400" dirty="0" smtClean="0"/>
              <a:t>.</a:t>
            </a:r>
          </a:p>
          <a:p>
            <a:pPr algn="just"/>
            <a:endParaRPr lang="es-MX" sz="2400" dirty="0" smtClean="0"/>
          </a:p>
          <a:p>
            <a:pPr algn="just"/>
            <a:r>
              <a:rPr lang="es-MX" sz="2400" dirty="0"/>
              <a:t>La reforma energética ha impulsado un cambio de paradigma que plantea un desarrollo integral del sector energético, </a:t>
            </a:r>
            <a:r>
              <a:rPr lang="es-MX" sz="2400" b="1" dirty="0"/>
              <a:t>fortaleciendo los enfoques de sostenibilidad y derechos humanos</a:t>
            </a:r>
            <a:r>
              <a:rPr lang="es-MX" sz="2400" dirty="0"/>
              <a:t>, en una relación armónica con el desarrollo económico</a:t>
            </a:r>
            <a:r>
              <a:rPr lang="es-MX" sz="2400" dirty="0" smtClean="0"/>
              <a:t>.</a:t>
            </a:r>
            <a:endParaRPr lang="es-MX" sz="2400" dirty="0"/>
          </a:p>
        </p:txBody>
      </p:sp>
      <p:sp>
        <p:nvSpPr>
          <p:cNvPr id="6" name="1 Título"/>
          <p:cNvSpPr txBox="1">
            <a:spLocks/>
          </p:cNvSpPr>
          <p:nvPr/>
        </p:nvSpPr>
        <p:spPr>
          <a:xfrm>
            <a:off x="3428128" y="230521"/>
            <a:ext cx="5419584" cy="795586"/>
          </a:xfrm>
          <a:prstGeom prst="rect">
            <a:avLst/>
          </a:prstGeom>
        </p:spPr>
        <p:txBody>
          <a:bodyPr anchor="ct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pPr>
              <a:defRPr/>
            </a:pPr>
            <a:r>
              <a:rPr lang="es-MX" sz="2800" b="1" dirty="0" smtClean="0">
                <a:solidFill>
                  <a:schemeClr val="tx1"/>
                </a:solidFill>
                <a:latin typeface="Bookman Old Style" pitchFamily="18" charset="0"/>
              </a:rPr>
              <a:t>Reforma energética</a:t>
            </a:r>
          </a:p>
          <a:p>
            <a:pPr>
              <a:defRPr/>
            </a:pPr>
            <a:endParaRPr lang="es-MX" sz="1500" dirty="0" smtClean="0">
              <a:solidFill>
                <a:schemeClr val="tx1"/>
              </a:solidFill>
              <a:latin typeface="Bookman Old Style" pitchFamily="18" charset="0"/>
            </a:endParaRPr>
          </a:p>
        </p:txBody>
      </p:sp>
    </p:spTree>
    <p:extLst>
      <p:ext uri="{BB962C8B-B14F-4D97-AF65-F5344CB8AC3E}">
        <p14:creationId xmlns:p14="http://schemas.microsoft.com/office/powerpoint/2010/main" val="2970657558"/>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2 Conector recto"/>
          <p:cNvCxnSpPr>
            <a:cxnSpLocks noChangeShapeType="1"/>
          </p:cNvCxnSpPr>
          <p:nvPr/>
        </p:nvCxnSpPr>
        <p:spPr bwMode="auto">
          <a:xfrm>
            <a:off x="3131840" y="1052736"/>
            <a:ext cx="6012160" cy="0"/>
          </a:xfrm>
          <a:prstGeom prst="line">
            <a:avLst/>
          </a:prstGeom>
          <a:noFill/>
          <a:ln w="19050">
            <a:solidFill>
              <a:srgbClr val="A6A6A6"/>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1" name="15 Marcador de número de diapositiva"/>
          <p:cNvSpPr>
            <a:spLocks noGrp="1"/>
          </p:cNvSpPr>
          <p:nvPr>
            <p:ph type="sldNum" sz="quarter" idx="12"/>
          </p:nvPr>
        </p:nvSpPr>
        <p:spPr>
          <a:xfrm>
            <a:off x="16154400" y="6467475"/>
            <a:ext cx="2133600" cy="365125"/>
          </a:xfrm>
        </p:spPr>
        <p:txBody>
          <a:bodyPr/>
          <a:lstStyle/>
          <a:p>
            <a:fld id="{1CD15500-2241-4ECD-83B6-CE400316D8AC}" type="slidenum">
              <a:rPr lang="en-US" smtClean="0">
                <a:solidFill>
                  <a:prstClr val="black">
                    <a:tint val="75000"/>
                  </a:prstClr>
                </a:solidFill>
              </a:rPr>
              <a:pPr/>
              <a:t>30</a:t>
            </a:fld>
            <a:endParaRPr lang="en-US" dirty="0">
              <a:solidFill>
                <a:prstClr val="black">
                  <a:tint val="75000"/>
                </a:prstClr>
              </a:solidFill>
            </a:endParaRPr>
          </a:p>
        </p:txBody>
      </p:sp>
      <p:pic>
        <p:nvPicPr>
          <p:cNvPr id="13"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881" y="188640"/>
            <a:ext cx="2771841" cy="864096"/>
          </a:xfrm>
          <a:prstGeom prst="rect">
            <a:avLst/>
          </a:prstGeom>
        </p:spPr>
      </p:pic>
      <p:sp>
        <p:nvSpPr>
          <p:cNvPr id="8" name="1 Título"/>
          <p:cNvSpPr txBox="1">
            <a:spLocks/>
          </p:cNvSpPr>
          <p:nvPr/>
        </p:nvSpPr>
        <p:spPr>
          <a:xfrm>
            <a:off x="3275856" y="230521"/>
            <a:ext cx="5789316" cy="795586"/>
          </a:xfrm>
          <a:prstGeom prst="rect">
            <a:avLst/>
          </a:prstGeom>
        </p:spPr>
        <p:txBody>
          <a:bodyPr anchor="ct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pPr>
              <a:defRPr/>
            </a:pPr>
            <a:r>
              <a:rPr lang="es-MX" sz="2300" b="1" dirty="0" smtClean="0">
                <a:solidFill>
                  <a:prstClr val="black"/>
                </a:solidFill>
                <a:latin typeface="Bookman Old Style" pitchFamily="18" charset="0"/>
              </a:rPr>
              <a:t>Consulta previa.</a:t>
            </a:r>
            <a:endParaRPr lang="es-MX" sz="1500" dirty="0" smtClean="0">
              <a:solidFill>
                <a:prstClr val="black"/>
              </a:solidFill>
              <a:latin typeface="Bookman Old Style" pitchFamily="18" charset="0"/>
            </a:endParaRPr>
          </a:p>
        </p:txBody>
      </p:sp>
      <p:sp>
        <p:nvSpPr>
          <p:cNvPr id="7" name="6 Rectángulo"/>
          <p:cNvSpPr/>
          <p:nvPr/>
        </p:nvSpPr>
        <p:spPr>
          <a:xfrm>
            <a:off x="358259" y="2132856"/>
            <a:ext cx="8353425" cy="3416320"/>
          </a:xfrm>
          <a:prstGeom prst="rect">
            <a:avLst/>
          </a:prstGeom>
        </p:spPr>
        <p:txBody>
          <a:bodyPr>
            <a:spAutoFit/>
          </a:bodyPr>
          <a:lstStyle/>
          <a:p>
            <a:pPr algn="just">
              <a:defRPr/>
            </a:pPr>
            <a:r>
              <a:rPr lang="es-MX" sz="2400" b="1" dirty="0">
                <a:solidFill>
                  <a:prstClr val="black"/>
                </a:solidFill>
                <a:latin typeface="Bookman Old Style" panose="02050604050505020204" pitchFamily="18" charset="0"/>
              </a:rPr>
              <a:t>El incumplimiento </a:t>
            </a:r>
            <a:r>
              <a:rPr lang="es-MX" sz="2400" dirty="0">
                <a:solidFill>
                  <a:prstClr val="black"/>
                </a:solidFill>
                <a:latin typeface="Bookman Old Style" panose="02050604050505020204" pitchFamily="18" charset="0"/>
              </a:rPr>
              <a:t>de la norma de consulta, o su realización sin observar sus características esenciales, </a:t>
            </a:r>
            <a:r>
              <a:rPr lang="es-MX" sz="2400" b="1" dirty="0">
                <a:solidFill>
                  <a:prstClr val="black"/>
                </a:solidFill>
                <a:latin typeface="Bookman Old Style" panose="02050604050505020204" pitchFamily="18" charset="0"/>
              </a:rPr>
              <a:t>compromete la responsabilidad de los Estados</a:t>
            </a:r>
            <a:r>
              <a:rPr lang="es-MX" sz="2400" dirty="0">
                <a:solidFill>
                  <a:prstClr val="black"/>
                </a:solidFill>
                <a:latin typeface="Bookman Old Style" panose="02050604050505020204" pitchFamily="18" charset="0"/>
              </a:rPr>
              <a:t> y pone en riesgo las inversiones de los proyectos. Entre los casos más destacados se encuentran:</a:t>
            </a:r>
          </a:p>
          <a:p>
            <a:pPr algn="just">
              <a:defRPr/>
            </a:pPr>
            <a:endParaRPr lang="es-MX" sz="2400" dirty="0">
              <a:solidFill>
                <a:prstClr val="black"/>
              </a:solidFill>
              <a:latin typeface="Bookman Old Style" panose="02050604050505020204" pitchFamily="18" charset="0"/>
            </a:endParaRPr>
          </a:p>
          <a:p>
            <a:pPr marL="342900" indent="-342900">
              <a:buFont typeface="Arial" pitchFamily="34" charset="0"/>
              <a:buChar char="•"/>
              <a:defRPr/>
            </a:pPr>
            <a:r>
              <a:rPr lang="es-MX" sz="2400" dirty="0">
                <a:solidFill>
                  <a:prstClr val="black"/>
                </a:solidFill>
                <a:latin typeface="Bookman Old Style" panose="02050604050505020204" pitchFamily="18" charset="0"/>
              </a:rPr>
              <a:t>“</a:t>
            </a:r>
            <a:r>
              <a:rPr lang="es-MX" sz="2400" b="1" dirty="0">
                <a:solidFill>
                  <a:prstClr val="black"/>
                </a:solidFill>
                <a:latin typeface="Bookman Old Style" panose="02050604050505020204" pitchFamily="18" charset="0"/>
              </a:rPr>
              <a:t>ACUEDUCTO INDEPENDENCIA</a:t>
            </a:r>
            <a:r>
              <a:rPr lang="es-MX" sz="2400" dirty="0">
                <a:solidFill>
                  <a:prstClr val="black"/>
                </a:solidFill>
                <a:latin typeface="Bookman Old Style" panose="02050604050505020204" pitchFamily="18" charset="0"/>
              </a:rPr>
              <a:t>” - SONORA. </a:t>
            </a:r>
          </a:p>
          <a:p>
            <a:pPr>
              <a:defRPr/>
            </a:pPr>
            <a:r>
              <a:rPr lang="es-MX" sz="2400" dirty="0">
                <a:solidFill>
                  <a:prstClr val="black"/>
                </a:solidFill>
                <a:latin typeface="Bookman Old Style" panose="02050604050505020204" pitchFamily="18" charset="0"/>
              </a:rPr>
              <a:t>	Recomendación CNDH No. 37/2012.</a:t>
            </a:r>
          </a:p>
          <a:p>
            <a:pPr>
              <a:defRPr/>
            </a:pPr>
            <a:r>
              <a:rPr lang="es-MX" sz="2400" dirty="0">
                <a:solidFill>
                  <a:prstClr val="black"/>
                </a:solidFill>
                <a:latin typeface="Bookman Old Style" panose="02050604050505020204" pitchFamily="18" charset="0"/>
              </a:rPr>
              <a:t>	Amparo en revisión 631/2012 – SCJN</a:t>
            </a:r>
            <a:r>
              <a:rPr lang="es-MX" sz="2400" dirty="0" smtClean="0">
                <a:solidFill>
                  <a:prstClr val="black"/>
                </a:solidFill>
                <a:latin typeface="Bookman Old Style" panose="02050604050505020204" pitchFamily="18" charset="0"/>
              </a:rPr>
              <a:t>.</a:t>
            </a:r>
            <a:endParaRPr lang="es-MX" sz="2400" dirty="0">
              <a:solidFill>
                <a:prstClr val="black"/>
              </a:solidFill>
              <a:latin typeface="Bookman Old Style" panose="02050604050505020204" pitchFamily="18" charset="0"/>
            </a:endParaRPr>
          </a:p>
        </p:txBody>
      </p:sp>
    </p:spTree>
    <p:extLst>
      <p:ext uri="{BB962C8B-B14F-4D97-AF65-F5344CB8AC3E}">
        <p14:creationId xmlns:p14="http://schemas.microsoft.com/office/powerpoint/2010/main" val="1294925425"/>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2 Conector recto"/>
          <p:cNvCxnSpPr>
            <a:cxnSpLocks noChangeShapeType="1"/>
          </p:cNvCxnSpPr>
          <p:nvPr/>
        </p:nvCxnSpPr>
        <p:spPr bwMode="auto">
          <a:xfrm>
            <a:off x="3131840" y="1052736"/>
            <a:ext cx="6012160" cy="0"/>
          </a:xfrm>
          <a:prstGeom prst="line">
            <a:avLst/>
          </a:prstGeom>
          <a:noFill/>
          <a:ln w="19050">
            <a:solidFill>
              <a:srgbClr val="A6A6A6"/>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1" name="15 Marcador de número de diapositiva"/>
          <p:cNvSpPr>
            <a:spLocks noGrp="1"/>
          </p:cNvSpPr>
          <p:nvPr>
            <p:ph type="sldNum" sz="quarter" idx="12"/>
          </p:nvPr>
        </p:nvSpPr>
        <p:spPr>
          <a:xfrm>
            <a:off x="16154400" y="6467475"/>
            <a:ext cx="2133600" cy="365125"/>
          </a:xfrm>
        </p:spPr>
        <p:txBody>
          <a:bodyPr/>
          <a:lstStyle/>
          <a:p>
            <a:fld id="{1CD15500-2241-4ECD-83B6-CE400316D8AC}" type="slidenum">
              <a:rPr lang="en-US" smtClean="0">
                <a:solidFill>
                  <a:prstClr val="black">
                    <a:tint val="75000"/>
                  </a:prstClr>
                </a:solidFill>
              </a:rPr>
              <a:pPr/>
              <a:t>31</a:t>
            </a:fld>
            <a:endParaRPr lang="en-US" dirty="0">
              <a:solidFill>
                <a:prstClr val="black">
                  <a:tint val="75000"/>
                </a:prstClr>
              </a:solidFill>
            </a:endParaRPr>
          </a:p>
        </p:txBody>
      </p:sp>
      <p:pic>
        <p:nvPicPr>
          <p:cNvPr id="13"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881" y="188640"/>
            <a:ext cx="2771841" cy="864096"/>
          </a:xfrm>
          <a:prstGeom prst="rect">
            <a:avLst/>
          </a:prstGeom>
        </p:spPr>
      </p:pic>
      <p:sp>
        <p:nvSpPr>
          <p:cNvPr id="8" name="1 Título"/>
          <p:cNvSpPr txBox="1">
            <a:spLocks/>
          </p:cNvSpPr>
          <p:nvPr/>
        </p:nvSpPr>
        <p:spPr>
          <a:xfrm>
            <a:off x="3275856" y="230521"/>
            <a:ext cx="5789316" cy="795586"/>
          </a:xfrm>
          <a:prstGeom prst="rect">
            <a:avLst/>
          </a:prstGeom>
        </p:spPr>
        <p:txBody>
          <a:bodyPr anchor="ct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pPr>
              <a:defRPr/>
            </a:pPr>
            <a:r>
              <a:rPr lang="es-MX" sz="2300" b="1" dirty="0" smtClean="0">
                <a:solidFill>
                  <a:prstClr val="black"/>
                </a:solidFill>
                <a:latin typeface="Bookman Old Style" pitchFamily="18" charset="0"/>
              </a:rPr>
              <a:t>TESIS SCJN.</a:t>
            </a:r>
            <a:endParaRPr lang="es-MX" sz="1500" dirty="0" smtClean="0">
              <a:solidFill>
                <a:prstClr val="black"/>
              </a:solidFill>
              <a:latin typeface="Bookman Old Style" pitchFamily="18" charset="0"/>
            </a:endParaRPr>
          </a:p>
        </p:txBody>
      </p:sp>
      <p:sp>
        <p:nvSpPr>
          <p:cNvPr id="2" name="1 Rectángulo"/>
          <p:cNvSpPr/>
          <p:nvPr/>
        </p:nvSpPr>
        <p:spPr>
          <a:xfrm>
            <a:off x="323528" y="1700808"/>
            <a:ext cx="8568952" cy="4431983"/>
          </a:xfrm>
          <a:prstGeom prst="rect">
            <a:avLst/>
          </a:prstGeom>
        </p:spPr>
        <p:txBody>
          <a:bodyPr wrap="square">
            <a:spAutoFit/>
          </a:bodyPr>
          <a:lstStyle/>
          <a:p>
            <a:pPr algn="just"/>
            <a:r>
              <a:rPr lang="es-MX" altLang="es-MX" sz="2400" dirty="0" smtClean="0">
                <a:solidFill>
                  <a:prstClr val="black"/>
                </a:solidFill>
                <a:latin typeface="Bookman Old Style" panose="02050604050505020204" pitchFamily="18" charset="0"/>
              </a:rPr>
              <a:t>La </a:t>
            </a:r>
            <a:r>
              <a:rPr lang="es-MX" altLang="es-MX" sz="2400" dirty="0">
                <a:solidFill>
                  <a:prstClr val="black"/>
                </a:solidFill>
                <a:latin typeface="Bookman Old Style" panose="02050604050505020204" pitchFamily="18" charset="0"/>
              </a:rPr>
              <a:t>SCJN determinó que «el deber del Estado a la consulta no depende de la demostración de una afectación real a sus derechos, sino de la </a:t>
            </a:r>
            <a:r>
              <a:rPr lang="es-MX" altLang="es-MX" sz="2400" b="1" dirty="0">
                <a:solidFill>
                  <a:prstClr val="black"/>
                </a:solidFill>
                <a:latin typeface="Bookman Old Style" panose="02050604050505020204" pitchFamily="18" charset="0"/>
              </a:rPr>
              <a:t>susceptibilidad de que puedan llegar a dañarse</a:t>
            </a:r>
            <a:r>
              <a:rPr lang="es-MX" altLang="es-MX" sz="2400" dirty="0">
                <a:solidFill>
                  <a:prstClr val="black"/>
                </a:solidFill>
                <a:latin typeface="Bookman Old Style" panose="02050604050505020204" pitchFamily="18" charset="0"/>
              </a:rPr>
              <a:t>, pues precisamente uno de los objetos del procedimiento es determinar si los intereses de los pueblos indígenas serían perjudicados</a:t>
            </a:r>
            <a:r>
              <a:rPr lang="es-MX" altLang="es-MX" sz="2400" dirty="0" smtClean="0">
                <a:solidFill>
                  <a:prstClr val="black"/>
                </a:solidFill>
                <a:latin typeface="Bookman Old Style" panose="02050604050505020204" pitchFamily="18" charset="0"/>
              </a:rPr>
              <a:t>».</a:t>
            </a:r>
          </a:p>
          <a:p>
            <a:pPr algn="just"/>
            <a:endParaRPr lang="es-MX" altLang="es-MX" sz="2400" dirty="0">
              <a:solidFill>
                <a:prstClr val="black"/>
              </a:solidFill>
              <a:latin typeface="Bookman Old Style" panose="02050604050505020204" pitchFamily="18" charset="0"/>
            </a:endParaRPr>
          </a:p>
          <a:p>
            <a:pPr algn="just"/>
            <a:r>
              <a:rPr lang="es-MX" altLang="es-MX" sz="1500" b="1" dirty="0" smtClean="0">
                <a:solidFill>
                  <a:prstClr val="black"/>
                </a:solidFill>
                <a:latin typeface="Bookman Old Style" panose="02050604050505020204" pitchFamily="18" charset="0"/>
              </a:rPr>
              <a:t>COMUNIDADES </a:t>
            </a:r>
            <a:r>
              <a:rPr lang="es-MX" altLang="es-MX" sz="1500" b="1" dirty="0">
                <a:solidFill>
                  <a:prstClr val="black"/>
                </a:solidFill>
                <a:latin typeface="Bookman Old Style" panose="02050604050505020204" pitchFamily="18" charset="0"/>
              </a:rPr>
              <a:t>Y PUEBLOS INDÍGENAS. TODAS LAS AUTORIDADES, EN EL ÁMBITO DE SUS ATRIBUCIONES, ESTÁN OBLIGADAS A CONSULTARLOS, ANTES DE ADOPTAR CUALQUIER ACCIÓN O MEDIDA SUSCEPTIBLE DE AFECTAR SUS DERECHOS E INTERESES </a:t>
            </a:r>
            <a:r>
              <a:rPr lang="es-MX" altLang="es-MX" sz="1500" dirty="0">
                <a:solidFill>
                  <a:prstClr val="black"/>
                </a:solidFill>
                <a:latin typeface="Bookman Old Style" panose="02050604050505020204" pitchFamily="18" charset="0"/>
              </a:rPr>
              <a:t>Tesis: Aislada, Primera Sala, Décima Época, Registro: 2004170, Semanario Judicial de la Federación y su Gaceta, Libro XXIII, Agosto de 2013, Tomo 1, Tesis: 1a. CCXXXVI/2013 (10a.), Página: 736</a:t>
            </a:r>
            <a:r>
              <a:rPr lang="es-MX" altLang="es-MX" sz="1500" dirty="0" smtClean="0">
                <a:solidFill>
                  <a:prstClr val="black"/>
                </a:solidFill>
                <a:latin typeface="Bookman Old Style" panose="02050604050505020204" pitchFamily="18" charset="0"/>
              </a:rPr>
              <a:t>.</a:t>
            </a:r>
            <a:endParaRPr lang="es-MX" sz="2400" dirty="0">
              <a:solidFill>
                <a:prstClr val="black"/>
              </a:solidFill>
              <a:latin typeface="Bookman Old Style" panose="02050604050505020204" pitchFamily="18" charset="0"/>
            </a:endParaRPr>
          </a:p>
        </p:txBody>
      </p:sp>
    </p:spTree>
    <p:extLst>
      <p:ext uri="{BB962C8B-B14F-4D97-AF65-F5344CB8AC3E}">
        <p14:creationId xmlns:p14="http://schemas.microsoft.com/office/powerpoint/2010/main" val="348030303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13 CuadroTexto"/>
          <p:cNvSpPr txBox="1"/>
          <p:nvPr/>
        </p:nvSpPr>
        <p:spPr>
          <a:xfrm>
            <a:off x="1828800" y="152400"/>
            <a:ext cx="7086600" cy="338554"/>
          </a:xfrm>
          <a:prstGeom prst="rect">
            <a:avLst/>
          </a:prstGeom>
          <a:noFill/>
        </p:spPr>
        <p:txBody>
          <a:bodyPr wrap="square" rtlCol="0">
            <a:spAutoFit/>
          </a:bodyPr>
          <a:lstStyle/>
          <a:p>
            <a:r>
              <a:rPr lang="es-MX" sz="1600" b="1" dirty="0" smtClean="0">
                <a:solidFill>
                  <a:prstClr val="black"/>
                </a:solidFill>
                <a:latin typeface="Arial" pitchFamily="34" charset="0"/>
                <a:cs typeface="Arial" pitchFamily="34" charset="0"/>
              </a:rPr>
              <a:t>La Reforma Energética</a:t>
            </a:r>
            <a:endParaRPr lang="es-MX" sz="1600" b="1" dirty="0">
              <a:solidFill>
                <a:prstClr val="black"/>
              </a:solidFill>
              <a:latin typeface="Arial" pitchFamily="34" charset="0"/>
              <a:cs typeface="Arial" pitchFamily="34" charset="0"/>
            </a:endParaRPr>
          </a:p>
        </p:txBody>
      </p:sp>
      <p:cxnSp>
        <p:nvCxnSpPr>
          <p:cNvPr id="12" name="2 Conector recto"/>
          <p:cNvCxnSpPr>
            <a:cxnSpLocks noChangeShapeType="1"/>
          </p:cNvCxnSpPr>
          <p:nvPr/>
        </p:nvCxnSpPr>
        <p:spPr bwMode="auto">
          <a:xfrm>
            <a:off x="1676400" y="533400"/>
            <a:ext cx="7467600" cy="0"/>
          </a:xfrm>
          <a:prstGeom prst="line">
            <a:avLst/>
          </a:prstGeom>
          <a:noFill/>
          <a:ln w="19050">
            <a:solidFill>
              <a:srgbClr val="A6A6A6"/>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1" name="15 Marcador de número de diapositiva"/>
          <p:cNvSpPr>
            <a:spLocks noGrp="1"/>
          </p:cNvSpPr>
          <p:nvPr>
            <p:ph type="sldNum" sz="quarter" idx="12"/>
          </p:nvPr>
        </p:nvSpPr>
        <p:spPr>
          <a:xfrm>
            <a:off x="16154400" y="6467475"/>
            <a:ext cx="2133600" cy="365125"/>
          </a:xfrm>
        </p:spPr>
        <p:txBody>
          <a:bodyPr/>
          <a:lstStyle/>
          <a:p>
            <a:fld id="{1CD15500-2241-4ECD-83B6-CE400316D8AC}" type="slidenum">
              <a:rPr lang="en-US" smtClean="0">
                <a:solidFill>
                  <a:prstClr val="black">
                    <a:tint val="75000"/>
                  </a:prstClr>
                </a:solidFill>
              </a:rPr>
              <a:pPr/>
              <a:t>4</a:t>
            </a:fld>
            <a:endParaRPr lang="en-US" dirty="0">
              <a:solidFill>
                <a:prstClr val="black">
                  <a:tint val="75000"/>
                </a:prstClr>
              </a:solidFill>
            </a:endParaRPr>
          </a:p>
        </p:txBody>
      </p:sp>
      <p:pic>
        <p:nvPicPr>
          <p:cNvPr id="13"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686" y="76709"/>
            <a:ext cx="1464970" cy="456691"/>
          </a:xfrm>
          <a:prstGeom prst="rect">
            <a:avLst/>
          </a:prstGeom>
        </p:spPr>
      </p:pic>
      <p:sp>
        <p:nvSpPr>
          <p:cNvPr id="2" name="1 CuadroTexto"/>
          <p:cNvSpPr txBox="1"/>
          <p:nvPr/>
        </p:nvSpPr>
        <p:spPr>
          <a:xfrm>
            <a:off x="395536" y="908720"/>
            <a:ext cx="8352928" cy="369332"/>
          </a:xfrm>
          <a:prstGeom prst="rect">
            <a:avLst/>
          </a:prstGeom>
          <a:noFill/>
        </p:spPr>
        <p:txBody>
          <a:bodyPr wrap="square" rtlCol="0">
            <a:spAutoFit/>
          </a:bodyPr>
          <a:lstStyle/>
          <a:p>
            <a:endParaRPr lang="es-MX" dirty="0"/>
          </a:p>
        </p:txBody>
      </p:sp>
      <p:sp>
        <p:nvSpPr>
          <p:cNvPr id="25" name="1 Título"/>
          <p:cNvSpPr txBox="1">
            <a:spLocks/>
          </p:cNvSpPr>
          <p:nvPr/>
        </p:nvSpPr>
        <p:spPr>
          <a:xfrm>
            <a:off x="457200" y="706686"/>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sz="2400" b="1" dirty="0" smtClean="0"/>
              <a:t>Leyes secundarias de la Reforma Energética</a:t>
            </a:r>
            <a:r>
              <a:rPr lang="es-MX" sz="2400" dirty="0" smtClean="0"/>
              <a:t>: </a:t>
            </a:r>
          </a:p>
          <a:p>
            <a:r>
              <a:rPr lang="es-MX" sz="2400" dirty="0" smtClean="0"/>
              <a:t>Evaluación de Impacto Social y Consulta previa, libre e informada</a:t>
            </a:r>
            <a:endParaRPr lang="es-MX" sz="2400" dirty="0"/>
          </a:p>
        </p:txBody>
      </p:sp>
      <p:graphicFrame>
        <p:nvGraphicFramePr>
          <p:cNvPr id="29" name="3 Marcador de contenido"/>
          <p:cNvGraphicFramePr>
            <a:graphicFrameLocks/>
          </p:cNvGraphicFramePr>
          <p:nvPr>
            <p:extLst>
              <p:ext uri="{D42A27DB-BD31-4B8C-83A1-F6EECF244321}">
                <p14:modId xmlns:p14="http://schemas.microsoft.com/office/powerpoint/2010/main" val="3434061268"/>
              </p:ext>
            </p:extLst>
          </p:nvPr>
        </p:nvGraphicFramePr>
        <p:xfrm>
          <a:off x="-396552" y="706686"/>
          <a:ext cx="4680520" cy="646673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0" name="29 CuadroTexto"/>
          <p:cNvSpPr txBox="1"/>
          <p:nvPr/>
        </p:nvSpPr>
        <p:spPr>
          <a:xfrm>
            <a:off x="4252186" y="2204864"/>
            <a:ext cx="4663214" cy="646331"/>
          </a:xfrm>
          <a:prstGeom prst="rect">
            <a:avLst/>
          </a:prstGeom>
          <a:solidFill>
            <a:schemeClr val="accent1">
              <a:lumMod val="20000"/>
              <a:lumOff val="80000"/>
            </a:schemeClr>
          </a:solidFill>
        </p:spPr>
        <p:txBody>
          <a:bodyPr wrap="square" rtlCol="0">
            <a:spAutoFit/>
          </a:bodyPr>
          <a:lstStyle/>
          <a:p>
            <a:pPr algn="ctr"/>
            <a:r>
              <a:rPr lang="es-MX" b="1" dirty="0" smtClean="0"/>
              <a:t>Principio de sostenibilidad y enfoque de derechos humanos</a:t>
            </a:r>
            <a:endParaRPr lang="es-MX" b="1" dirty="0"/>
          </a:p>
        </p:txBody>
      </p:sp>
      <p:sp>
        <p:nvSpPr>
          <p:cNvPr id="31" name="30 Abrir llave"/>
          <p:cNvSpPr/>
          <p:nvPr/>
        </p:nvSpPr>
        <p:spPr>
          <a:xfrm>
            <a:off x="3707904" y="2060848"/>
            <a:ext cx="792088" cy="4680520"/>
          </a:xfrm>
          <a:prstGeom prst="leftBrace">
            <a:avLst/>
          </a:prstGeom>
          <a:ln cmpd="sng">
            <a:solidFill>
              <a:schemeClr val="tx1"/>
            </a:solidFill>
            <a:headEnd w="lg" len="lg"/>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dirty="0"/>
          </a:p>
        </p:txBody>
      </p:sp>
      <p:sp>
        <p:nvSpPr>
          <p:cNvPr id="32" name="31 CuadroTexto"/>
          <p:cNvSpPr txBox="1"/>
          <p:nvPr/>
        </p:nvSpPr>
        <p:spPr>
          <a:xfrm>
            <a:off x="4252186" y="3068960"/>
            <a:ext cx="2120014" cy="1938992"/>
          </a:xfrm>
          <a:prstGeom prst="rect">
            <a:avLst/>
          </a:prstGeom>
          <a:noFill/>
        </p:spPr>
        <p:txBody>
          <a:bodyPr wrap="square" rtlCol="0">
            <a:spAutoFit/>
          </a:bodyPr>
          <a:lstStyle/>
          <a:p>
            <a:pPr algn="ctr"/>
            <a:r>
              <a:rPr lang="es-MX" sz="1500" b="1" dirty="0" smtClean="0"/>
              <a:t>Evaluación de Impacto Social:</a:t>
            </a:r>
            <a:r>
              <a:rPr lang="es-MX" sz="1500" dirty="0" smtClean="0"/>
              <a:t> identificación, caracterización, predicción y valoración de los impactos sociales, así como las medidas de mitigación y planes de gestión social.</a:t>
            </a:r>
          </a:p>
        </p:txBody>
      </p:sp>
      <p:sp>
        <p:nvSpPr>
          <p:cNvPr id="33" name="32 CuadroTexto"/>
          <p:cNvSpPr txBox="1"/>
          <p:nvPr/>
        </p:nvSpPr>
        <p:spPr>
          <a:xfrm>
            <a:off x="4252186" y="5229200"/>
            <a:ext cx="2120014" cy="1477328"/>
          </a:xfrm>
          <a:prstGeom prst="rect">
            <a:avLst/>
          </a:prstGeom>
          <a:noFill/>
        </p:spPr>
        <p:txBody>
          <a:bodyPr wrap="square" rtlCol="0">
            <a:spAutoFit/>
          </a:bodyPr>
          <a:lstStyle/>
          <a:p>
            <a:pPr algn="ctr"/>
            <a:r>
              <a:rPr lang="es-MX" sz="1500" b="1" dirty="0" smtClean="0"/>
              <a:t>Consulta previa</a:t>
            </a:r>
            <a:r>
              <a:rPr lang="es-MX" sz="1500" dirty="0" smtClean="0"/>
              <a:t>: con la finalidad de tomar en cuenta los derechos e intereses de los pueblos y comunidades indígenas </a:t>
            </a:r>
            <a:endParaRPr lang="es-MX" sz="1500" dirty="0"/>
          </a:p>
        </p:txBody>
      </p:sp>
      <p:pic>
        <p:nvPicPr>
          <p:cNvPr id="34" name="Picture 11" descr="http://www.tecnoescena.com/scripts/es/fotos/notas/550x550/000000174.jpg"/>
          <p:cNvPicPr>
            <a:picLocks noChangeAspect="1" noChangeArrowheads="1"/>
          </p:cNvPicPr>
          <p:nvPr/>
        </p:nvPicPr>
        <p:blipFill>
          <a:blip r:embed="rId9" cstate="print"/>
          <a:srcRect/>
          <a:stretch>
            <a:fillRect/>
          </a:stretch>
        </p:blipFill>
        <p:spPr bwMode="auto">
          <a:xfrm>
            <a:off x="6516216" y="3284984"/>
            <a:ext cx="2376264" cy="1335380"/>
          </a:xfrm>
          <a:prstGeom prst="rect">
            <a:avLst/>
          </a:prstGeom>
          <a:noFill/>
        </p:spPr>
      </p:pic>
      <p:pic>
        <p:nvPicPr>
          <p:cNvPr id="35" name="Picture 13" descr="https://encrypted-tbn2.gstatic.com/images?q=tbn:ANd9GcRr5o-jiDgDK4DDo2xmzuorHuQFW4-m-GKeGTLokmB7Ws1VBrEM6A">
            <a:hlinkClick r:id="rId10"/>
          </p:cNvPr>
          <p:cNvPicPr>
            <a:picLocks noChangeAspect="1" noChangeArrowheads="1"/>
          </p:cNvPicPr>
          <p:nvPr/>
        </p:nvPicPr>
        <p:blipFill>
          <a:blip r:embed="rId11" cstate="print"/>
          <a:srcRect/>
          <a:stretch>
            <a:fillRect/>
          </a:stretch>
        </p:blipFill>
        <p:spPr bwMode="auto">
          <a:xfrm>
            <a:off x="6516216" y="5229200"/>
            <a:ext cx="2376264" cy="1347668"/>
          </a:xfrm>
          <a:prstGeom prst="rect">
            <a:avLst/>
          </a:prstGeom>
          <a:noFill/>
        </p:spPr>
      </p:pic>
    </p:spTree>
    <p:extLst>
      <p:ext uri="{BB962C8B-B14F-4D97-AF65-F5344CB8AC3E}">
        <p14:creationId xmlns:p14="http://schemas.microsoft.com/office/powerpoint/2010/main" val="177420363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2 Conector recto"/>
          <p:cNvCxnSpPr>
            <a:cxnSpLocks noChangeShapeType="1"/>
          </p:cNvCxnSpPr>
          <p:nvPr/>
        </p:nvCxnSpPr>
        <p:spPr bwMode="auto">
          <a:xfrm>
            <a:off x="1676400" y="533400"/>
            <a:ext cx="7467600" cy="0"/>
          </a:xfrm>
          <a:prstGeom prst="line">
            <a:avLst/>
          </a:prstGeom>
          <a:noFill/>
          <a:ln w="19050">
            <a:solidFill>
              <a:srgbClr val="A6A6A6"/>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1" name="15 Marcador de número de diapositiva"/>
          <p:cNvSpPr>
            <a:spLocks noGrp="1"/>
          </p:cNvSpPr>
          <p:nvPr>
            <p:ph type="sldNum" sz="quarter" idx="12"/>
          </p:nvPr>
        </p:nvSpPr>
        <p:spPr>
          <a:xfrm>
            <a:off x="16154400" y="6467475"/>
            <a:ext cx="2133600" cy="365125"/>
          </a:xfrm>
        </p:spPr>
        <p:txBody>
          <a:bodyPr/>
          <a:lstStyle/>
          <a:p>
            <a:fld id="{1CD15500-2241-4ECD-83B6-CE400316D8AC}" type="slidenum">
              <a:rPr lang="en-US" smtClean="0">
                <a:solidFill>
                  <a:prstClr val="black">
                    <a:tint val="75000"/>
                  </a:prstClr>
                </a:solidFill>
              </a:rPr>
              <a:pPr/>
              <a:t>5</a:t>
            </a:fld>
            <a:endParaRPr lang="en-US" dirty="0">
              <a:solidFill>
                <a:prstClr val="black">
                  <a:tint val="75000"/>
                </a:prstClr>
              </a:solidFill>
            </a:endParaRPr>
          </a:p>
        </p:txBody>
      </p:sp>
      <p:pic>
        <p:nvPicPr>
          <p:cNvPr id="13"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686" y="76709"/>
            <a:ext cx="1464970" cy="456691"/>
          </a:xfrm>
          <a:prstGeom prst="rect">
            <a:avLst/>
          </a:prstGeom>
        </p:spPr>
      </p:pic>
      <p:sp>
        <p:nvSpPr>
          <p:cNvPr id="3" name="2 CuadroTexto"/>
          <p:cNvSpPr txBox="1"/>
          <p:nvPr/>
        </p:nvSpPr>
        <p:spPr>
          <a:xfrm>
            <a:off x="1676400" y="76709"/>
            <a:ext cx="7144072" cy="400110"/>
          </a:xfrm>
          <a:prstGeom prst="rect">
            <a:avLst/>
          </a:prstGeom>
          <a:noFill/>
        </p:spPr>
        <p:txBody>
          <a:bodyPr wrap="square" rtlCol="0">
            <a:spAutoFit/>
          </a:bodyPr>
          <a:lstStyle/>
          <a:p>
            <a:r>
              <a:rPr lang="es-MX" sz="2000" b="1" dirty="0" smtClean="0">
                <a:solidFill>
                  <a:prstClr val="black"/>
                </a:solidFill>
              </a:rPr>
              <a:t>Evaluación de Impacto Social: Fundamento</a:t>
            </a:r>
            <a:endParaRPr lang="es-MX" sz="2000" b="1" dirty="0">
              <a:solidFill>
                <a:prstClr val="black"/>
              </a:solidFill>
            </a:endParaRPr>
          </a:p>
        </p:txBody>
      </p:sp>
      <p:sp>
        <p:nvSpPr>
          <p:cNvPr id="4" name="3 CuadroTexto"/>
          <p:cNvSpPr txBox="1"/>
          <p:nvPr/>
        </p:nvSpPr>
        <p:spPr>
          <a:xfrm>
            <a:off x="164524" y="752324"/>
            <a:ext cx="2376264" cy="784830"/>
          </a:xfrm>
          <a:prstGeom prst="rect">
            <a:avLst/>
          </a:prstGeom>
          <a:solidFill>
            <a:schemeClr val="accent6">
              <a:lumMod val="20000"/>
              <a:lumOff val="80000"/>
            </a:schemeClr>
          </a:solidFill>
        </p:spPr>
        <p:txBody>
          <a:bodyPr wrap="square" rtlCol="0">
            <a:spAutoFit/>
          </a:bodyPr>
          <a:lstStyle/>
          <a:p>
            <a:pPr algn="ctr"/>
            <a:r>
              <a:rPr lang="es-MX" sz="1500" b="1" dirty="0" smtClean="0">
                <a:solidFill>
                  <a:prstClr val="black"/>
                </a:solidFill>
              </a:rPr>
              <a:t>Reforma Constitucional en Materia Energética</a:t>
            </a:r>
          </a:p>
          <a:p>
            <a:pPr algn="ctr"/>
            <a:r>
              <a:rPr lang="es-MX" sz="1500" b="1" dirty="0" smtClean="0">
                <a:solidFill>
                  <a:srgbClr val="C00000"/>
                </a:solidFill>
              </a:rPr>
              <a:t>Diciembre 2014</a:t>
            </a:r>
            <a:endParaRPr lang="es-MX" sz="1500" b="1" dirty="0">
              <a:solidFill>
                <a:srgbClr val="C00000"/>
              </a:solidFill>
            </a:endParaRPr>
          </a:p>
        </p:txBody>
      </p:sp>
      <p:sp>
        <p:nvSpPr>
          <p:cNvPr id="8" name="7 CuadroTexto"/>
          <p:cNvSpPr txBox="1"/>
          <p:nvPr/>
        </p:nvSpPr>
        <p:spPr>
          <a:xfrm>
            <a:off x="145672" y="2212122"/>
            <a:ext cx="2376264" cy="784830"/>
          </a:xfrm>
          <a:prstGeom prst="rect">
            <a:avLst/>
          </a:prstGeom>
          <a:solidFill>
            <a:schemeClr val="accent6">
              <a:lumMod val="20000"/>
              <a:lumOff val="80000"/>
            </a:schemeClr>
          </a:solidFill>
        </p:spPr>
        <p:txBody>
          <a:bodyPr wrap="square" rtlCol="0">
            <a:spAutoFit/>
          </a:bodyPr>
          <a:lstStyle/>
          <a:p>
            <a:pPr algn="ctr"/>
            <a:r>
              <a:rPr lang="es-MX" sz="1500" b="1" dirty="0" smtClean="0">
                <a:solidFill>
                  <a:prstClr val="black"/>
                </a:solidFill>
              </a:rPr>
              <a:t>Ley de Hidrocarburos y Ley de la Industria Eléctrica</a:t>
            </a:r>
          </a:p>
          <a:p>
            <a:pPr algn="ctr"/>
            <a:r>
              <a:rPr lang="es-MX" sz="1500" b="1" dirty="0" smtClean="0">
                <a:solidFill>
                  <a:srgbClr val="C00000"/>
                </a:solidFill>
              </a:rPr>
              <a:t>Agosto 2014</a:t>
            </a:r>
            <a:endParaRPr lang="es-MX" sz="1500" b="1" dirty="0">
              <a:solidFill>
                <a:srgbClr val="C00000"/>
              </a:solidFill>
            </a:endParaRPr>
          </a:p>
        </p:txBody>
      </p:sp>
      <p:sp>
        <p:nvSpPr>
          <p:cNvPr id="5" name="4 CuadroTexto"/>
          <p:cNvSpPr txBox="1"/>
          <p:nvPr/>
        </p:nvSpPr>
        <p:spPr>
          <a:xfrm>
            <a:off x="2771800" y="692696"/>
            <a:ext cx="6120680" cy="5601533"/>
          </a:xfrm>
          <a:prstGeom prst="rect">
            <a:avLst/>
          </a:prstGeom>
          <a:noFill/>
        </p:spPr>
        <p:txBody>
          <a:bodyPr wrap="square" rtlCol="0">
            <a:spAutoFit/>
          </a:bodyPr>
          <a:lstStyle/>
          <a:p>
            <a:pPr algn="ctr"/>
            <a:r>
              <a:rPr lang="es-MX" sz="1400" b="1" i="1" u="sng" dirty="0" smtClean="0">
                <a:solidFill>
                  <a:prstClr val="black"/>
                </a:solidFill>
              </a:rPr>
              <a:t>Artículo 25 de la Constitución Política de los Estados Unidos Mexicanos.</a:t>
            </a:r>
          </a:p>
          <a:p>
            <a:endParaRPr lang="es-MX" sz="1400" dirty="0" smtClean="0">
              <a:solidFill>
                <a:prstClr val="black"/>
              </a:solidFill>
            </a:endParaRPr>
          </a:p>
          <a:p>
            <a:pPr algn="just"/>
            <a:r>
              <a:rPr lang="es-MX" sz="1400" dirty="0" smtClean="0">
                <a:solidFill>
                  <a:prstClr val="black"/>
                </a:solidFill>
              </a:rPr>
              <a:t>“…Bajo </a:t>
            </a:r>
            <a:r>
              <a:rPr lang="es-MX" sz="1400" dirty="0">
                <a:solidFill>
                  <a:prstClr val="black"/>
                </a:solidFill>
              </a:rPr>
              <a:t>criterios de equidad social, productividad y </a:t>
            </a:r>
            <a:r>
              <a:rPr lang="es-MX" sz="1600" b="1" i="1" u="sng" dirty="0">
                <a:solidFill>
                  <a:srgbClr val="C00000"/>
                </a:solidFill>
              </a:rPr>
              <a:t>sustentabilidad</a:t>
            </a:r>
            <a:r>
              <a:rPr lang="es-MX" sz="1400" dirty="0">
                <a:solidFill>
                  <a:prstClr val="black"/>
                </a:solidFill>
              </a:rPr>
              <a:t> se apoyará e impulsará a las empresas de los sectores social y privado de la economía, sujetándolos a las modalidades que dicte el interés público y al uso, en beneficio general, de los recursos productivos, cuidando su conservación y el medio ambiente</a:t>
            </a:r>
            <a:r>
              <a:rPr lang="es-MX" sz="1400" dirty="0" smtClean="0">
                <a:solidFill>
                  <a:prstClr val="black"/>
                </a:solidFill>
              </a:rPr>
              <a:t>.”</a:t>
            </a:r>
          </a:p>
          <a:p>
            <a:pPr algn="just"/>
            <a:endParaRPr lang="es-ES" sz="1400" b="1" i="1" dirty="0" smtClean="0">
              <a:solidFill>
                <a:prstClr val="black"/>
              </a:solidFill>
            </a:endParaRPr>
          </a:p>
          <a:p>
            <a:pPr algn="ctr"/>
            <a:r>
              <a:rPr lang="es-ES" sz="1400" b="1" i="1" u="sng" dirty="0" smtClean="0">
                <a:solidFill>
                  <a:prstClr val="black"/>
                </a:solidFill>
              </a:rPr>
              <a:t>Artículo 118 de la Ley de Hidrocarburos</a:t>
            </a:r>
          </a:p>
          <a:p>
            <a:pPr algn="just"/>
            <a:endParaRPr lang="es-MX" sz="1400" dirty="0" smtClean="0">
              <a:solidFill>
                <a:prstClr val="black"/>
              </a:solidFill>
            </a:endParaRPr>
          </a:p>
          <a:p>
            <a:pPr algn="just"/>
            <a:r>
              <a:rPr lang="es-MX" sz="1400" dirty="0" smtClean="0">
                <a:solidFill>
                  <a:prstClr val="black"/>
                </a:solidFill>
              </a:rPr>
              <a:t>Los </a:t>
            </a:r>
            <a:r>
              <a:rPr lang="es-MX" sz="1400" dirty="0">
                <a:solidFill>
                  <a:prstClr val="black"/>
                </a:solidFill>
              </a:rPr>
              <a:t>proyectos de infraestructura de los sectores público y privado en la industria </a:t>
            </a:r>
            <a:r>
              <a:rPr lang="es-MX" sz="1400" dirty="0" smtClean="0">
                <a:solidFill>
                  <a:prstClr val="black"/>
                </a:solidFill>
              </a:rPr>
              <a:t>de Hidrocarburos </a:t>
            </a:r>
            <a:r>
              <a:rPr lang="es-MX" sz="1400" dirty="0">
                <a:solidFill>
                  <a:prstClr val="black"/>
                </a:solidFill>
              </a:rPr>
              <a:t>atenderán los </a:t>
            </a:r>
            <a:r>
              <a:rPr lang="es-MX" sz="1600" b="1" i="1" u="sng" dirty="0">
                <a:solidFill>
                  <a:srgbClr val="C00000"/>
                </a:solidFill>
              </a:rPr>
              <a:t>principios de sostenibilidad y respeto de los derechos humanos</a:t>
            </a:r>
            <a:r>
              <a:rPr lang="es-MX" sz="1400" dirty="0">
                <a:solidFill>
                  <a:prstClr val="black"/>
                </a:solidFill>
              </a:rPr>
              <a:t> de </a:t>
            </a:r>
            <a:r>
              <a:rPr lang="es-MX" sz="1400" dirty="0" smtClean="0">
                <a:solidFill>
                  <a:prstClr val="black"/>
                </a:solidFill>
              </a:rPr>
              <a:t>las comunidades </a:t>
            </a:r>
            <a:r>
              <a:rPr lang="es-MX" sz="1400" dirty="0">
                <a:solidFill>
                  <a:prstClr val="black"/>
                </a:solidFill>
              </a:rPr>
              <a:t>y pueblos de las regiones en los que se pretendan desarrollar.</a:t>
            </a:r>
            <a:endParaRPr lang="es-ES" sz="1400" dirty="0">
              <a:solidFill>
                <a:prstClr val="black"/>
              </a:solidFill>
            </a:endParaRPr>
          </a:p>
          <a:p>
            <a:pPr algn="ctr"/>
            <a:endParaRPr lang="es-ES" sz="1400" b="1" i="1" u="sng" dirty="0" smtClean="0">
              <a:solidFill>
                <a:prstClr val="black"/>
              </a:solidFill>
            </a:endParaRPr>
          </a:p>
          <a:p>
            <a:pPr algn="ctr"/>
            <a:r>
              <a:rPr lang="es-ES" sz="1400" b="1" i="1" u="sng" dirty="0" smtClean="0">
                <a:solidFill>
                  <a:prstClr val="black"/>
                </a:solidFill>
              </a:rPr>
              <a:t>Artículo 121 </a:t>
            </a:r>
            <a:r>
              <a:rPr lang="es-ES" sz="1400" b="1" i="1" u="sng" dirty="0">
                <a:solidFill>
                  <a:prstClr val="black"/>
                </a:solidFill>
              </a:rPr>
              <a:t>de la Ley de </a:t>
            </a:r>
            <a:r>
              <a:rPr lang="es-ES" sz="1400" b="1" i="1" u="sng" dirty="0" smtClean="0">
                <a:solidFill>
                  <a:prstClr val="black"/>
                </a:solidFill>
              </a:rPr>
              <a:t>Hidrocarburos</a:t>
            </a:r>
          </a:p>
          <a:p>
            <a:pPr algn="just"/>
            <a:endParaRPr lang="es-ES" sz="1400" dirty="0">
              <a:solidFill>
                <a:prstClr val="black"/>
              </a:solidFill>
            </a:endParaRPr>
          </a:p>
          <a:p>
            <a:pPr algn="just"/>
            <a:r>
              <a:rPr lang="es-ES" sz="1400" dirty="0" smtClean="0">
                <a:solidFill>
                  <a:prstClr val="black"/>
                </a:solidFill>
              </a:rPr>
              <a:t>Corresponde </a:t>
            </a:r>
            <a:r>
              <a:rPr lang="es-ES" sz="1400" dirty="0">
                <a:solidFill>
                  <a:prstClr val="black"/>
                </a:solidFill>
              </a:rPr>
              <a:t>a la Secretaría de Energía </a:t>
            </a:r>
            <a:r>
              <a:rPr lang="es-ES" sz="1400" dirty="0" smtClean="0">
                <a:solidFill>
                  <a:prstClr val="black"/>
                </a:solidFill>
              </a:rPr>
              <a:t>requerir a </a:t>
            </a:r>
            <a:r>
              <a:rPr lang="es-ES" sz="1400" dirty="0">
                <a:solidFill>
                  <a:prstClr val="black"/>
                </a:solidFill>
              </a:rPr>
              <a:t>los interesados en obtener un permiso o autorización </a:t>
            </a:r>
            <a:r>
              <a:rPr lang="es-ES" sz="1400" dirty="0" smtClean="0">
                <a:solidFill>
                  <a:prstClr val="black"/>
                </a:solidFill>
              </a:rPr>
              <a:t>para el desarrollo de un proyecto del sector energético una </a:t>
            </a:r>
            <a:r>
              <a:rPr lang="es-ES" sz="1600" b="1" i="1" u="sng" dirty="0" smtClean="0">
                <a:solidFill>
                  <a:srgbClr val="C00000"/>
                </a:solidFill>
              </a:rPr>
              <a:t>Evaluación de Impacto Social </a:t>
            </a:r>
            <a:r>
              <a:rPr lang="es-MX" sz="1400" dirty="0" smtClean="0">
                <a:solidFill>
                  <a:prstClr val="black"/>
                </a:solidFill>
              </a:rPr>
              <a:t>que </a:t>
            </a:r>
            <a:r>
              <a:rPr lang="es-MX" sz="1400" dirty="0">
                <a:solidFill>
                  <a:prstClr val="black"/>
                </a:solidFill>
              </a:rPr>
              <a:t>deberá contener la identificación, caracterización, predicción y valoración de los impactos sociales que podrían derivarse de sus actividades, así como las medidas de mitigación y los planes de gestión social correspondientes, en los términos que señale el </a:t>
            </a:r>
            <a:r>
              <a:rPr lang="es-MX" sz="1400" dirty="0" smtClean="0">
                <a:solidFill>
                  <a:prstClr val="black"/>
                </a:solidFill>
              </a:rPr>
              <a:t>Reglamento. La </a:t>
            </a:r>
            <a:r>
              <a:rPr lang="es-MX" sz="1400" dirty="0">
                <a:solidFill>
                  <a:prstClr val="black"/>
                </a:solidFill>
              </a:rPr>
              <a:t>Secretaría de Energía emitirá la resolución y las recomendaciones que correspondan, en el plazo y los términos que señale el Reglamento de esta Ley</a:t>
            </a:r>
            <a:r>
              <a:rPr lang="es-MX" sz="1400" dirty="0" smtClean="0">
                <a:solidFill>
                  <a:prstClr val="black"/>
                </a:solidFill>
              </a:rPr>
              <a:t>.</a:t>
            </a:r>
            <a:endParaRPr lang="es-MX" sz="1600" dirty="0">
              <a:solidFill>
                <a:prstClr val="black"/>
              </a:solidFill>
            </a:endParaRPr>
          </a:p>
        </p:txBody>
      </p:sp>
      <p:sp>
        <p:nvSpPr>
          <p:cNvPr id="6" name="5 Flecha abajo"/>
          <p:cNvSpPr/>
          <p:nvPr/>
        </p:nvSpPr>
        <p:spPr>
          <a:xfrm>
            <a:off x="133692" y="1640424"/>
            <a:ext cx="357176" cy="519950"/>
          </a:xfrm>
          <a:prstGeom prst="downArrow">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sz="1500" dirty="0">
              <a:solidFill>
                <a:prstClr val="white"/>
              </a:solidFill>
            </a:endParaRPr>
          </a:p>
        </p:txBody>
      </p:sp>
      <p:sp>
        <p:nvSpPr>
          <p:cNvPr id="15" name="14 CuadroTexto"/>
          <p:cNvSpPr txBox="1"/>
          <p:nvPr/>
        </p:nvSpPr>
        <p:spPr>
          <a:xfrm>
            <a:off x="145672" y="3625093"/>
            <a:ext cx="2376264" cy="1015663"/>
          </a:xfrm>
          <a:prstGeom prst="rect">
            <a:avLst/>
          </a:prstGeom>
          <a:solidFill>
            <a:schemeClr val="accent6">
              <a:lumMod val="20000"/>
              <a:lumOff val="80000"/>
            </a:schemeClr>
          </a:solidFill>
        </p:spPr>
        <p:txBody>
          <a:bodyPr wrap="square" rtlCol="0">
            <a:spAutoFit/>
          </a:bodyPr>
          <a:lstStyle/>
          <a:p>
            <a:pPr algn="ctr"/>
            <a:r>
              <a:rPr lang="es-MX" sz="1500" b="1" dirty="0" smtClean="0">
                <a:solidFill>
                  <a:prstClr val="black"/>
                </a:solidFill>
              </a:rPr>
              <a:t>Reglamento de la Ley de Hidrocarburos y de la Ley de la Industria Eléctrica</a:t>
            </a:r>
          </a:p>
          <a:p>
            <a:pPr algn="ctr"/>
            <a:r>
              <a:rPr lang="es-MX" sz="1500" b="1" dirty="0" smtClean="0">
                <a:solidFill>
                  <a:srgbClr val="C00000"/>
                </a:solidFill>
              </a:rPr>
              <a:t>Octubre 2014</a:t>
            </a:r>
            <a:endParaRPr lang="es-MX" sz="1500" b="1" dirty="0">
              <a:solidFill>
                <a:srgbClr val="C00000"/>
              </a:solidFill>
            </a:endParaRPr>
          </a:p>
        </p:txBody>
      </p:sp>
      <p:sp>
        <p:nvSpPr>
          <p:cNvPr id="17" name="16 CuadroTexto"/>
          <p:cNvSpPr txBox="1"/>
          <p:nvPr/>
        </p:nvSpPr>
        <p:spPr>
          <a:xfrm>
            <a:off x="143912" y="5350857"/>
            <a:ext cx="2376264" cy="1246495"/>
          </a:xfrm>
          <a:prstGeom prst="rect">
            <a:avLst/>
          </a:prstGeom>
          <a:solidFill>
            <a:schemeClr val="accent6">
              <a:lumMod val="20000"/>
              <a:lumOff val="80000"/>
            </a:schemeClr>
          </a:solidFill>
        </p:spPr>
        <p:txBody>
          <a:bodyPr wrap="square" rtlCol="0">
            <a:spAutoFit/>
          </a:bodyPr>
          <a:lstStyle/>
          <a:p>
            <a:pPr algn="ctr"/>
            <a:r>
              <a:rPr lang="es-MX" sz="1500" b="1" dirty="0" smtClean="0">
                <a:solidFill>
                  <a:prstClr val="black"/>
                </a:solidFill>
              </a:rPr>
              <a:t>Disposiciones administrativas de carácter general sobre Evaluación de Impacto Social</a:t>
            </a:r>
          </a:p>
          <a:p>
            <a:pPr algn="ctr"/>
            <a:r>
              <a:rPr lang="es-MX" sz="1500" b="1" dirty="0" smtClean="0">
                <a:solidFill>
                  <a:srgbClr val="C00000"/>
                </a:solidFill>
              </a:rPr>
              <a:t>2015 – 2016</a:t>
            </a:r>
          </a:p>
        </p:txBody>
      </p:sp>
      <p:sp>
        <p:nvSpPr>
          <p:cNvPr id="19" name="18 Flecha abajo"/>
          <p:cNvSpPr/>
          <p:nvPr/>
        </p:nvSpPr>
        <p:spPr>
          <a:xfrm>
            <a:off x="107504" y="3056580"/>
            <a:ext cx="357176" cy="519950"/>
          </a:xfrm>
          <a:prstGeom prst="downArrow">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sz="1500" dirty="0">
              <a:solidFill>
                <a:prstClr val="white"/>
              </a:solidFill>
            </a:endParaRPr>
          </a:p>
        </p:txBody>
      </p:sp>
      <p:sp>
        <p:nvSpPr>
          <p:cNvPr id="20" name="19 Flecha abajo"/>
          <p:cNvSpPr/>
          <p:nvPr/>
        </p:nvSpPr>
        <p:spPr>
          <a:xfrm>
            <a:off x="107504" y="4784772"/>
            <a:ext cx="357176" cy="519950"/>
          </a:xfrm>
          <a:prstGeom prst="downArrow">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sz="1500" dirty="0">
              <a:solidFill>
                <a:prstClr val="white"/>
              </a:solidFill>
            </a:endParaRPr>
          </a:p>
        </p:txBody>
      </p:sp>
    </p:spTree>
    <p:extLst>
      <p:ext uri="{BB962C8B-B14F-4D97-AF65-F5344CB8AC3E}">
        <p14:creationId xmlns:p14="http://schemas.microsoft.com/office/powerpoint/2010/main" val="3886530431"/>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2 Conector recto"/>
          <p:cNvCxnSpPr>
            <a:cxnSpLocks noChangeShapeType="1"/>
          </p:cNvCxnSpPr>
          <p:nvPr/>
        </p:nvCxnSpPr>
        <p:spPr bwMode="auto">
          <a:xfrm>
            <a:off x="1676400" y="533400"/>
            <a:ext cx="7467600" cy="0"/>
          </a:xfrm>
          <a:prstGeom prst="line">
            <a:avLst/>
          </a:prstGeom>
          <a:noFill/>
          <a:ln w="19050">
            <a:solidFill>
              <a:srgbClr val="A6A6A6"/>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1" name="15 Marcador de número de diapositiva"/>
          <p:cNvSpPr>
            <a:spLocks noGrp="1"/>
          </p:cNvSpPr>
          <p:nvPr>
            <p:ph type="sldNum" sz="quarter" idx="12"/>
          </p:nvPr>
        </p:nvSpPr>
        <p:spPr>
          <a:xfrm>
            <a:off x="16154400" y="6467475"/>
            <a:ext cx="2133600" cy="365125"/>
          </a:xfrm>
        </p:spPr>
        <p:txBody>
          <a:bodyPr/>
          <a:lstStyle/>
          <a:p>
            <a:fld id="{1CD15500-2241-4ECD-83B6-CE400316D8AC}" type="slidenum">
              <a:rPr lang="en-US" smtClean="0">
                <a:solidFill>
                  <a:prstClr val="black">
                    <a:tint val="75000"/>
                  </a:prstClr>
                </a:solidFill>
              </a:rPr>
              <a:pPr/>
              <a:t>6</a:t>
            </a:fld>
            <a:endParaRPr lang="en-US" dirty="0">
              <a:solidFill>
                <a:prstClr val="black">
                  <a:tint val="75000"/>
                </a:prstClr>
              </a:solidFill>
            </a:endParaRPr>
          </a:p>
        </p:txBody>
      </p:sp>
      <p:pic>
        <p:nvPicPr>
          <p:cNvPr id="13"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686" y="76709"/>
            <a:ext cx="1464970" cy="456691"/>
          </a:xfrm>
          <a:prstGeom prst="rect">
            <a:avLst/>
          </a:prstGeom>
        </p:spPr>
      </p:pic>
      <p:sp>
        <p:nvSpPr>
          <p:cNvPr id="3" name="2 CuadroTexto"/>
          <p:cNvSpPr txBox="1"/>
          <p:nvPr/>
        </p:nvSpPr>
        <p:spPr>
          <a:xfrm>
            <a:off x="1676400" y="76709"/>
            <a:ext cx="7144072" cy="400110"/>
          </a:xfrm>
          <a:prstGeom prst="rect">
            <a:avLst/>
          </a:prstGeom>
          <a:noFill/>
        </p:spPr>
        <p:txBody>
          <a:bodyPr wrap="square" rtlCol="0">
            <a:spAutoFit/>
          </a:bodyPr>
          <a:lstStyle/>
          <a:p>
            <a:r>
              <a:rPr lang="es-MX" sz="2000" b="1" dirty="0" smtClean="0">
                <a:solidFill>
                  <a:prstClr val="black"/>
                </a:solidFill>
              </a:rPr>
              <a:t>Evaluación de Impacto Social: Fundamento</a:t>
            </a:r>
            <a:endParaRPr lang="es-MX" sz="2000" b="1" dirty="0">
              <a:solidFill>
                <a:prstClr val="black"/>
              </a:solidFill>
            </a:endParaRPr>
          </a:p>
        </p:txBody>
      </p:sp>
      <p:sp>
        <p:nvSpPr>
          <p:cNvPr id="2" name="1 CuadroTexto"/>
          <p:cNvSpPr txBox="1"/>
          <p:nvPr/>
        </p:nvSpPr>
        <p:spPr>
          <a:xfrm>
            <a:off x="2771800" y="692696"/>
            <a:ext cx="6279684" cy="6047809"/>
          </a:xfrm>
          <a:prstGeom prst="rect">
            <a:avLst/>
          </a:prstGeom>
          <a:noFill/>
        </p:spPr>
        <p:txBody>
          <a:bodyPr wrap="square" rtlCol="0">
            <a:spAutoFit/>
          </a:bodyPr>
          <a:lstStyle/>
          <a:p>
            <a:pPr algn="ctr"/>
            <a:r>
              <a:rPr lang="es-MX" sz="1500" b="1" i="1" dirty="0" smtClean="0">
                <a:solidFill>
                  <a:prstClr val="black"/>
                </a:solidFill>
              </a:rPr>
              <a:t>Artículo 79 a 84 del Reglamento de la Ley de Hidrocarburos y 86 y 87 del Reglamento de la Ley de la Industria Eléctrica</a:t>
            </a:r>
          </a:p>
          <a:p>
            <a:endParaRPr lang="es-MX" sz="1500" dirty="0" smtClean="0">
              <a:solidFill>
                <a:prstClr val="black"/>
              </a:solidFill>
            </a:endParaRPr>
          </a:p>
          <a:p>
            <a:pPr algn="just"/>
            <a:r>
              <a:rPr lang="es-MX" sz="1500" dirty="0" smtClean="0">
                <a:solidFill>
                  <a:prstClr val="black"/>
                </a:solidFill>
              </a:rPr>
              <a:t>La </a:t>
            </a:r>
            <a:r>
              <a:rPr lang="es-MX" sz="1500" dirty="0">
                <a:solidFill>
                  <a:prstClr val="black"/>
                </a:solidFill>
              </a:rPr>
              <a:t>Evaluación de Impacto Social tendrá validez durante la vigencia del </a:t>
            </a:r>
            <a:r>
              <a:rPr lang="es-MX" sz="1500" dirty="0" smtClean="0">
                <a:solidFill>
                  <a:prstClr val="black"/>
                </a:solidFill>
              </a:rPr>
              <a:t>proyecto y la </a:t>
            </a:r>
            <a:r>
              <a:rPr lang="es-MX" sz="1500" dirty="0">
                <a:solidFill>
                  <a:prstClr val="black"/>
                </a:solidFill>
              </a:rPr>
              <a:t>resolución y las recomendaciones que emita la Secretaría sobre la Evaluación de Impacto Social serán un requisito para que </a:t>
            </a:r>
            <a:r>
              <a:rPr lang="es-MX" sz="1500" dirty="0" smtClean="0">
                <a:solidFill>
                  <a:prstClr val="black"/>
                </a:solidFill>
              </a:rPr>
              <a:t>inicien </a:t>
            </a:r>
            <a:r>
              <a:rPr lang="es-MX" sz="1500" dirty="0">
                <a:solidFill>
                  <a:prstClr val="black"/>
                </a:solidFill>
              </a:rPr>
              <a:t>las </a:t>
            </a:r>
            <a:r>
              <a:rPr lang="es-MX" sz="1500" dirty="0" smtClean="0">
                <a:solidFill>
                  <a:prstClr val="black"/>
                </a:solidFill>
              </a:rPr>
              <a:t>actividades. </a:t>
            </a:r>
          </a:p>
          <a:p>
            <a:pPr algn="just"/>
            <a:endParaRPr lang="es-MX" sz="1500" dirty="0" smtClean="0">
              <a:solidFill>
                <a:prstClr val="black"/>
              </a:solidFill>
            </a:endParaRPr>
          </a:p>
          <a:p>
            <a:pPr algn="just"/>
            <a:r>
              <a:rPr lang="es-MX" sz="1500" dirty="0" smtClean="0">
                <a:solidFill>
                  <a:prstClr val="black"/>
                </a:solidFill>
              </a:rPr>
              <a:t>La </a:t>
            </a:r>
            <a:r>
              <a:rPr lang="es-MX" sz="1500" dirty="0">
                <a:solidFill>
                  <a:prstClr val="black"/>
                </a:solidFill>
              </a:rPr>
              <a:t>Evaluación de Impacto Social deberá presentarse de acuerdo con la </a:t>
            </a:r>
            <a:r>
              <a:rPr lang="es-MX" b="1" i="1" u="sng" dirty="0">
                <a:solidFill>
                  <a:srgbClr val="C00000"/>
                </a:solidFill>
              </a:rPr>
              <a:t>guía y el formato que establezca la Secretaría</a:t>
            </a:r>
            <a:r>
              <a:rPr lang="es-MX" sz="1500" dirty="0">
                <a:solidFill>
                  <a:prstClr val="black"/>
                </a:solidFill>
              </a:rPr>
              <a:t>. </a:t>
            </a:r>
            <a:r>
              <a:rPr lang="es-MX" sz="1500" dirty="0" smtClean="0">
                <a:solidFill>
                  <a:prstClr val="black"/>
                </a:solidFill>
              </a:rPr>
              <a:t>La </a:t>
            </a:r>
            <a:r>
              <a:rPr lang="es-MX" sz="1500" dirty="0">
                <a:solidFill>
                  <a:prstClr val="black"/>
                </a:solidFill>
              </a:rPr>
              <a:t>Evaluación de Impacto Social deberá contener, al </a:t>
            </a:r>
            <a:r>
              <a:rPr lang="es-MX" sz="1500" dirty="0" smtClean="0">
                <a:solidFill>
                  <a:prstClr val="black"/>
                </a:solidFill>
              </a:rPr>
              <a:t>menos:  1. La </a:t>
            </a:r>
            <a:r>
              <a:rPr lang="es-MX" sz="1500" dirty="0">
                <a:solidFill>
                  <a:prstClr val="black"/>
                </a:solidFill>
              </a:rPr>
              <a:t>descripción del proyecto y de su área de </a:t>
            </a:r>
            <a:r>
              <a:rPr lang="es-MX" sz="1500" dirty="0" smtClean="0">
                <a:solidFill>
                  <a:prstClr val="black"/>
                </a:solidFill>
              </a:rPr>
              <a:t>influencia; 2. La </a:t>
            </a:r>
            <a:r>
              <a:rPr lang="es-MX" sz="1500" dirty="0">
                <a:solidFill>
                  <a:prstClr val="black"/>
                </a:solidFill>
              </a:rPr>
              <a:t>identificación y caracterización de las comunidades y pueblos que se ubican en el área de influencia del </a:t>
            </a:r>
            <a:r>
              <a:rPr lang="es-MX" sz="1500" dirty="0" smtClean="0">
                <a:solidFill>
                  <a:prstClr val="black"/>
                </a:solidFill>
              </a:rPr>
              <a:t>proyecto; 3. La </a:t>
            </a:r>
            <a:r>
              <a:rPr lang="es-MX" sz="1500" dirty="0">
                <a:solidFill>
                  <a:prstClr val="black"/>
                </a:solidFill>
              </a:rPr>
              <a:t>identificación, caracterización, predicción y valoración de los impactos sociales positivos y negativos que podrían derivarse del proyecto, </a:t>
            </a:r>
            <a:r>
              <a:rPr lang="es-MX" sz="1500" dirty="0" smtClean="0">
                <a:solidFill>
                  <a:prstClr val="black"/>
                </a:solidFill>
              </a:rPr>
              <a:t>y 4. Las </a:t>
            </a:r>
            <a:r>
              <a:rPr lang="es-MX" sz="1500" dirty="0">
                <a:solidFill>
                  <a:prstClr val="black"/>
                </a:solidFill>
              </a:rPr>
              <a:t>medidas de prevención y mitigación, y los planes de gestión social </a:t>
            </a:r>
            <a:r>
              <a:rPr lang="es-MX" sz="1500" dirty="0" smtClean="0">
                <a:solidFill>
                  <a:prstClr val="black"/>
                </a:solidFill>
              </a:rPr>
              <a:t>propuestos.</a:t>
            </a:r>
          </a:p>
          <a:p>
            <a:pPr algn="just"/>
            <a:endParaRPr lang="es-MX" sz="1500" dirty="0">
              <a:solidFill>
                <a:prstClr val="black"/>
              </a:solidFill>
            </a:endParaRPr>
          </a:p>
          <a:p>
            <a:pPr algn="just"/>
            <a:r>
              <a:rPr lang="es-MX" sz="1500" dirty="0" smtClean="0">
                <a:solidFill>
                  <a:prstClr val="black"/>
                </a:solidFill>
              </a:rPr>
              <a:t>Las metodologías para la estimación de impactos y para la definición de áreas de influencia serán </a:t>
            </a:r>
            <a:r>
              <a:rPr lang="es-MX" b="1" i="1" u="sng" dirty="0" smtClean="0">
                <a:solidFill>
                  <a:srgbClr val="C00000"/>
                </a:solidFill>
              </a:rPr>
              <a:t>definidas por la Secretaría en disposiciones administrativas</a:t>
            </a:r>
            <a:r>
              <a:rPr lang="es-MX" sz="1500" dirty="0" smtClean="0">
                <a:solidFill>
                  <a:prstClr val="black"/>
                </a:solidFill>
              </a:rPr>
              <a:t>.</a:t>
            </a:r>
            <a:endParaRPr lang="es-MX" sz="1500" dirty="0">
              <a:solidFill>
                <a:prstClr val="black"/>
              </a:solidFill>
            </a:endParaRPr>
          </a:p>
          <a:p>
            <a:endParaRPr lang="es-MX" sz="1500" b="1" dirty="0" smtClean="0">
              <a:solidFill>
                <a:prstClr val="black"/>
              </a:solidFill>
            </a:endParaRPr>
          </a:p>
          <a:p>
            <a:pPr algn="just"/>
            <a:r>
              <a:rPr lang="es-MX" sz="1500" dirty="0" smtClean="0">
                <a:solidFill>
                  <a:prstClr val="black"/>
                </a:solidFill>
              </a:rPr>
              <a:t>La </a:t>
            </a:r>
            <a:r>
              <a:rPr lang="es-MX" sz="1500" dirty="0">
                <a:solidFill>
                  <a:prstClr val="black"/>
                </a:solidFill>
              </a:rPr>
              <a:t>Secretaría, en un plazo </a:t>
            </a:r>
            <a:r>
              <a:rPr lang="es-MX" sz="1500" dirty="0" smtClean="0">
                <a:solidFill>
                  <a:prstClr val="black"/>
                </a:solidFill>
              </a:rPr>
              <a:t>de 90 días hábiles emitirá una resolución </a:t>
            </a:r>
            <a:r>
              <a:rPr lang="es-MX" sz="1500" dirty="0">
                <a:solidFill>
                  <a:prstClr val="black"/>
                </a:solidFill>
              </a:rPr>
              <a:t>sobre dicha Evaluación e incluirá en su caso, las recomendaciones sobre las medidas y los </a:t>
            </a:r>
            <a:r>
              <a:rPr lang="es-MX" sz="1500" dirty="0" smtClean="0">
                <a:solidFill>
                  <a:prstClr val="black"/>
                </a:solidFill>
              </a:rPr>
              <a:t>planes.</a:t>
            </a:r>
            <a:endParaRPr lang="es-MX" sz="1500" dirty="0">
              <a:solidFill>
                <a:prstClr val="black"/>
              </a:solidFill>
            </a:endParaRPr>
          </a:p>
        </p:txBody>
      </p:sp>
      <p:sp>
        <p:nvSpPr>
          <p:cNvPr id="16" name="15 CuadroTexto"/>
          <p:cNvSpPr txBox="1"/>
          <p:nvPr/>
        </p:nvSpPr>
        <p:spPr>
          <a:xfrm>
            <a:off x="164524" y="752324"/>
            <a:ext cx="2376264" cy="784830"/>
          </a:xfrm>
          <a:prstGeom prst="rect">
            <a:avLst/>
          </a:prstGeom>
          <a:solidFill>
            <a:schemeClr val="accent6">
              <a:lumMod val="20000"/>
              <a:lumOff val="80000"/>
            </a:schemeClr>
          </a:solidFill>
        </p:spPr>
        <p:txBody>
          <a:bodyPr wrap="square" rtlCol="0">
            <a:spAutoFit/>
          </a:bodyPr>
          <a:lstStyle/>
          <a:p>
            <a:pPr algn="ctr"/>
            <a:r>
              <a:rPr lang="es-MX" sz="1500" b="1" dirty="0" smtClean="0">
                <a:solidFill>
                  <a:prstClr val="black"/>
                </a:solidFill>
              </a:rPr>
              <a:t>Reforma Constitucional en Materia Energética</a:t>
            </a:r>
          </a:p>
          <a:p>
            <a:pPr algn="ctr"/>
            <a:r>
              <a:rPr lang="es-MX" sz="1500" b="1" dirty="0" smtClean="0">
                <a:solidFill>
                  <a:srgbClr val="C00000"/>
                </a:solidFill>
              </a:rPr>
              <a:t>Diciembre 2014</a:t>
            </a:r>
            <a:endParaRPr lang="es-MX" sz="1500" b="1" dirty="0">
              <a:solidFill>
                <a:srgbClr val="C00000"/>
              </a:solidFill>
            </a:endParaRPr>
          </a:p>
        </p:txBody>
      </p:sp>
      <p:sp>
        <p:nvSpPr>
          <p:cNvPr id="17" name="16 CuadroTexto"/>
          <p:cNvSpPr txBox="1"/>
          <p:nvPr/>
        </p:nvSpPr>
        <p:spPr>
          <a:xfrm>
            <a:off x="145672" y="2212122"/>
            <a:ext cx="2376264" cy="784830"/>
          </a:xfrm>
          <a:prstGeom prst="rect">
            <a:avLst/>
          </a:prstGeom>
          <a:solidFill>
            <a:schemeClr val="accent6">
              <a:lumMod val="20000"/>
              <a:lumOff val="80000"/>
            </a:schemeClr>
          </a:solidFill>
        </p:spPr>
        <p:txBody>
          <a:bodyPr wrap="square" rtlCol="0">
            <a:spAutoFit/>
          </a:bodyPr>
          <a:lstStyle/>
          <a:p>
            <a:pPr algn="ctr"/>
            <a:r>
              <a:rPr lang="es-MX" sz="1500" b="1" dirty="0" smtClean="0">
                <a:solidFill>
                  <a:prstClr val="black"/>
                </a:solidFill>
              </a:rPr>
              <a:t>Ley de Hidrocarburos y Ley de la Industria Eléctrica</a:t>
            </a:r>
          </a:p>
          <a:p>
            <a:pPr algn="ctr"/>
            <a:r>
              <a:rPr lang="es-MX" sz="1500" b="1" dirty="0" smtClean="0">
                <a:solidFill>
                  <a:srgbClr val="C00000"/>
                </a:solidFill>
              </a:rPr>
              <a:t>Agosto 2014</a:t>
            </a:r>
            <a:endParaRPr lang="es-MX" sz="1500" b="1" dirty="0">
              <a:solidFill>
                <a:srgbClr val="C00000"/>
              </a:solidFill>
            </a:endParaRPr>
          </a:p>
        </p:txBody>
      </p:sp>
      <p:sp>
        <p:nvSpPr>
          <p:cNvPr id="18" name="17 Flecha abajo"/>
          <p:cNvSpPr/>
          <p:nvPr/>
        </p:nvSpPr>
        <p:spPr>
          <a:xfrm>
            <a:off x="133692" y="1640424"/>
            <a:ext cx="357176" cy="519950"/>
          </a:xfrm>
          <a:prstGeom prst="downArrow">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sz="1500" dirty="0">
              <a:solidFill>
                <a:prstClr val="white"/>
              </a:solidFill>
            </a:endParaRPr>
          </a:p>
        </p:txBody>
      </p:sp>
      <p:sp>
        <p:nvSpPr>
          <p:cNvPr id="19" name="18 CuadroTexto"/>
          <p:cNvSpPr txBox="1"/>
          <p:nvPr/>
        </p:nvSpPr>
        <p:spPr>
          <a:xfrm>
            <a:off x="145672" y="3625093"/>
            <a:ext cx="2376264" cy="1015663"/>
          </a:xfrm>
          <a:prstGeom prst="rect">
            <a:avLst/>
          </a:prstGeom>
          <a:solidFill>
            <a:schemeClr val="accent6">
              <a:lumMod val="20000"/>
              <a:lumOff val="80000"/>
            </a:schemeClr>
          </a:solidFill>
        </p:spPr>
        <p:txBody>
          <a:bodyPr wrap="square" rtlCol="0">
            <a:spAutoFit/>
          </a:bodyPr>
          <a:lstStyle/>
          <a:p>
            <a:pPr algn="ctr"/>
            <a:r>
              <a:rPr lang="es-MX" sz="1500" b="1" dirty="0" smtClean="0">
                <a:solidFill>
                  <a:prstClr val="black"/>
                </a:solidFill>
              </a:rPr>
              <a:t>Reglamento de la Ley de Hidrocarburos y de la Ley de la Industria Eléctrica</a:t>
            </a:r>
          </a:p>
          <a:p>
            <a:pPr algn="ctr"/>
            <a:r>
              <a:rPr lang="es-MX" sz="1500" b="1" dirty="0" smtClean="0">
                <a:solidFill>
                  <a:srgbClr val="C00000"/>
                </a:solidFill>
              </a:rPr>
              <a:t>Octubre 2014</a:t>
            </a:r>
            <a:endParaRPr lang="es-MX" sz="1500" b="1" dirty="0">
              <a:solidFill>
                <a:srgbClr val="C00000"/>
              </a:solidFill>
            </a:endParaRPr>
          </a:p>
        </p:txBody>
      </p:sp>
      <p:sp>
        <p:nvSpPr>
          <p:cNvPr id="20" name="19 CuadroTexto"/>
          <p:cNvSpPr txBox="1"/>
          <p:nvPr/>
        </p:nvSpPr>
        <p:spPr>
          <a:xfrm>
            <a:off x="143912" y="5350857"/>
            <a:ext cx="2376264" cy="1246495"/>
          </a:xfrm>
          <a:prstGeom prst="rect">
            <a:avLst/>
          </a:prstGeom>
          <a:solidFill>
            <a:schemeClr val="accent6">
              <a:lumMod val="20000"/>
              <a:lumOff val="80000"/>
            </a:schemeClr>
          </a:solidFill>
        </p:spPr>
        <p:txBody>
          <a:bodyPr wrap="square" rtlCol="0">
            <a:spAutoFit/>
          </a:bodyPr>
          <a:lstStyle/>
          <a:p>
            <a:pPr algn="ctr"/>
            <a:r>
              <a:rPr lang="es-MX" sz="1500" b="1" dirty="0" smtClean="0">
                <a:solidFill>
                  <a:prstClr val="black"/>
                </a:solidFill>
              </a:rPr>
              <a:t>Disposiciones administrativas de carácter general sobre Evaluación de Impacto Social</a:t>
            </a:r>
          </a:p>
          <a:p>
            <a:pPr algn="ctr"/>
            <a:r>
              <a:rPr lang="es-MX" sz="1500" b="1" dirty="0" smtClean="0">
                <a:solidFill>
                  <a:srgbClr val="C00000"/>
                </a:solidFill>
              </a:rPr>
              <a:t>2015 - 2016</a:t>
            </a:r>
          </a:p>
        </p:txBody>
      </p:sp>
      <p:sp>
        <p:nvSpPr>
          <p:cNvPr id="21" name="20 Flecha abajo"/>
          <p:cNvSpPr/>
          <p:nvPr/>
        </p:nvSpPr>
        <p:spPr>
          <a:xfrm>
            <a:off x="107504" y="3056580"/>
            <a:ext cx="357176" cy="519950"/>
          </a:xfrm>
          <a:prstGeom prst="downArrow">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sz="1500" dirty="0">
              <a:solidFill>
                <a:prstClr val="white"/>
              </a:solidFill>
            </a:endParaRPr>
          </a:p>
        </p:txBody>
      </p:sp>
      <p:sp>
        <p:nvSpPr>
          <p:cNvPr id="22" name="21 Flecha abajo"/>
          <p:cNvSpPr/>
          <p:nvPr/>
        </p:nvSpPr>
        <p:spPr>
          <a:xfrm>
            <a:off x="107504" y="4784772"/>
            <a:ext cx="357176" cy="519950"/>
          </a:xfrm>
          <a:prstGeom prst="downArrow">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sz="1500" dirty="0">
              <a:solidFill>
                <a:prstClr val="white"/>
              </a:solidFill>
            </a:endParaRPr>
          </a:p>
        </p:txBody>
      </p:sp>
    </p:spTree>
    <p:extLst>
      <p:ext uri="{BB962C8B-B14F-4D97-AF65-F5344CB8AC3E}">
        <p14:creationId xmlns:p14="http://schemas.microsoft.com/office/powerpoint/2010/main" val="2162413424"/>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2 Conector recto"/>
          <p:cNvCxnSpPr>
            <a:cxnSpLocks noChangeShapeType="1"/>
          </p:cNvCxnSpPr>
          <p:nvPr/>
        </p:nvCxnSpPr>
        <p:spPr bwMode="auto">
          <a:xfrm>
            <a:off x="3131840" y="1052736"/>
            <a:ext cx="6012160" cy="0"/>
          </a:xfrm>
          <a:prstGeom prst="line">
            <a:avLst/>
          </a:prstGeom>
          <a:noFill/>
          <a:ln w="19050">
            <a:solidFill>
              <a:srgbClr val="A6A6A6"/>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1" name="15 Marcador de número de diapositiva"/>
          <p:cNvSpPr>
            <a:spLocks noGrp="1"/>
          </p:cNvSpPr>
          <p:nvPr>
            <p:ph type="sldNum" sz="quarter" idx="12"/>
          </p:nvPr>
        </p:nvSpPr>
        <p:spPr>
          <a:xfrm>
            <a:off x="16154400" y="6467475"/>
            <a:ext cx="2133600" cy="365125"/>
          </a:xfrm>
        </p:spPr>
        <p:txBody>
          <a:bodyPr/>
          <a:lstStyle/>
          <a:p>
            <a:fld id="{1CD15500-2241-4ECD-83B6-CE400316D8AC}" type="slidenum">
              <a:rPr lang="en-US" smtClean="0">
                <a:solidFill>
                  <a:prstClr val="black">
                    <a:tint val="75000"/>
                  </a:prstClr>
                </a:solidFill>
              </a:rPr>
              <a:pPr/>
              <a:t>7</a:t>
            </a:fld>
            <a:endParaRPr lang="en-US" dirty="0">
              <a:solidFill>
                <a:prstClr val="black">
                  <a:tint val="75000"/>
                </a:prstClr>
              </a:solidFill>
            </a:endParaRPr>
          </a:p>
        </p:txBody>
      </p:sp>
      <p:pic>
        <p:nvPicPr>
          <p:cNvPr id="13"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881" y="188640"/>
            <a:ext cx="2771841" cy="864096"/>
          </a:xfrm>
          <a:prstGeom prst="rect">
            <a:avLst/>
          </a:prstGeom>
        </p:spPr>
      </p:pic>
      <p:sp>
        <p:nvSpPr>
          <p:cNvPr id="6" name="Text Box 7"/>
          <p:cNvSpPr txBox="1">
            <a:spLocks noChangeArrowheads="1"/>
          </p:cNvSpPr>
          <p:nvPr/>
        </p:nvSpPr>
        <p:spPr bwMode="auto">
          <a:xfrm>
            <a:off x="323850" y="1628800"/>
            <a:ext cx="8424863"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Bookman Old Style" pitchFamily="18" charset="0"/>
              </a:defRPr>
            </a:lvl1pPr>
            <a:lvl2pPr marL="742950" indent="-285750" eaLnBrk="0" hangingPunct="0">
              <a:defRPr sz="2800">
                <a:solidFill>
                  <a:schemeClr val="tx1"/>
                </a:solidFill>
                <a:latin typeface="Bookman Old Style" pitchFamily="18" charset="0"/>
              </a:defRPr>
            </a:lvl2pPr>
            <a:lvl3pPr marL="1143000" indent="-228600" eaLnBrk="0" hangingPunct="0">
              <a:defRPr sz="2800">
                <a:solidFill>
                  <a:schemeClr val="tx1"/>
                </a:solidFill>
                <a:latin typeface="Bookman Old Style" pitchFamily="18" charset="0"/>
              </a:defRPr>
            </a:lvl3pPr>
            <a:lvl4pPr marL="1600200" indent="-228600" eaLnBrk="0" hangingPunct="0">
              <a:defRPr sz="2800">
                <a:solidFill>
                  <a:schemeClr val="tx1"/>
                </a:solidFill>
                <a:latin typeface="Bookman Old Style" pitchFamily="18" charset="0"/>
              </a:defRPr>
            </a:lvl4pPr>
            <a:lvl5pPr marL="2057400" indent="-228600" eaLnBrk="0" hangingPunct="0">
              <a:defRPr sz="2800">
                <a:solidFill>
                  <a:schemeClr val="tx1"/>
                </a:solidFill>
                <a:latin typeface="Bookman Old Style" pitchFamily="18" charset="0"/>
              </a:defRPr>
            </a:lvl5pPr>
            <a:lvl6pPr marL="2514600" indent="-228600" eaLnBrk="0" fontAlgn="base" hangingPunct="0">
              <a:spcBef>
                <a:spcPct val="0"/>
              </a:spcBef>
              <a:spcAft>
                <a:spcPct val="0"/>
              </a:spcAft>
              <a:defRPr sz="2800">
                <a:solidFill>
                  <a:schemeClr val="tx1"/>
                </a:solidFill>
                <a:latin typeface="Bookman Old Style" pitchFamily="18" charset="0"/>
              </a:defRPr>
            </a:lvl6pPr>
            <a:lvl7pPr marL="2971800" indent="-228600" eaLnBrk="0" fontAlgn="base" hangingPunct="0">
              <a:spcBef>
                <a:spcPct val="0"/>
              </a:spcBef>
              <a:spcAft>
                <a:spcPct val="0"/>
              </a:spcAft>
              <a:defRPr sz="2800">
                <a:solidFill>
                  <a:schemeClr val="tx1"/>
                </a:solidFill>
                <a:latin typeface="Bookman Old Style" pitchFamily="18" charset="0"/>
              </a:defRPr>
            </a:lvl7pPr>
            <a:lvl8pPr marL="3429000" indent="-228600" eaLnBrk="0" fontAlgn="base" hangingPunct="0">
              <a:spcBef>
                <a:spcPct val="0"/>
              </a:spcBef>
              <a:spcAft>
                <a:spcPct val="0"/>
              </a:spcAft>
              <a:defRPr sz="2800">
                <a:solidFill>
                  <a:schemeClr val="tx1"/>
                </a:solidFill>
                <a:latin typeface="Bookman Old Style" pitchFamily="18" charset="0"/>
              </a:defRPr>
            </a:lvl8pPr>
            <a:lvl9pPr marL="3886200" indent="-228600" eaLnBrk="0" fontAlgn="base" hangingPunct="0">
              <a:spcBef>
                <a:spcPct val="0"/>
              </a:spcBef>
              <a:spcAft>
                <a:spcPct val="0"/>
              </a:spcAft>
              <a:defRPr sz="2800">
                <a:solidFill>
                  <a:schemeClr val="tx1"/>
                </a:solidFill>
                <a:latin typeface="Bookman Old Style" pitchFamily="18" charset="0"/>
              </a:defRPr>
            </a:lvl9pPr>
          </a:lstStyle>
          <a:p>
            <a:pPr algn="just" eaLnBrk="1" hangingPunct="1">
              <a:defRPr/>
            </a:pPr>
            <a:r>
              <a:rPr lang="es-MX" dirty="0" smtClean="0"/>
              <a:t>El </a:t>
            </a:r>
            <a:r>
              <a:rPr lang="es-MX" dirty="0"/>
              <a:t>artículo 121 de la Ley de Hidrocarburos </a:t>
            </a:r>
            <a:r>
              <a:rPr lang="es-MX" dirty="0" smtClean="0"/>
              <a:t>dispone </a:t>
            </a:r>
            <a:r>
              <a:rPr lang="es-MX" dirty="0"/>
              <a:t>que </a:t>
            </a:r>
            <a:r>
              <a:rPr lang="es-MX" b="1" dirty="0"/>
              <a:t>cualquier interesado en obtener un permiso o autorización</a:t>
            </a:r>
            <a:r>
              <a:rPr lang="es-MX" dirty="0"/>
              <a:t>  </a:t>
            </a:r>
            <a:r>
              <a:rPr lang="es-MX" b="1" dirty="0" smtClean="0"/>
              <a:t>deberá </a:t>
            </a:r>
            <a:r>
              <a:rPr lang="es-MX" b="1" dirty="0"/>
              <a:t>presentar a la Secretaría de Energía una evaluación de impacto social </a:t>
            </a:r>
            <a:r>
              <a:rPr lang="es-MX" dirty="0"/>
              <a:t>que deberá contener la identificación, caracterización, predicción y valoración de los impactos sociales que podrían derivarse de sus actividades, así como las medidas de mitigación y los planes de gestión social correspondientes</a:t>
            </a:r>
            <a:r>
              <a:rPr lang="es-MX" dirty="0" smtClean="0"/>
              <a:t>.</a:t>
            </a:r>
            <a:endParaRPr lang="es-ES" dirty="0" smtClean="0"/>
          </a:p>
        </p:txBody>
      </p:sp>
      <p:sp>
        <p:nvSpPr>
          <p:cNvPr id="7" name="1 Título"/>
          <p:cNvSpPr txBox="1">
            <a:spLocks/>
          </p:cNvSpPr>
          <p:nvPr/>
        </p:nvSpPr>
        <p:spPr>
          <a:xfrm>
            <a:off x="3428128" y="230521"/>
            <a:ext cx="5419584" cy="795586"/>
          </a:xfrm>
          <a:prstGeom prst="rect">
            <a:avLst/>
          </a:prstGeom>
        </p:spPr>
        <p:txBody>
          <a:bodyPr anchor="ct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pPr>
              <a:defRPr/>
            </a:pPr>
            <a:r>
              <a:rPr lang="es-MX" sz="2800" b="1" dirty="0" smtClean="0">
                <a:solidFill>
                  <a:schemeClr val="tx1"/>
                </a:solidFill>
                <a:latin typeface="Bookman Old Style" pitchFamily="18" charset="0"/>
              </a:rPr>
              <a:t>Evaluaciones de impacto social</a:t>
            </a:r>
            <a:endParaRPr lang="es-MX" sz="1500" dirty="0" smtClean="0">
              <a:solidFill>
                <a:schemeClr val="tx1"/>
              </a:solidFill>
              <a:latin typeface="Bookman Old Style" pitchFamily="18" charset="0"/>
            </a:endParaRPr>
          </a:p>
        </p:txBody>
      </p:sp>
    </p:spTree>
    <p:extLst>
      <p:ext uri="{BB962C8B-B14F-4D97-AF65-F5344CB8AC3E}">
        <p14:creationId xmlns:p14="http://schemas.microsoft.com/office/powerpoint/2010/main" val="386067498"/>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2 Conector recto"/>
          <p:cNvCxnSpPr>
            <a:cxnSpLocks noChangeShapeType="1"/>
          </p:cNvCxnSpPr>
          <p:nvPr/>
        </p:nvCxnSpPr>
        <p:spPr bwMode="auto">
          <a:xfrm>
            <a:off x="3131840" y="1052736"/>
            <a:ext cx="6012160" cy="0"/>
          </a:xfrm>
          <a:prstGeom prst="line">
            <a:avLst/>
          </a:prstGeom>
          <a:noFill/>
          <a:ln w="19050">
            <a:solidFill>
              <a:srgbClr val="A6A6A6"/>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1" name="15 Marcador de número de diapositiva"/>
          <p:cNvSpPr>
            <a:spLocks noGrp="1"/>
          </p:cNvSpPr>
          <p:nvPr>
            <p:ph type="sldNum" sz="quarter" idx="12"/>
          </p:nvPr>
        </p:nvSpPr>
        <p:spPr>
          <a:xfrm>
            <a:off x="16154400" y="6467475"/>
            <a:ext cx="2133600" cy="365125"/>
          </a:xfrm>
        </p:spPr>
        <p:txBody>
          <a:bodyPr/>
          <a:lstStyle/>
          <a:p>
            <a:fld id="{1CD15500-2241-4ECD-83B6-CE400316D8AC}" type="slidenum">
              <a:rPr lang="en-US" smtClean="0">
                <a:solidFill>
                  <a:prstClr val="black">
                    <a:tint val="75000"/>
                  </a:prstClr>
                </a:solidFill>
              </a:rPr>
              <a:pPr/>
              <a:t>8</a:t>
            </a:fld>
            <a:endParaRPr lang="en-US" dirty="0">
              <a:solidFill>
                <a:prstClr val="black">
                  <a:tint val="75000"/>
                </a:prstClr>
              </a:solidFill>
            </a:endParaRPr>
          </a:p>
        </p:txBody>
      </p:sp>
      <p:pic>
        <p:nvPicPr>
          <p:cNvPr id="13"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881" y="188640"/>
            <a:ext cx="2771841" cy="864096"/>
          </a:xfrm>
          <a:prstGeom prst="rect">
            <a:avLst/>
          </a:prstGeom>
        </p:spPr>
      </p:pic>
      <p:sp>
        <p:nvSpPr>
          <p:cNvPr id="6" name="Text Box 7"/>
          <p:cNvSpPr txBox="1">
            <a:spLocks noChangeArrowheads="1"/>
          </p:cNvSpPr>
          <p:nvPr/>
        </p:nvSpPr>
        <p:spPr bwMode="auto">
          <a:xfrm>
            <a:off x="323850" y="1372998"/>
            <a:ext cx="8424863"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Bookman Old Style" pitchFamily="18" charset="0"/>
              </a:defRPr>
            </a:lvl1pPr>
            <a:lvl2pPr marL="742950" indent="-285750" eaLnBrk="0" hangingPunct="0">
              <a:defRPr sz="2800">
                <a:solidFill>
                  <a:schemeClr val="tx1"/>
                </a:solidFill>
                <a:latin typeface="Bookman Old Style" pitchFamily="18" charset="0"/>
              </a:defRPr>
            </a:lvl2pPr>
            <a:lvl3pPr marL="1143000" indent="-228600" eaLnBrk="0" hangingPunct="0">
              <a:defRPr sz="2800">
                <a:solidFill>
                  <a:schemeClr val="tx1"/>
                </a:solidFill>
                <a:latin typeface="Bookman Old Style" pitchFamily="18" charset="0"/>
              </a:defRPr>
            </a:lvl3pPr>
            <a:lvl4pPr marL="1600200" indent="-228600" eaLnBrk="0" hangingPunct="0">
              <a:defRPr sz="2800">
                <a:solidFill>
                  <a:schemeClr val="tx1"/>
                </a:solidFill>
                <a:latin typeface="Bookman Old Style" pitchFamily="18" charset="0"/>
              </a:defRPr>
            </a:lvl4pPr>
            <a:lvl5pPr marL="2057400" indent="-228600" eaLnBrk="0" hangingPunct="0">
              <a:defRPr sz="2800">
                <a:solidFill>
                  <a:schemeClr val="tx1"/>
                </a:solidFill>
                <a:latin typeface="Bookman Old Style" pitchFamily="18" charset="0"/>
              </a:defRPr>
            </a:lvl5pPr>
            <a:lvl6pPr marL="2514600" indent="-228600" eaLnBrk="0" fontAlgn="base" hangingPunct="0">
              <a:spcBef>
                <a:spcPct val="0"/>
              </a:spcBef>
              <a:spcAft>
                <a:spcPct val="0"/>
              </a:spcAft>
              <a:defRPr sz="2800">
                <a:solidFill>
                  <a:schemeClr val="tx1"/>
                </a:solidFill>
                <a:latin typeface="Bookman Old Style" pitchFamily="18" charset="0"/>
              </a:defRPr>
            </a:lvl6pPr>
            <a:lvl7pPr marL="2971800" indent="-228600" eaLnBrk="0" fontAlgn="base" hangingPunct="0">
              <a:spcBef>
                <a:spcPct val="0"/>
              </a:spcBef>
              <a:spcAft>
                <a:spcPct val="0"/>
              </a:spcAft>
              <a:defRPr sz="2800">
                <a:solidFill>
                  <a:schemeClr val="tx1"/>
                </a:solidFill>
                <a:latin typeface="Bookman Old Style" pitchFamily="18" charset="0"/>
              </a:defRPr>
            </a:lvl7pPr>
            <a:lvl8pPr marL="3429000" indent="-228600" eaLnBrk="0" fontAlgn="base" hangingPunct="0">
              <a:spcBef>
                <a:spcPct val="0"/>
              </a:spcBef>
              <a:spcAft>
                <a:spcPct val="0"/>
              </a:spcAft>
              <a:defRPr sz="2800">
                <a:solidFill>
                  <a:schemeClr val="tx1"/>
                </a:solidFill>
                <a:latin typeface="Bookman Old Style" pitchFamily="18" charset="0"/>
              </a:defRPr>
            </a:lvl8pPr>
            <a:lvl9pPr marL="3886200" indent="-228600" eaLnBrk="0" fontAlgn="base" hangingPunct="0">
              <a:spcBef>
                <a:spcPct val="0"/>
              </a:spcBef>
              <a:spcAft>
                <a:spcPct val="0"/>
              </a:spcAft>
              <a:defRPr sz="2800">
                <a:solidFill>
                  <a:schemeClr val="tx1"/>
                </a:solidFill>
                <a:latin typeface="Bookman Old Style" pitchFamily="18" charset="0"/>
              </a:defRPr>
            </a:lvl9pPr>
          </a:lstStyle>
          <a:p>
            <a:pPr algn="just" eaLnBrk="1" hangingPunct="1">
              <a:defRPr/>
            </a:pPr>
            <a:r>
              <a:rPr lang="es-MX" dirty="0">
                <a:solidFill>
                  <a:prstClr val="black"/>
                </a:solidFill>
              </a:rPr>
              <a:t>El Reglamento de la Ley de Hidrocarburos señala en su artículo 81 que la Evaluación de Impacto Social deberá contener, al menos: </a:t>
            </a:r>
            <a:endParaRPr lang="es-MX" dirty="0" smtClean="0">
              <a:solidFill>
                <a:prstClr val="black"/>
              </a:solidFill>
            </a:endParaRPr>
          </a:p>
          <a:p>
            <a:pPr algn="just" eaLnBrk="1" hangingPunct="1">
              <a:defRPr/>
            </a:pPr>
            <a:endParaRPr lang="es-MX" dirty="0">
              <a:solidFill>
                <a:prstClr val="black"/>
              </a:solidFill>
            </a:endParaRPr>
          </a:p>
          <a:p>
            <a:pPr marL="571500" indent="-571500" algn="just" eaLnBrk="1" hangingPunct="1">
              <a:buFontTx/>
              <a:buAutoNum type="romanUcPeriod"/>
              <a:defRPr/>
            </a:pPr>
            <a:r>
              <a:rPr lang="es-MX" dirty="0" smtClean="0">
                <a:solidFill>
                  <a:prstClr val="black"/>
                </a:solidFill>
              </a:rPr>
              <a:t>La </a:t>
            </a:r>
            <a:r>
              <a:rPr lang="es-MX" dirty="0">
                <a:solidFill>
                  <a:prstClr val="black"/>
                </a:solidFill>
              </a:rPr>
              <a:t>descripción del proyecto y de su área de influencia; </a:t>
            </a:r>
            <a:endParaRPr lang="es-MX" dirty="0" smtClean="0">
              <a:solidFill>
                <a:prstClr val="black"/>
              </a:solidFill>
            </a:endParaRPr>
          </a:p>
          <a:p>
            <a:pPr marL="571500" indent="-571500" algn="just" eaLnBrk="1" hangingPunct="1">
              <a:buFontTx/>
              <a:buAutoNum type="romanUcPeriod"/>
              <a:defRPr/>
            </a:pPr>
            <a:endParaRPr lang="es-MX" dirty="0" smtClean="0">
              <a:solidFill>
                <a:prstClr val="black"/>
              </a:solidFill>
            </a:endParaRPr>
          </a:p>
          <a:p>
            <a:pPr marL="571500" indent="-571500" algn="just" eaLnBrk="1" hangingPunct="1">
              <a:buFontTx/>
              <a:buAutoNum type="romanUcPeriod"/>
              <a:defRPr/>
            </a:pPr>
            <a:r>
              <a:rPr lang="es-MX" dirty="0" smtClean="0">
                <a:solidFill>
                  <a:prstClr val="black"/>
                </a:solidFill>
              </a:rPr>
              <a:t>La </a:t>
            </a:r>
            <a:r>
              <a:rPr lang="es-MX" dirty="0">
                <a:solidFill>
                  <a:prstClr val="black"/>
                </a:solidFill>
              </a:rPr>
              <a:t>identificación y caracterización de las comunidades y pueblos que se ubican en el área de influencia del proyecto; </a:t>
            </a:r>
            <a:endParaRPr lang="es-MX" dirty="0" smtClean="0">
              <a:solidFill>
                <a:prstClr val="black"/>
              </a:solidFill>
            </a:endParaRPr>
          </a:p>
        </p:txBody>
      </p:sp>
      <p:sp>
        <p:nvSpPr>
          <p:cNvPr id="7" name="1 Título"/>
          <p:cNvSpPr txBox="1">
            <a:spLocks/>
          </p:cNvSpPr>
          <p:nvPr/>
        </p:nvSpPr>
        <p:spPr>
          <a:xfrm>
            <a:off x="3428128" y="230521"/>
            <a:ext cx="5419584" cy="795586"/>
          </a:xfrm>
          <a:prstGeom prst="rect">
            <a:avLst/>
          </a:prstGeom>
        </p:spPr>
        <p:txBody>
          <a:bodyPr anchor="ct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pPr>
              <a:defRPr/>
            </a:pPr>
            <a:r>
              <a:rPr lang="es-MX" sz="2800" b="1" dirty="0" smtClean="0">
                <a:solidFill>
                  <a:prstClr val="black"/>
                </a:solidFill>
                <a:latin typeface="Bookman Old Style" pitchFamily="18" charset="0"/>
              </a:rPr>
              <a:t>Evaluaciones de impacto social</a:t>
            </a:r>
            <a:endParaRPr lang="es-MX" sz="1500" dirty="0" smtClean="0">
              <a:solidFill>
                <a:prstClr val="black"/>
              </a:solidFill>
              <a:latin typeface="Bookman Old Style" pitchFamily="18" charset="0"/>
            </a:endParaRPr>
          </a:p>
        </p:txBody>
      </p:sp>
    </p:spTree>
    <p:extLst>
      <p:ext uri="{BB962C8B-B14F-4D97-AF65-F5344CB8AC3E}">
        <p14:creationId xmlns:p14="http://schemas.microsoft.com/office/powerpoint/2010/main" val="392973970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2 Conector recto"/>
          <p:cNvCxnSpPr>
            <a:cxnSpLocks noChangeShapeType="1"/>
          </p:cNvCxnSpPr>
          <p:nvPr/>
        </p:nvCxnSpPr>
        <p:spPr bwMode="auto">
          <a:xfrm>
            <a:off x="3131840" y="1052736"/>
            <a:ext cx="6012160" cy="0"/>
          </a:xfrm>
          <a:prstGeom prst="line">
            <a:avLst/>
          </a:prstGeom>
          <a:noFill/>
          <a:ln w="19050">
            <a:solidFill>
              <a:srgbClr val="A6A6A6"/>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1" name="15 Marcador de número de diapositiva"/>
          <p:cNvSpPr>
            <a:spLocks noGrp="1"/>
          </p:cNvSpPr>
          <p:nvPr>
            <p:ph type="sldNum" sz="quarter" idx="12"/>
          </p:nvPr>
        </p:nvSpPr>
        <p:spPr>
          <a:xfrm>
            <a:off x="16154400" y="6467475"/>
            <a:ext cx="2133600" cy="365125"/>
          </a:xfrm>
        </p:spPr>
        <p:txBody>
          <a:bodyPr/>
          <a:lstStyle/>
          <a:p>
            <a:fld id="{1CD15500-2241-4ECD-83B6-CE400316D8AC}" type="slidenum">
              <a:rPr lang="en-US" smtClean="0">
                <a:solidFill>
                  <a:prstClr val="black">
                    <a:tint val="75000"/>
                  </a:prstClr>
                </a:solidFill>
              </a:rPr>
              <a:pPr/>
              <a:t>9</a:t>
            </a:fld>
            <a:endParaRPr lang="en-US" dirty="0">
              <a:solidFill>
                <a:prstClr val="black">
                  <a:tint val="75000"/>
                </a:prstClr>
              </a:solidFill>
            </a:endParaRPr>
          </a:p>
        </p:txBody>
      </p:sp>
      <p:pic>
        <p:nvPicPr>
          <p:cNvPr id="13"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881" y="188640"/>
            <a:ext cx="2771841" cy="864096"/>
          </a:xfrm>
          <a:prstGeom prst="rect">
            <a:avLst/>
          </a:prstGeom>
        </p:spPr>
      </p:pic>
      <p:sp>
        <p:nvSpPr>
          <p:cNvPr id="6" name="Text Box 7"/>
          <p:cNvSpPr txBox="1">
            <a:spLocks noChangeArrowheads="1"/>
          </p:cNvSpPr>
          <p:nvPr/>
        </p:nvSpPr>
        <p:spPr bwMode="auto">
          <a:xfrm>
            <a:off x="302587" y="1372998"/>
            <a:ext cx="8523862"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Bookman Old Style" pitchFamily="18" charset="0"/>
              </a:defRPr>
            </a:lvl1pPr>
            <a:lvl2pPr marL="742950" indent="-285750" eaLnBrk="0" hangingPunct="0">
              <a:defRPr sz="2800">
                <a:solidFill>
                  <a:schemeClr val="tx1"/>
                </a:solidFill>
                <a:latin typeface="Bookman Old Style" pitchFamily="18" charset="0"/>
              </a:defRPr>
            </a:lvl2pPr>
            <a:lvl3pPr marL="1143000" indent="-228600" eaLnBrk="0" hangingPunct="0">
              <a:defRPr sz="2800">
                <a:solidFill>
                  <a:schemeClr val="tx1"/>
                </a:solidFill>
                <a:latin typeface="Bookman Old Style" pitchFamily="18" charset="0"/>
              </a:defRPr>
            </a:lvl3pPr>
            <a:lvl4pPr marL="1600200" indent="-228600" eaLnBrk="0" hangingPunct="0">
              <a:defRPr sz="2800">
                <a:solidFill>
                  <a:schemeClr val="tx1"/>
                </a:solidFill>
                <a:latin typeface="Bookman Old Style" pitchFamily="18" charset="0"/>
              </a:defRPr>
            </a:lvl4pPr>
            <a:lvl5pPr marL="2057400" indent="-228600" eaLnBrk="0" hangingPunct="0">
              <a:defRPr sz="2800">
                <a:solidFill>
                  <a:schemeClr val="tx1"/>
                </a:solidFill>
                <a:latin typeface="Bookman Old Style" pitchFamily="18" charset="0"/>
              </a:defRPr>
            </a:lvl5pPr>
            <a:lvl6pPr marL="2514600" indent="-228600" eaLnBrk="0" fontAlgn="base" hangingPunct="0">
              <a:spcBef>
                <a:spcPct val="0"/>
              </a:spcBef>
              <a:spcAft>
                <a:spcPct val="0"/>
              </a:spcAft>
              <a:defRPr sz="2800">
                <a:solidFill>
                  <a:schemeClr val="tx1"/>
                </a:solidFill>
                <a:latin typeface="Bookman Old Style" pitchFamily="18" charset="0"/>
              </a:defRPr>
            </a:lvl6pPr>
            <a:lvl7pPr marL="2971800" indent="-228600" eaLnBrk="0" fontAlgn="base" hangingPunct="0">
              <a:spcBef>
                <a:spcPct val="0"/>
              </a:spcBef>
              <a:spcAft>
                <a:spcPct val="0"/>
              </a:spcAft>
              <a:defRPr sz="2800">
                <a:solidFill>
                  <a:schemeClr val="tx1"/>
                </a:solidFill>
                <a:latin typeface="Bookman Old Style" pitchFamily="18" charset="0"/>
              </a:defRPr>
            </a:lvl7pPr>
            <a:lvl8pPr marL="3429000" indent="-228600" eaLnBrk="0" fontAlgn="base" hangingPunct="0">
              <a:spcBef>
                <a:spcPct val="0"/>
              </a:spcBef>
              <a:spcAft>
                <a:spcPct val="0"/>
              </a:spcAft>
              <a:defRPr sz="2800">
                <a:solidFill>
                  <a:schemeClr val="tx1"/>
                </a:solidFill>
                <a:latin typeface="Bookman Old Style" pitchFamily="18" charset="0"/>
              </a:defRPr>
            </a:lvl8pPr>
            <a:lvl9pPr marL="3886200" indent="-228600" eaLnBrk="0" fontAlgn="base" hangingPunct="0">
              <a:spcBef>
                <a:spcPct val="0"/>
              </a:spcBef>
              <a:spcAft>
                <a:spcPct val="0"/>
              </a:spcAft>
              <a:defRPr sz="2800">
                <a:solidFill>
                  <a:schemeClr val="tx1"/>
                </a:solidFill>
                <a:latin typeface="Bookman Old Style" pitchFamily="18" charset="0"/>
              </a:defRPr>
            </a:lvl9pPr>
          </a:lstStyle>
          <a:p>
            <a:pPr algn="just" eaLnBrk="1" hangingPunct="1">
              <a:defRPr/>
            </a:pPr>
            <a:r>
              <a:rPr lang="es-MX" dirty="0" smtClean="0">
                <a:solidFill>
                  <a:prstClr val="black"/>
                </a:solidFill>
              </a:rPr>
              <a:t> </a:t>
            </a:r>
          </a:p>
          <a:p>
            <a:pPr marL="571500" indent="-571500" algn="just" eaLnBrk="1" hangingPunct="1">
              <a:buFont typeface="+mj-lt"/>
              <a:buAutoNum type="romanUcPeriod" startAt="3"/>
              <a:defRPr/>
            </a:pPr>
            <a:r>
              <a:rPr lang="es-MX" dirty="0" smtClean="0">
                <a:solidFill>
                  <a:prstClr val="black"/>
                </a:solidFill>
              </a:rPr>
              <a:t>La identificación</a:t>
            </a:r>
            <a:r>
              <a:rPr lang="es-MX" dirty="0">
                <a:solidFill>
                  <a:prstClr val="black"/>
                </a:solidFill>
              </a:rPr>
              <a:t>, caracterización, predicción y valoración de los impactos sociales positivos y negativos que podrían derivarse del proyecto, y </a:t>
            </a:r>
            <a:endParaRPr lang="es-MX" dirty="0" smtClean="0">
              <a:solidFill>
                <a:prstClr val="black"/>
              </a:solidFill>
            </a:endParaRPr>
          </a:p>
          <a:p>
            <a:pPr marL="571500" indent="-571500" algn="just" eaLnBrk="1" hangingPunct="1">
              <a:buFont typeface="+mj-lt"/>
              <a:buAutoNum type="romanUcPeriod" startAt="3"/>
              <a:defRPr/>
            </a:pPr>
            <a:endParaRPr lang="es-MX" dirty="0" smtClean="0">
              <a:solidFill>
                <a:prstClr val="black"/>
              </a:solidFill>
            </a:endParaRPr>
          </a:p>
          <a:p>
            <a:pPr marL="571500" indent="-571500" algn="just" eaLnBrk="1" hangingPunct="1">
              <a:buFont typeface="+mj-lt"/>
              <a:buAutoNum type="romanUcPeriod" startAt="3"/>
              <a:defRPr/>
            </a:pPr>
            <a:r>
              <a:rPr lang="es-MX" dirty="0" smtClean="0">
                <a:solidFill>
                  <a:prstClr val="black"/>
                </a:solidFill>
              </a:rPr>
              <a:t>Las </a:t>
            </a:r>
            <a:r>
              <a:rPr lang="es-MX" dirty="0">
                <a:solidFill>
                  <a:prstClr val="black"/>
                </a:solidFill>
              </a:rPr>
              <a:t>medidas de prevención y mitigación, y los planes de gestión social propuestos por los Asignatarios, Contratistas, Permisionarios o Autorizados</a:t>
            </a:r>
            <a:r>
              <a:rPr lang="es-MX" dirty="0" smtClean="0">
                <a:solidFill>
                  <a:prstClr val="black"/>
                </a:solidFill>
              </a:rPr>
              <a:t>.</a:t>
            </a:r>
            <a:endParaRPr lang="es-ES" dirty="0" smtClean="0">
              <a:solidFill>
                <a:prstClr val="black"/>
              </a:solidFill>
            </a:endParaRPr>
          </a:p>
        </p:txBody>
      </p:sp>
      <p:sp>
        <p:nvSpPr>
          <p:cNvPr id="7" name="1 Título"/>
          <p:cNvSpPr txBox="1">
            <a:spLocks/>
          </p:cNvSpPr>
          <p:nvPr/>
        </p:nvSpPr>
        <p:spPr>
          <a:xfrm>
            <a:off x="3428128" y="230521"/>
            <a:ext cx="5419584" cy="795586"/>
          </a:xfrm>
          <a:prstGeom prst="rect">
            <a:avLst/>
          </a:prstGeom>
        </p:spPr>
        <p:txBody>
          <a:bodyPr anchor="ct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pPr>
              <a:defRPr/>
            </a:pPr>
            <a:r>
              <a:rPr lang="es-MX" sz="2800" b="1" dirty="0" smtClean="0">
                <a:solidFill>
                  <a:prstClr val="black"/>
                </a:solidFill>
                <a:latin typeface="Bookman Old Style" pitchFamily="18" charset="0"/>
              </a:rPr>
              <a:t>Evaluaciones de impacto social</a:t>
            </a:r>
            <a:endParaRPr lang="es-MX" sz="1500" dirty="0" smtClean="0">
              <a:solidFill>
                <a:prstClr val="black"/>
              </a:solidFill>
              <a:latin typeface="Bookman Old Style" pitchFamily="18" charset="0"/>
            </a:endParaRPr>
          </a:p>
        </p:txBody>
      </p:sp>
    </p:spTree>
    <p:extLst>
      <p:ext uri="{BB962C8B-B14F-4D97-AF65-F5344CB8AC3E}">
        <p14:creationId xmlns:p14="http://schemas.microsoft.com/office/powerpoint/2010/main" val="67448205"/>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1848</TotalTime>
  <Words>2037</Words>
  <Application>Microsoft Office PowerPoint</Application>
  <PresentationFormat>Presentación en pantalla (4:3)</PresentationFormat>
  <Paragraphs>239</Paragraphs>
  <Slides>31</Slides>
  <Notes>30</Notes>
  <HiddenSlides>0</HiddenSlides>
  <MMClips>0</MMClips>
  <ScaleCrop>false</ScaleCrop>
  <HeadingPairs>
    <vt:vector size="4" baseType="variant">
      <vt:variant>
        <vt:lpstr>Tema</vt:lpstr>
      </vt:variant>
      <vt:variant>
        <vt:i4>1</vt:i4>
      </vt:variant>
      <vt:variant>
        <vt:lpstr>Títulos de diapositiva</vt:lpstr>
      </vt:variant>
      <vt:variant>
        <vt:i4>31</vt:i4>
      </vt:variant>
    </vt:vector>
  </HeadingPairs>
  <TitlesOfParts>
    <vt:vector size="32" baseType="lpstr">
      <vt:lpstr>Tema de Office</vt:lpstr>
      <vt:lpstr>EVALUACIONES DE IMPACTO SOCIAL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Los derechos humanos y el sector energético en México</dc:title>
  <dc:creator>Eduardo Martinez Rivas</dc:creator>
  <cp:lastModifiedBy>USER013</cp:lastModifiedBy>
  <cp:revision>88</cp:revision>
  <dcterms:created xsi:type="dcterms:W3CDTF">2015-01-30T21:56:58Z</dcterms:created>
  <dcterms:modified xsi:type="dcterms:W3CDTF">2016-03-11T18:51:26Z</dcterms:modified>
</cp:coreProperties>
</file>