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314" r:id="rId2"/>
    <p:sldId id="315" r:id="rId3"/>
    <p:sldId id="310" r:id="rId4"/>
    <p:sldId id="311" r:id="rId5"/>
    <p:sldId id="312" r:id="rId6"/>
    <p:sldId id="313" r:id="rId7"/>
    <p:sldId id="319" r:id="rId8"/>
    <p:sldId id="321" r:id="rId9"/>
    <p:sldId id="320" r:id="rId10"/>
    <p:sldId id="322" r:id="rId11"/>
    <p:sldId id="318" r:id="rId12"/>
  </p:sldIdLst>
  <p:sldSz cx="12192000" cy="6858000"/>
  <p:notesSz cx="6980238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554E743-1D7C-46A1-9B84-384B906F90EF}">
          <p14:sldIdLst>
            <p14:sldId id="314"/>
            <p14:sldId id="315"/>
            <p14:sldId id="310"/>
            <p14:sldId id="311"/>
            <p14:sldId id="312"/>
            <p14:sldId id="313"/>
            <p14:sldId id="319"/>
            <p14:sldId id="321"/>
            <p14:sldId id="320"/>
            <p14:sldId id="322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4" userDrawn="1">
          <p15:clr>
            <a:srgbClr val="A4A3A4"/>
          </p15:clr>
        </p15:guide>
        <p15:guide id="2" orient="horz" pos="3453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463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4319" userDrawn="1">
          <p15:clr>
            <a:srgbClr val="A4A3A4"/>
          </p15:clr>
        </p15:guide>
        <p15:guide id="9" pos="6616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7528" userDrawn="1">
          <p15:clr>
            <a:srgbClr val="A4A3A4"/>
          </p15:clr>
        </p15:guide>
        <p15:guide id="12" pos="6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Gabriela DC. Chiang Sam Carmona" initials="DGDCSC" lastIdx="3" clrIdx="0">
    <p:extLst>
      <p:ext uri="{19B8F6BF-5375-455C-9EA6-DF929625EA0E}">
        <p15:presenceInfo xmlns:p15="http://schemas.microsoft.com/office/powerpoint/2012/main" userId="Diana Gabriela DC. Chiang Sam Carmona" providerId="None"/>
      </p:ext>
    </p:extLst>
  </p:cmAuthor>
  <p:cmAuthor id="2" name="Diana Gabriela Chiang Sam Carmona" initials="DGCSC" lastIdx="22" clrIdx="1">
    <p:extLst>
      <p:ext uri="{19B8F6BF-5375-455C-9EA6-DF929625EA0E}">
        <p15:presenceInfo xmlns:p15="http://schemas.microsoft.com/office/powerpoint/2012/main" userId="Diana Gabriela Chiang Sam Carm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15E"/>
    <a:srgbClr val="996633"/>
    <a:srgbClr val="339933"/>
    <a:srgbClr val="663300"/>
    <a:srgbClr val="800080"/>
    <a:srgbClr val="DCEEC4"/>
    <a:srgbClr val="666666"/>
    <a:srgbClr val="003366"/>
    <a:srgbClr val="008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8" autoAdjust="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186" y="72"/>
      </p:cViewPr>
      <p:guideLst>
        <p:guide orient="horz" pos="114"/>
        <p:guide orient="horz" pos="3453"/>
        <p:guide orient="horz" pos="890"/>
        <p:guide orient="horz" pos="550"/>
        <p:guide orient="horz" pos="463"/>
        <p:guide orient="horz" pos="958"/>
        <p:guide orient="horz" pos="2160"/>
        <p:guide orient="horz" pos="4319"/>
        <p:guide pos="6616"/>
        <p:guide pos="3840"/>
        <p:guide pos="7528"/>
        <p:guide pos="64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66"/>
    </p:cViewPr>
  </p:sorterViewPr>
  <p:notesViewPr>
    <p:cSldViewPr snapToGrid="0" snapToObjects="1">
      <p:cViewPr varScale="1">
        <p:scale>
          <a:sx n="53" d="100"/>
          <a:sy n="53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3853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r">
              <a:defRPr sz="1300"/>
            </a:lvl1pPr>
          </a:lstStyle>
          <a:p>
            <a:fld id="{2D1EA47A-85CB-6E40-9A8D-1657D0E90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5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3853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685800"/>
            <a:ext cx="6097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6" tIns="47795" rIns="95586" bIns="4779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025" y="4343403"/>
            <a:ext cx="5584190" cy="4114801"/>
          </a:xfrm>
          <a:prstGeom prst="rect">
            <a:avLst/>
          </a:prstGeom>
        </p:spPr>
        <p:txBody>
          <a:bodyPr vert="horz" lIns="95586" tIns="47795" rIns="95586" bIns="47795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r">
              <a:defRPr sz="1300"/>
            </a:lvl1pPr>
          </a:lstStyle>
          <a:p>
            <a:fld id="{0F05C699-1402-B04E-A641-121F7388B9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29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1728789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464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505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483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7067" y="1728788"/>
            <a:ext cx="5645149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6001" y="1728788"/>
            <a:ext cx="5614700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8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7085" y="1737946"/>
            <a:ext cx="5568916" cy="81518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7085" y="2553132"/>
            <a:ext cx="5568915" cy="37587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36001" y="1773292"/>
            <a:ext cx="5614700" cy="779840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36001" y="2553133"/>
            <a:ext cx="5614700" cy="37587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3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49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3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8" y="936164"/>
            <a:ext cx="11713633" cy="613237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6001" y="1728788"/>
            <a:ext cx="5614700" cy="458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7067" y="1728788"/>
            <a:ext cx="5618933" cy="4583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85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1162050"/>
            <a:ext cx="7315200" cy="3565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10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09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2095422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8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04350" y="909638"/>
            <a:ext cx="1130300" cy="54022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7067" y="909638"/>
            <a:ext cx="8910752" cy="54022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5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5067482" y="4823985"/>
            <a:ext cx="20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err="1" smtClean="0">
                <a:solidFill>
                  <a:schemeClr val="accent1"/>
                </a:solidFill>
              </a:rPr>
              <a:t>www.asea.gob.mx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1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5067482" y="4823985"/>
            <a:ext cx="20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err="1" smtClean="0">
                <a:solidFill>
                  <a:schemeClr val="accent1"/>
                </a:solidFill>
              </a:rPr>
              <a:t>www.asea.gob.mx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30788" r="19170" b="31409"/>
          <a:stretch/>
        </p:blipFill>
        <p:spPr>
          <a:xfrm>
            <a:off x="2913982" y="1156946"/>
            <a:ext cx="636403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9448800" cy="14700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12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64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0448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15446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43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37066" y="920313"/>
            <a:ext cx="11713633" cy="6285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s-ES_tradnl" dirty="0" smtClean="0"/>
              <a:t>Clic para editar títulos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7068" y="1728788"/>
            <a:ext cx="11713633" cy="4583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66516" y="6507463"/>
            <a:ext cx="3001435" cy="161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666666"/>
                </a:solidFill>
                <a:latin typeface="+mn-lt"/>
                <a:cs typeface="Soberana Sans Light"/>
              </a:defRPr>
            </a:lvl1pPr>
          </a:lstStyle>
          <a:p>
            <a:r>
              <a:rPr lang="es-MX" smtClean="0"/>
              <a:t>junio de 2015</a:t>
            </a:r>
            <a:endParaRPr lang="es-ES" dirty="0"/>
          </a:p>
        </p:txBody>
      </p:sp>
      <p:pic>
        <p:nvPicPr>
          <p:cNvPr id="12" name="Imagen 11" descr="fondo logos 141216-03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9" y="6446711"/>
            <a:ext cx="1682751" cy="433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30788" r="19170" b="31409"/>
          <a:stretch/>
        </p:blipFill>
        <p:spPr>
          <a:xfrm>
            <a:off x="10441513" y="187902"/>
            <a:ext cx="1509186" cy="597600"/>
          </a:xfrm>
          <a:prstGeom prst="rect">
            <a:avLst/>
          </a:prstGeom>
        </p:spPr>
      </p:pic>
      <p:pic>
        <p:nvPicPr>
          <p:cNvPr id="14" name="Imagen 4" descr="logo-semarnat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187902"/>
            <a:ext cx="199623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40" r:id="rId4"/>
    <p:sldLayoutId id="2147483747" r:id="rId5"/>
    <p:sldLayoutId id="2147483748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60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none" baseline="0">
          <a:solidFill>
            <a:srgbClr val="004F71"/>
          </a:solidFill>
          <a:latin typeface="Soberana Sans" panose="02000000000000000000" pitchFamily="50" charset="0"/>
          <a:ea typeface="+mj-ea"/>
          <a:cs typeface="Soberana Sans" panose="02000000000000000000" pitchFamily="50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24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20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18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18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17.jpg"/><Relationship Id="rId1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23.jpg"/><Relationship Id="rId2" Type="http://schemas.openxmlformats.org/officeDocument/2006/relationships/image" Target="../media/image25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1.jpg"/><Relationship Id="rId10" Type="http://schemas.openxmlformats.org/officeDocument/2006/relationships/image" Target="../media/image34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375847" y="598189"/>
            <a:ext cx="5772705" cy="842132"/>
          </a:xfrm>
          <a:prstGeom prst="rect">
            <a:avLst/>
          </a:prstGeom>
          <a:solidFill>
            <a:srgbClr val="2741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7" y="1346252"/>
            <a:ext cx="2776590" cy="1114358"/>
          </a:xfrm>
        </p:spPr>
        <p:txBody>
          <a:bodyPr>
            <a:normAutofit/>
          </a:bodyPr>
          <a:lstStyle/>
          <a:p>
            <a:r>
              <a:rPr lang="es-MX" dirty="0" smtClean="0"/>
              <a:t>CREDENCIALES DE TERCEROS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71" y="2960821"/>
            <a:ext cx="1956545" cy="1956545"/>
          </a:xfrm>
          <a:prstGeom prst="rect">
            <a:avLst/>
          </a:prstGeom>
        </p:spPr>
      </p:pic>
      <p:pic>
        <p:nvPicPr>
          <p:cNvPr id="1026" name="Picture 2" descr="http://www.ema.org.mx/portal/images/ema_img/secciones/emaEnELMundo/IAF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99" y="1755069"/>
            <a:ext cx="961279" cy="6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a.org.mx/portal/images/ema_img/secciones/emaEnELMundo/ILAC2006_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39" y="3802334"/>
            <a:ext cx="1005162" cy="10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a.org.mx/portal/images/ema_img/secciones/emaEnELMundo/PAC_im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3" y="2637806"/>
            <a:ext cx="1895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a.org.mx/portal/images/ema_img/secciones/emaEnELMundo/APLAC1_im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40" y="2887127"/>
            <a:ext cx="1161650" cy="7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a.org.mx/portal/images/ema_img/secciones/emaEnELMundo/IAAC_im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14" y="3946744"/>
            <a:ext cx="1687936" cy="8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SI - American National Standards Institu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56" y="1681023"/>
            <a:ext cx="1704272" cy="7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Resultado de imagen para ieee stand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3287" y="3095263"/>
            <a:ext cx="1438275" cy="47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5352" y="1576168"/>
            <a:ext cx="1095375" cy="1095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8490" y="1660510"/>
            <a:ext cx="1524000" cy="800100"/>
          </a:xfrm>
          <a:prstGeom prst="rect">
            <a:avLst/>
          </a:prstGeom>
        </p:spPr>
      </p:pic>
      <p:pic>
        <p:nvPicPr>
          <p:cNvPr id="1040" name="Picture 16" descr="http://derechodeintegracionuth.bligoo.com/media/users/22/1124293/images/public/303016/OMC-logo34_1_.jpg?v=134403679168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66" y="4000727"/>
            <a:ext cx="1504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28" y="4917366"/>
            <a:ext cx="1613016" cy="129041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95" y="5508816"/>
            <a:ext cx="886128" cy="8793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60" y="5640263"/>
            <a:ext cx="969416" cy="10402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71" y="5194882"/>
            <a:ext cx="1116584" cy="68606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08" y="6039344"/>
            <a:ext cx="1242511" cy="44775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8"/>
          <a:srcRect t="15860" r="3903"/>
          <a:stretch/>
        </p:blipFill>
        <p:spPr>
          <a:xfrm>
            <a:off x="868045" y="5391731"/>
            <a:ext cx="1346127" cy="832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33" y="598189"/>
            <a:ext cx="1691056" cy="87591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27099" y="637663"/>
            <a:ext cx="5501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www.ASEA.Gob.mx</a:t>
            </a:r>
            <a:endParaRPr lang="es-MX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3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HACE LA ASEA?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ANTES Y DESPUES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82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-669" t="9661" r="3669" b="19837"/>
          <a:stretch/>
        </p:blipFill>
        <p:spPr>
          <a:xfrm>
            <a:off x="788305" y="933893"/>
            <a:ext cx="10699649" cy="54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" t="5624" r="-1403"/>
          <a:stretch/>
        </p:blipFill>
        <p:spPr>
          <a:xfrm>
            <a:off x="2512324" y="270457"/>
            <a:ext cx="8756690" cy="63613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83382" y="3219719"/>
            <a:ext cx="400533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48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contenido 1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97430" y="1590520"/>
          <a:ext cx="7508508" cy="504612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062666"/>
                <a:gridCol w="2445842"/>
              </a:tblGrid>
              <a:tr h="44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AUTORIZACIONES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r>
                        <a:rPr lang="es-MX" sz="900" dirty="0" smtClean="0">
                          <a:effectLst/>
                        </a:rPr>
                        <a:t>MARCO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51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EN MATERIA DE IMPACTO Y RIESGO AMBIENTAL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LGEEPA</a:t>
                      </a:r>
                      <a:endParaRPr lang="es-MX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900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PARA EMITIR OLORES, GASES O PARTÍCULAS SÓLIDAS O LÍQUIDAS A LA  ATMÓSFERA POR LAS INSTALACIONES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LGEEPA Y REGLAMENTO EN MATERIA DE REGISTRO DE EMISIONES Y TRANSFERENCIA DE CONTAMINANTES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864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EN MATERIA DE RESIDUOS PELIGROSOS EN 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LEY GENERAL PARA LA PREVENCIÓN Y GESTIÓN INTEGRAL DE LOS RESIDUOS Y </a:t>
                      </a:r>
                      <a:r>
                        <a:rPr lang="es-MX" sz="900" dirty="0" smtClean="0">
                          <a:effectLst/>
                        </a:rPr>
                        <a:t>LOS REGLAMENTOS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1158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PROPUESTAS </a:t>
                      </a:r>
                      <a:r>
                        <a:rPr lang="es-MX" sz="1200" dirty="0">
                          <a:effectLst/>
                        </a:rPr>
                        <a:t>DE REMEDIACIÓN DE SITIOS CONTAMINADOS Y LA LIBERACIÓN DE LOS MISMOS AL TÉRMINO DE LA EJECUCIÓN DEL PROGRAMA DE REMEDIACIÓN CORRESPONDIENTE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LGEEPA 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51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RESIDUOS </a:t>
                      </a:r>
                      <a:r>
                        <a:rPr lang="es-MX" sz="1200" dirty="0">
                          <a:effectLst/>
                        </a:rPr>
                        <a:t>DE MANEJO ESPECIAL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r>
                        <a:rPr lang="es-MX" sz="900" dirty="0" smtClean="0">
                          <a:effectLst/>
                        </a:rPr>
                        <a:t>LEY GENERAL PARA LA PREVENCIÓN Y GESTIÓN INTEGRAL DE LOS RESIDUOS Y SU</a:t>
                      </a:r>
                      <a:r>
                        <a:rPr lang="es-MX" sz="900" baseline="0" dirty="0" smtClean="0">
                          <a:effectLst/>
                        </a:rPr>
                        <a:t> </a:t>
                      </a:r>
                      <a:r>
                        <a:rPr lang="es-MX" sz="900" dirty="0" smtClean="0">
                          <a:effectLst/>
                        </a:rPr>
                        <a:t>REGLAMENTO</a:t>
                      </a:r>
                      <a:endParaRPr lang="es-MX" sz="9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643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CAMBIO </a:t>
                      </a:r>
                      <a:r>
                        <a:rPr lang="es-MX" sz="1200" dirty="0">
                          <a:effectLst/>
                        </a:rPr>
                        <a:t>DE USO DEL SUELO EN TERRENOS FORESTALES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LEY GENERAL DE DESARROLLO FORESTAL SUSTENTABLE Y </a:t>
                      </a:r>
                      <a:r>
                        <a:rPr lang="es-MX" sz="900" dirty="0" smtClean="0">
                          <a:effectLst/>
                        </a:rPr>
                        <a:t>SU </a:t>
                      </a:r>
                      <a:r>
                        <a:rPr lang="es-MX" sz="900" dirty="0">
                          <a:effectLst/>
                        </a:rPr>
                        <a:t>REGLAMENTO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AUTORIZACIONES, PERMISOS, REGISTROS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48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11899" y="3212976"/>
          <a:ext cx="8588310" cy="21760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652253"/>
                <a:gridCol w="2936057"/>
              </a:tblGrid>
              <a:tr h="76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REGISTRO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MARCO</a:t>
                      </a:r>
                      <a:r>
                        <a:rPr lang="es-MX" sz="1000" baseline="0" dirty="0" smtClean="0">
                          <a:effectLst/>
                        </a:rPr>
                        <a:t> REGULATORIO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</a:tr>
              <a:tr h="1415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DE </a:t>
                      </a:r>
                      <a:r>
                        <a:rPr lang="es-MX" sz="1200" dirty="0">
                          <a:effectLst/>
                        </a:rPr>
                        <a:t>PLANES DE MANEJO DE RESIDUOS Y PROGRAMAS PARA LA INSTALACIÓN DE SISTEMAS DESTINADOS A SU RECOLECCIÓN, ACOPIO, ALMACENAMIENTO, TRANSPORTE, TRATAMIENTO, VALORIZACIÓN Y DISPOSICIÓN FINA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LEY GENERAL PARA LA PREVENCIÓN Y GESTIÓN INTEGRAL DE LOS RESIDUOS  Y SU REGLAMENTO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1811899" y="1196752"/>
          <a:ext cx="8588310" cy="178842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36229"/>
                <a:gridCol w="3152081"/>
              </a:tblGrid>
              <a:tr h="550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PERMISOS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MARCO REGULATORIO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7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PARA </a:t>
                      </a:r>
                      <a:r>
                        <a:rPr lang="es-MX" sz="1200" dirty="0">
                          <a:effectLst/>
                        </a:rPr>
                        <a:t>LA REALIZACIÓN DE ACTIVIDADES DE LIBERACIÓN AL AMBIENTE DE ORGANISMOS GENÉTICAMENTE MODIFICADOS PARA BIOREMEDIACIÓN DE SITIOS CONTAMINADOS CON HIDROCARBUROS, 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LEY DE BIOSEGURIDAD DE ORGANISMOS GENÉTICAMENTE MODIFICADOS Y SU REGLAMENTO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5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33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079827" y="3093453"/>
            <a:ext cx="4919730" cy="2276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6" y="920313"/>
            <a:ext cx="3227351" cy="1004135"/>
          </a:xfrm>
        </p:spPr>
        <p:txBody>
          <a:bodyPr>
            <a:normAutofit/>
          </a:bodyPr>
          <a:lstStyle/>
          <a:p>
            <a:r>
              <a:rPr lang="es-MX" dirty="0" smtClean="0"/>
              <a:t>CRITERIOS </a:t>
            </a:r>
            <a:br>
              <a:rPr lang="es-MX" dirty="0" smtClean="0"/>
            </a:br>
            <a:r>
              <a:rPr lang="es-MX" dirty="0" smtClean="0"/>
              <a:t>PERMISO CRE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3133571" y="4064195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3"/>
                </a:solidFill>
              </a:rPr>
              <a:t>LFMN</a:t>
            </a:r>
            <a:endParaRPr lang="es-MX" sz="3200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0843" y="3631002"/>
            <a:ext cx="75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NOM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20843" y="415273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NMX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620843" y="471174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NREF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49" y="3942540"/>
            <a:ext cx="1335614" cy="11385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5860" r="3903"/>
          <a:stretch/>
        </p:blipFill>
        <p:spPr>
          <a:xfrm>
            <a:off x="6267064" y="3180242"/>
            <a:ext cx="1346127" cy="8324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11" y="2629621"/>
            <a:ext cx="1037956" cy="103795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423415" y="1167072"/>
            <a:ext cx="192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DISEÑO DE</a:t>
            </a:r>
          </a:p>
          <a:p>
            <a:pPr algn="ctr"/>
            <a:r>
              <a:rPr lang="es-MX" dirty="0" smtClean="0"/>
              <a:t>INSTALACIONES</a:t>
            </a:r>
          </a:p>
          <a:p>
            <a:pPr algn="ctr"/>
            <a:r>
              <a:rPr lang="es-MX" dirty="0" smtClean="0"/>
              <a:t>Y EQUIPOS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39692" y="1339314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ACORDE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181725" y="1234570"/>
            <a:ext cx="313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NORMATIVIDAD APLICABLE</a:t>
            </a:r>
          </a:p>
          <a:p>
            <a:pPr algn="ctr"/>
            <a:r>
              <a:rPr lang="es-MX" dirty="0" smtClean="0"/>
              <a:t>MEJORES PRACTICAS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4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39" y="2908520"/>
            <a:ext cx="3709796" cy="9174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05" y="3772778"/>
            <a:ext cx="1613016" cy="12904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CRITERIOS CRE 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5" y="2820359"/>
            <a:ext cx="1771578" cy="11720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07">
            <a:off x="798983" y="4214516"/>
            <a:ext cx="1504930" cy="169376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423415" y="1167072"/>
            <a:ext cx="192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DISEÑO DE</a:t>
            </a:r>
          </a:p>
          <a:p>
            <a:pPr algn="ctr"/>
            <a:r>
              <a:rPr lang="es-MX" dirty="0" smtClean="0"/>
              <a:t>INSTALACIONES</a:t>
            </a:r>
          </a:p>
          <a:p>
            <a:pPr algn="ctr"/>
            <a:r>
              <a:rPr lang="es-MX" dirty="0" smtClean="0"/>
              <a:t>Y EQUIPOS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39692" y="1339314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ACORDE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181725" y="1234570"/>
            <a:ext cx="313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NORMATIVIDAD APLICABLE</a:t>
            </a:r>
          </a:p>
          <a:p>
            <a:pPr algn="ctr"/>
            <a:r>
              <a:rPr lang="es-MX" dirty="0" smtClean="0"/>
              <a:t>MEJORES PRACTICAS</a:t>
            </a:r>
            <a:endParaRPr lang="es-MX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25" y="4875153"/>
            <a:ext cx="886128" cy="8793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68" y="5063191"/>
            <a:ext cx="969416" cy="104028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80" y="3864573"/>
            <a:ext cx="1412099" cy="8676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51" y="5932529"/>
            <a:ext cx="1242511" cy="44775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92" y="3226389"/>
            <a:ext cx="1261409" cy="12614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71" y="4467650"/>
            <a:ext cx="1956545" cy="195654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82" y="4467649"/>
            <a:ext cx="1956545" cy="195654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49" y="3225427"/>
            <a:ext cx="1261409" cy="1261409"/>
          </a:xfrm>
          <a:prstGeom prst="rect">
            <a:avLst/>
          </a:prstGeom>
        </p:spPr>
      </p:pic>
      <p:sp>
        <p:nvSpPr>
          <p:cNvPr id="31" name="Llamada ovalada 30"/>
          <p:cNvSpPr/>
          <p:nvPr/>
        </p:nvSpPr>
        <p:spPr>
          <a:xfrm rot="4730298">
            <a:off x="8126278" y="3051887"/>
            <a:ext cx="4666141" cy="3526480"/>
          </a:xfrm>
          <a:prstGeom prst="wedgeEllipseCallout">
            <a:avLst>
              <a:gd name="adj1" fmla="val -3941"/>
              <a:gd name="adj2" fmla="val 6455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Llamada ovalada 31"/>
          <p:cNvSpPr/>
          <p:nvPr/>
        </p:nvSpPr>
        <p:spPr>
          <a:xfrm rot="19418852">
            <a:off x="2512390" y="2026085"/>
            <a:ext cx="3032914" cy="2505881"/>
          </a:xfrm>
          <a:prstGeom prst="wedgeEllipseCallout">
            <a:avLst>
              <a:gd name="adj1" fmla="val -3941"/>
              <a:gd name="adj2" fmla="val 6455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94" y="240374"/>
            <a:ext cx="1123650" cy="11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2657 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07734 0.0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789 0.09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9271 -2.96296E-6 C 0.13412 -2.96296E-6 0.18542 -0.03588 0.18542 -0.06504 L 0.18542 -0.12986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44466 -0.1092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15286 0.0060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SEMARNAT ASEA">
  <a:themeElements>
    <a:clrScheme name="ASEA">
      <a:dk1>
        <a:srgbClr val="666666"/>
      </a:dk1>
      <a:lt1>
        <a:sysClr val="window" lastClr="FFFFFF"/>
      </a:lt1>
      <a:dk2>
        <a:srgbClr val="333333"/>
      </a:dk2>
      <a:lt2>
        <a:srgbClr val="FFFFFF"/>
      </a:lt2>
      <a:accent1>
        <a:srgbClr val="0071BC"/>
      </a:accent1>
      <a:accent2>
        <a:srgbClr val="003366"/>
      </a:accent2>
      <a:accent3>
        <a:srgbClr val="006837"/>
      </a:accent3>
      <a:accent4>
        <a:srgbClr val="009245"/>
      </a:accent4>
      <a:accent5>
        <a:srgbClr val="39B54A"/>
      </a:accent5>
      <a:accent6>
        <a:srgbClr val="8CC63F"/>
      </a:accent6>
      <a:hlink>
        <a:srgbClr val="0071BC"/>
      </a:hlink>
      <a:folHlink>
        <a:srgbClr val="8CC63F"/>
      </a:folHlink>
    </a:clrScheme>
    <a:fontScheme name="NewsPrint">
      <a:majorFont>
        <a:latin typeface="SoberanaSans-Ligh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beranaSans-Light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Arquitectura Instucional y plan de arranque y transición ASEA</Template>
  <TotalTime>35452</TotalTime>
  <Words>239</Words>
  <Application>Microsoft Office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Soberana Sans</vt:lpstr>
      <vt:lpstr>Soberana Sans Light</vt:lpstr>
      <vt:lpstr>SoberanaSans-Light</vt:lpstr>
      <vt:lpstr>Times New Roman</vt:lpstr>
      <vt:lpstr>SEMARNAT ASEA</vt:lpstr>
      <vt:lpstr>Presentación de PowerPoint</vt:lpstr>
      <vt:lpstr>¿Qué HACE LA ASEA?</vt:lpstr>
      <vt:lpstr>Presentación de PowerPoint</vt:lpstr>
      <vt:lpstr>Presentación de PowerPoint</vt:lpstr>
      <vt:lpstr>AUTORIZACIONES, PERMISOS, REGISTROS</vt:lpstr>
      <vt:lpstr>Presentación de PowerPoint</vt:lpstr>
      <vt:lpstr>Presentación de PowerPoint</vt:lpstr>
      <vt:lpstr>CRITERIOS  PERMISO CRE </vt:lpstr>
      <vt:lpstr>CRITERIOS CRE </vt:lpstr>
      <vt:lpstr>CREDENCIALES DE TERCEROS</vt:lpstr>
      <vt:lpstr>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Eder Giovanni Suárez Padilla</dc:creator>
  <cp:lastModifiedBy>Alfredo Orellana Moyao</cp:lastModifiedBy>
  <cp:revision>896</cp:revision>
  <cp:lastPrinted>2016-03-11T17:48:01Z</cp:lastPrinted>
  <dcterms:created xsi:type="dcterms:W3CDTF">2015-01-20T08:07:29Z</dcterms:created>
  <dcterms:modified xsi:type="dcterms:W3CDTF">2016-03-14T11:27:08Z</dcterms:modified>
</cp:coreProperties>
</file>