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12"/>
  </p:notesMasterIdLst>
  <p:handoutMasterIdLst>
    <p:handoutMasterId r:id="rId13"/>
  </p:handoutMasterIdLst>
  <p:sldIdLst>
    <p:sldId id="314" r:id="rId2"/>
    <p:sldId id="315" r:id="rId3"/>
    <p:sldId id="310" r:id="rId4"/>
    <p:sldId id="311" r:id="rId5"/>
    <p:sldId id="312" r:id="rId6"/>
    <p:sldId id="313" r:id="rId7"/>
    <p:sldId id="316" r:id="rId8"/>
    <p:sldId id="308" r:id="rId9"/>
    <p:sldId id="317" r:id="rId10"/>
    <p:sldId id="318" r:id="rId11"/>
  </p:sldIdLst>
  <p:sldSz cx="12192000" cy="6858000"/>
  <p:notesSz cx="6980238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4554E743-1D7C-46A1-9B84-384B906F90EF}">
          <p14:sldIdLst>
            <p14:sldId id="314"/>
            <p14:sldId id="315"/>
            <p14:sldId id="310"/>
            <p14:sldId id="311"/>
            <p14:sldId id="312"/>
            <p14:sldId id="313"/>
            <p14:sldId id="316"/>
            <p14:sldId id="308"/>
            <p14:sldId id="317"/>
            <p14:sldId id="3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4" userDrawn="1">
          <p15:clr>
            <a:srgbClr val="A4A3A4"/>
          </p15:clr>
        </p15:guide>
        <p15:guide id="2" orient="horz" pos="3453" userDrawn="1">
          <p15:clr>
            <a:srgbClr val="A4A3A4"/>
          </p15:clr>
        </p15:guide>
        <p15:guide id="3" orient="horz" pos="890" userDrawn="1">
          <p15:clr>
            <a:srgbClr val="A4A3A4"/>
          </p15:clr>
        </p15:guide>
        <p15:guide id="4" orient="horz" pos="550" userDrawn="1">
          <p15:clr>
            <a:srgbClr val="A4A3A4"/>
          </p15:clr>
        </p15:guide>
        <p15:guide id="5" orient="horz" pos="463" userDrawn="1">
          <p15:clr>
            <a:srgbClr val="A4A3A4"/>
          </p15:clr>
        </p15:guide>
        <p15:guide id="6" orient="horz" pos="958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  <p15:guide id="8" orient="horz" pos="4319" userDrawn="1">
          <p15:clr>
            <a:srgbClr val="A4A3A4"/>
          </p15:clr>
        </p15:guide>
        <p15:guide id="9" pos="6616" userDrawn="1">
          <p15:clr>
            <a:srgbClr val="A4A3A4"/>
          </p15:clr>
        </p15:guide>
        <p15:guide id="10" pos="3840" userDrawn="1">
          <p15:clr>
            <a:srgbClr val="A4A3A4"/>
          </p15:clr>
        </p15:guide>
        <p15:guide id="11" pos="7528" userDrawn="1">
          <p15:clr>
            <a:srgbClr val="A4A3A4"/>
          </p15:clr>
        </p15:guide>
        <p15:guide id="12" pos="64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na Gabriela DC. Chiang Sam Carmona" initials="DGDCSC" lastIdx="3" clrIdx="0">
    <p:extLst>
      <p:ext uri="{19B8F6BF-5375-455C-9EA6-DF929625EA0E}">
        <p15:presenceInfo xmlns:p15="http://schemas.microsoft.com/office/powerpoint/2012/main" userId="Diana Gabriela DC. Chiang Sam Carmona" providerId="None"/>
      </p:ext>
    </p:extLst>
  </p:cmAuthor>
  <p:cmAuthor id="2" name="Diana Gabriela Chiang Sam Carmona" initials="DGCSC" lastIdx="22" clrIdx="1">
    <p:extLst>
      <p:ext uri="{19B8F6BF-5375-455C-9EA6-DF929625EA0E}">
        <p15:presenceInfo xmlns:p15="http://schemas.microsoft.com/office/powerpoint/2012/main" userId="Diana Gabriela Chiang Sam Carmo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339933"/>
    <a:srgbClr val="663300"/>
    <a:srgbClr val="800080"/>
    <a:srgbClr val="DCEEC4"/>
    <a:srgbClr val="666666"/>
    <a:srgbClr val="003366"/>
    <a:srgbClr val="008080"/>
    <a:srgbClr val="00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041" autoAdjust="0"/>
    <p:restoredTop sz="94434" autoAdjust="0"/>
  </p:normalViewPr>
  <p:slideViewPr>
    <p:cSldViewPr snapToGrid="0" snapToObjects="1">
      <p:cViewPr varScale="1">
        <p:scale>
          <a:sx n="72" d="100"/>
          <a:sy n="72" d="100"/>
        </p:scale>
        <p:origin x="1026" y="66"/>
      </p:cViewPr>
      <p:guideLst>
        <p:guide orient="horz" pos="114"/>
        <p:guide orient="horz" pos="3453"/>
        <p:guide orient="horz" pos="890"/>
        <p:guide orient="horz" pos="550"/>
        <p:guide orient="horz" pos="463"/>
        <p:guide orient="horz" pos="958"/>
        <p:guide orient="horz" pos="2160"/>
        <p:guide orient="horz" pos="4319"/>
        <p:guide pos="6616"/>
        <p:guide pos="3840"/>
        <p:guide pos="7528"/>
        <p:guide pos="648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-966"/>
    </p:cViewPr>
  </p:sorterViewPr>
  <p:notesViewPr>
    <p:cSldViewPr snapToGrid="0" snapToObjects="1">
      <p:cViewPr varScale="1">
        <p:scale>
          <a:sx n="53" d="100"/>
          <a:sy n="53" d="100"/>
        </p:scale>
        <p:origin x="282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4770" cy="457200"/>
          </a:xfrm>
          <a:prstGeom prst="rect">
            <a:avLst/>
          </a:prstGeom>
        </p:spPr>
        <p:txBody>
          <a:bodyPr vert="horz" lIns="95586" tIns="47795" rIns="95586" bIns="47795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53853" y="1"/>
            <a:ext cx="3024770" cy="457200"/>
          </a:xfrm>
          <a:prstGeom prst="rect">
            <a:avLst/>
          </a:prstGeom>
        </p:spPr>
        <p:txBody>
          <a:bodyPr vert="horz" lIns="95586" tIns="47795" rIns="95586" bIns="47795" rtlCol="0"/>
          <a:lstStyle>
            <a:lvl1pPr algn="r">
              <a:defRPr sz="1300"/>
            </a:lvl1pPr>
          </a:lstStyle>
          <a:p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3024770" cy="457200"/>
          </a:xfrm>
          <a:prstGeom prst="rect">
            <a:avLst/>
          </a:prstGeom>
        </p:spPr>
        <p:txBody>
          <a:bodyPr vert="horz" lIns="95586" tIns="47795" rIns="95586" bIns="47795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53853" y="8685214"/>
            <a:ext cx="3024770" cy="457200"/>
          </a:xfrm>
          <a:prstGeom prst="rect">
            <a:avLst/>
          </a:prstGeom>
        </p:spPr>
        <p:txBody>
          <a:bodyPr vert="horz" lIns="95586" tIns="47795" rIns="95586" bIns="47795" rtlCol="0" anchor="b"/>
          <a:lstStyle>
            <a:lvl1pPr algn="r">
              <a:defRPr sz="1300"/>
            </a:lvl1pPr>
          </a:lstStyle>
          <a:p>
            <a:fld id="{2D1EA47A-85CB-6E40-9A8D-1657D0E90E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05709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4770" cy="457200"/>
          </a:xfrm>
          <a:prstGeom prst="rect">
            <a:avLst/>
          </a:prstGeom>
        </p:spPr>
        <p:txBody>
          <a:bodyPr vert="horz" lIns="95586" tIns="47795" rIns="95586" bIns="47795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53853" y="1"/>
            <a:ext cx="3024770" cy="457200"/>
          </a:xfrm>
          <a:prstGeom prst="rect">
            <a:avLst/>
          </a:prstGeom>
        </p:spPr>
        <p:txBody>
          <a:bodyPr vert="horz" lIns="95586" tIns="47795" rIns="95586" bIns="47795" rtlCol="0"/>
          <a:lstStyle>
            <a:lvl1pPr algn="r">
              <a:defRPr sz="1300"/>
            </a:lvl1pPr>
          </a:lstStyle>
          <a:p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685800"/>
            <a:ext cx="6097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86" tIns="47795" rIns="95586" bIns="47795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98025" y="4343403"/>
            <a:ext cx="5584190" cy="4114801"/>
          </a:xfrm>
          <a:prstGeom prst="rect">
            <a:avLst/>
          </a:prstGeom>
        </p:spPr>
        <p:txBody>
          <a:bodyPr vert="horz" lIns="95586" tIns="47795" rIns="95586" bIns="47795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3024770" cy="457200"/>
          </a:xfrm>
          <a:prstGeom prst="rect">
            <a:avLst/>
          </a:prstGeom>
        </p:spPr>
        <p:txBody>
          <a:bodyPr vert="horz" lIns="95586" tIns="47795" rIns="95586" bIns="47795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53853" y="8685214"/>
            <a:ext cx="3024770" cy="457200"/>
          </a:xfrm>
          <a:prstGeom prst="rect">
            <a:avLst/>
          </a:prstGeom>
        </p:spPr>
        <p:txBody>
          <a:bodyPr vert="horz" lIns="95586" tIns="47795" rIns="95586" bIns="47795" rtlCol="0" anchor="b"/>
          <a:lstStyle>
            <a:lvl1pPr algn="r">
              <a:defRPr sz="1300"/>
            </a:lvl1pPr>
          </a:lstStyle>
          <a:p>
            <a:fld id="{0F05C699-1402-B04E-A641-121F7388B9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39293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-semarna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036" y="1728789"/>
            <a:ext cx="8747928" cy="196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1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55231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3052130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54643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552318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3052130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55052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3_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552318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3052130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14839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37067" y="1728788"/>
            <a:ext cx="5645149" cy="45831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36001" y="1728788"/>
            <a:ext cx="5614700" cy="45831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junio de 2015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5882217" y="6498581"/>
            <a:ext cx="1147233" cy="170246"/>
          </a:xfrm>
          <a:prstGeom prst="rect">
            <a:avLst/>
          </a:prstGeom>
        </p:spPr>
        <p:txBody>
          <a:bodyPr/>
          <a:lstStyle/>
          <a:p>
            <a:fld id="{998C7129-3876-9442-B51D-97CD508748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1482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87085" y="1737946"/>
            <a:ext cx="5568916" cy="815186"/>
          </a:xfrm>
        </p:spPr>
        <p:txBody>
          <a:bodyPr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87085" y="2553132"/>
            <a:ext cx="5568915" cy="375876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336001" y="1773292"/>
            <a:ext cx="5614700" cy="779840"/>
          </a:xfrm>
        </p:spPr>
        <p:txBody>
          <a:bodyPr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336001" y="2553133"/>
            <a:ext cx="5614700" cy="375876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junio de 2015</a:t>
            </a:r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5882217" y="6498581"/>
            <a:ext cx="1147233" cy="170246"/>
          </a:xfrm>
          <a:prstGeom prst="rect">
            <a:avLst/>
          </a:prstGeom>
        </p:spPr>
        <p:txBody>
          <a:bodyPr/>
          <a:lstStyle/>
          <a:p>
            <a:fld id="{998C7129-3876-9442-B51D-97CD508748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0375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junio de 2015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5882217" y="6498581"/>
            <a:ext cx="1147233" cy="170246"/>
          </a:xfrm>
          <a:prstGeom prst="rect">
            <a:avLst/>
          </a:prstGeom>
        </p:spPr>
        <p:txBody>
          <a:bodyPr/>
          <a:lstStyle/>
          <a:p>
            <a:fld id="{998C7129-3876-9442-B51D-97CD508748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1498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junio de 2015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5882217" y="6498581"/>
            <a:ext cx="1147233" cy="170246"/>
          </a:xfrm>
          <a:prstGeom prst="rect">
            <a:avLst/>
          </a:prstGeom>
        </p:spPr>
        <p:txBody>
          <a:bodyPr/>
          <a:lstStyle/>
          <a:p>
            <a:fld id="{998C7129-3876-9442-B51D-97CD508748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437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7068" y="936164"/>
            <a:ext cx="11713633" cy="613237"/>
          </a:xfr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336001" y="1728788"/>
            <a:ext cx="5614700" cy="458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7067" y="1728788"/>
            <a:ext cx="5618933" cy="4583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junio de 2015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5882217" y="6498581"/>
            <a:ext cx="1147233" cy="170246"/>
          </a:xfrm>
          <a:prstGeom prst="rect">
            <a:avLst/>
          </a:prstGeom>
        </p:spPr>
        <p:txBody>
          <a:bodyPr/>
          <a:lstStyle/>
          <a:p>
            <a:fld id="{998C7129-3876-9442-B51D-97CD508748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0858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1162050"/>
            <a:ext cx="7315200" cy="3565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junio de 2015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5882217" y="6498581"/>
            <a:ext cx="1147233" cy="170246"/>
          </a:xfrm>
          <a:prstGeom prst="rect">
            <a:avLst/>
          </a:prstGeom>
        </p:spPr>
        <p:txBody>
          <a:bodyPr/>
          <a:lstStyle/>
          <a:p>
            <a:fld id="{998C7129-3876-9442-B51D-97CD508748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6107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mp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2092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de títu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-semarna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036" y="2095422"/>
            <a:ext cx="8747928" cy="196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56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junio de 2015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5882217" y="6498581"/>
            <a:ext cx="1147233" cy="170246"/>
          </a:xfrm>
          <a:prstGeom prst="rect">
            <a:avLst/>
          </a:prstGeom>
        </p:spPr>
        <p:txBody>
          <a:bodyPr/>
          <a:lstStyle/>
          <a:p>
            <a:fld id="{998C7129-3876-9442-B51D-97CD508748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8813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404350" y="909638"/>
            <a:ext cx="1130300" cy="54022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37067" y="909638"/>
            <a:ext cx="8910752" cy="54022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junio de 2015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5882217" y="6498581"/>
            <a:ext cx="1147233" cy="170246"/>
          </a:xfrm>
          <a:prstGeom prst="rect">
            <a:avLst/>
          </a:prstGeom>
        </p:spPr>
        <p:txBody>
          <a:bodyPr/>
          <a:lstStyle/>
          <a:p>
            <a:fld id="{998C7129-3876-9442-B51D-97CD508748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9701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n comp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8523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ogo-ase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772" y="1728788"/>
            <a:ext cx="6635641" cy="1965600"/>
          </a:xfrm>
          <a:prstGeom prst="rect">
            <a:avLst/>
          </a:prstGeom>
        </p:spPr>
      </p:pic>
      <p:sp>
        <p:nvSpPr>
          <p:cNvPr id="5" name="CuadroTexto 4"/>
          <p:cNvSpPr txBox="1"/>
          <p:nvPr userDrawn="1"/>
        </p:nvSpPr>
        <p:spPr>
          <a:xfrm>
            <a:off x="5067482" y="4823985"/>
            <a:ext cx="2057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800" dirty="0" err="1" smtClean="0">
                <a:solidFill>
                  <a:schemeClr val="accent1"/>
                </a:solidFill>
              </a:rPr>
              <a:t>www.asea.gob.mx</a:t>
            </a:r>
            <a:endParaRPr lang="es-ES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311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a de títu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logo-ase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772" y="1728788"/>
            <a:ext cx="6635641" cy="1965600"/>
          </a:xfrm>
          <a:prstGeom prst="rect">
            <a:avLst/>
          </a:prstGeom>
        </p:spPr>
      </p:pic>
      <p:sp>
        <p:nvSpPr>
          <p:cNvPr id="7" name="CuadroTexto 6"/>
          <p:cNvSpPr txBox="1"/>
          <p:nvPr userDrawn="1"/>
        </p:nvSpPr>
        <p:spPr>
          <a:xfrm>
            <a:off x="5067482" y="4823985"/>
            <a:ext cx="2057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800" dirty="0" err="1" smtClean="0">
                <a:solidFill>
                  <a:schemeClr val="accent1"/>
                </a:solidFill>
              </a:rPr>
              <a:t>www.asea.gob.mx</a:t>
            </a:r>
            <a:endParaRPr lang="es-ES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237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7" t="30788" r="19170" b="31409"/>
          <a:stretch/>
        </p:blipFill>
        <p:spPr>
          <a:xfrm>
            <a:off x="2913982" y="1156946"/>
            <a:ext cx="6364036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57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a de títu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logo-ase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772" y="1990669"/>
            <a:ext cx="6635641" cy="19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63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9448800" cy="147002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9448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7124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junio de 2015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25641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304482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1544639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6430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37066" y="920313"/>
            <a:ext cx="11713633" cy="62851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s-ES_tradnl" dirty="0" smtClean="0"/>
              <a:t>Clic para editar títulos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37068" y="1728788"/>
            <a:ext cx="11713633" cy="45831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266516" y="6507463"/>
            <a:ext cx="3001435" cy="1613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rgbClr val="666666"/>
                </a:solidFill>
                <a:latin typeface="+mn-lt"/>
                <a:cs typeface="Soberana Sans Light"/>
              </a:defRPr>
            </a:lvl1pPr>
          </a:lstStyle>
          <a:p>
            <a:r>
              <a:rPr lang="es-MX" smtClean="0"/>
              <a:t>junio de 2015</a:t>
            </a:r>
            <a:endParaRPr lang="es-ES" dirty="0"/>
          </a:p>
        </p:txBody>
      </p:sp>
      <p:pic>
        <p:nvPicPr>
          <p:cNvPr id="12" name="Imagen 11" descr="fondo logos 141216-03.png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49" y="6446711"/>
            <a:ext cx="1682751" cy="4335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7" t="30788" r="19170" b="31409"/>
          <a:stretch/>
        </p:blipFill>
        <p:spPr>
          <a:xfrm>
            <a:off x="10441513" y="187902"/>
            <a:ext cx="1509186" cy="597600"/>
          </a:xfrm>
          <a:prstGeom prst="rect">
            <a:avLst/>
          </a:prstGeom>
        </p:spPr>
      </p:pic>
      <p:pic>
        <p:nvPicPr>
          <p:cNvPr id="14" name="Imagen 4" descr="logo-semarnat.png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8" y="187902"/>
            <a:ext cx="199623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6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9" r:id="rId3"/>
    <p:sldLayoutId id="2147483740" r:id="rId4"/>
    <p:sldLayoutId id="2147483747" r:id="rId5"/>
    <p:sldLayoutId id="2147483748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60" r:id="rId2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none" baseline="0">
          <a:solidFill>
            <a:srgbClr val="004F71"/>
          </a:solidFill>
          <a:latin typeface="Soberana Sans" panose="02000000000000000000" pitchFamily="50" charset="0"/>
          <a:ea typeface="+mj-ea"/>
          <a:cs typeface="Soberana Sans" panose="02000000000000000000" pitchFamily="50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b="0" i="0" kern="1200">
          <a:solidFill>
            <a:srgbClr val="666666"/>
          </a:solidFill>
          <a:latin typeface="+mn-lt"/>
          <a:ea typeface="+mn-ea"/>
          <a:cs typeface="Soberana Sans" panose="02000000000000000000" pitchFamily="50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Tx/>
        <a:buBlip>
          <a:blip r:embed="rId27"/>
        </a:buBlip>
        <a:defRPr sz="2400" b="0" i="0" kern="1200">
          <a:solidFill>
            <a:srgbClr val="666666"/>
          </a:solidFill>
          <a:latin typeface="+mn-lt"/>
          <a:ea typeface="+mn-ea"/>
          <a:cs typeface="Soberana Sans" panose="02000000000000000000" pitchFamily="50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Tx/>
        <a:buBlip>
          <a:blip r:embed="rId27"/>
        </a:buBlip>
        <a:defRPr sz="2000" b="0" i="0" kern="1200">
          <a:solidFill>
            <a:srgbClr val="666666"/>
          </a:solidFill>
          <a:latin typeface="+mn-lt"/>
          <a:ea typeface="+mn-ea"/>
          <a:cs typeface="Soberana Sans" panose="02000000000000000000" pitchFamily="50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Tx/>
        <a:buBlip>
          <a:blip r:embed="rId27"/>
        </a:buBlip>
        <a:defRPr sz="1800" b="0" i="0" kern="1200">
          <a:solidFill>
            <a:srgbClr val="666666"/>
          </a:solidFill>
          <a:latin typeface="+mn-lt"/>
          <a:ea typeface="+mn-ea"/>
          <a:cs typeface="Soberana Sans" panose="02000000000000000000" pitchFamily="50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Tx/>
        <a:buBlip>
          <a:blip r:embed="rId27"/>
        </a:buBlip>
        <a:defRPr sz="1800" b="0" i="0" kern="1200">
          <a:solidFill>
            <a:srgbClr val="666666"/>
          </a:solidFill>
          <a:latin typeface="+mn-lt"/>
          <a:ea typeface="+mn-ea"/>
          <a:cs typeface="Soberana Sans" panose="02000000000000000000" pitchFamily="50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978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GRACIAS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FIN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19381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¿Qué HACE LA ASEA?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ANTES Y DESPUES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68244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2"/>
          <a:srcRect r="2999" b="23600"/>
          <a:stretch/>
        </p:blipFill>
        <p:spPr>
          <a:xfrm>
            <a:off x="1110278" y="740710"/>
            <a:ext cx="9334488" cy="529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14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" t="5624" r="-1403"/>
          <a:stretch/>
        </p:blipFill>
        <p:spPr>
          <a:xfrm>
            <a:off x="2512324" y="270457"/>
            <a:ext cx="8756690" cy="636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86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Marcador de contenido 16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1897430" y="1590520"/>
          <a:ext cx="7508508" cy="5046128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5062666"/>
                <a:gridCol w="2445842"/>
              </a:tblGrid>
              <a:tr h="449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r>
                        <a:rPr lang="es-MX" sz="1200" dirty="0" smtClean="0">
                          <a:effectLst/>
                        </a:rPr>
                        <a:t>AUTORIZACIONES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8" marR="420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r>
                        <a:rPr lang="es-MX" sz="900" dirty="0" smtClean="0">
                          <a:effectLst/>
                        </a:rPr>
                        <a:t>MARCO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8" marR="42028" marT="0" marB="0" anchor="ctr"/>
                </a:tc>
              </a:tr>
              <a:tr h="5147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EN MATERIA DE IMPACTO Y RIESGO AMBIENTAL DEL SECTOR HIDROCARBUROS</a:t>
                      </a:r>
                      <a:endParaRPr lang="es-MX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8" marR="4202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LGEEPA</a:t>
                      </a:r>
                      <a:endParaRPr lang="es-MX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8" marR="42028" marT="0" marB="0" anchor="ctr"/>
                </a:tc>
              </a:tr>
              <a:tr h="9007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PARA EMITIR OLORES, GASES O PARTÍCULAS SÓLIDAS O LÍQUIDAS A LA  ATMÓSFERA POR LAS INSTALACIONES DEL SECTOR HIDROCARBUROS</a:t>
                      </a:r>
                      <a:endParaRPr lang="es-MX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8" marR="4202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LGEEPA Y REGLAMENTO EN MATERIA DE REGISTRO DE EMISIONES Y TRANSFERENCIA DE CONTAMINANTES</a:t>
                      </a:r>
                      <a:endParaRPr lang="es-MX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8" marR="42028" marT="0" marB="0" anchor="ctr"/>
                </a:tc>
              </a:tr>
              <a:tr h="8644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EN MATERIA DE RESIDUOS PELIGROSOS EN EL SECTOR HIDROCARBUROS</a:t>
                      </a:r>
                      <a:endParaRPr lang="es-MX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8" marR="4202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LEY GENERAL PARA LA PREVENCIÓN Y GESTIÓN INTEGRAL DE LOS RESIDUOS Y </a:t>
                      </a:r>
                      <a:r>
                        <a:rPr lang="es-MX" sz="900" dirty="0" smtClean="0">
                          <a:effectLst/>
                        </a:rPr>
                        <a:t>LOS REGLAMENTOS</a:t>
                      </a:r>
                      <a:endParaRPr lang="es-MX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8" marR="42028" marT="0" marB="0" anchor="ctr"/>
                </a:tc>
              </a:tr>
              <a:tr h="11581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PROPUESTAS </a:t>
                      </a:r>
                      <a:r>
                        <a:rPr lang="es-MX" sz="1200" dirty="0">
                          <a:effectLst/>
                        </a:rPr>
                        <a:t>DE REMEDIACIÓN DE SITIOS CONTAMINADOS Y LA LIBERACIÓN DE LOS MISMOS AL TÉRMINO DE LA EJECUCIÓN DEL PROGRAMA DE REMEDIACIÓN CORRESPONDIENTE</a:t>
                      </a:r>
                      <a:endParaRPr lang="es-MX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8" marR="4202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LGEEPA </a:t>
                      </a:r>
                      <a:endParaRPr lang="es-MX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8" marR="42028" marT="0" marB="0" anchor="ctr"/>
                </a:tc>
              </a:tr>
              <a:tr h="5147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RESIDUOS </a:t>
                      </a:r>
                      <a:r>
                        <a:rPr lang="es-MX" sz="1200" dirty="0">
                          <a:effectLst/>
                        </a:rPr>
                        <a:t>DE MANEJO ESPECIAL DEL SECTOR HIDROCARBUROS</a:t>
                      </a:r>
                      <a:endParaRPr lang="es-MX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8" marR="42028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r>
                        <a:rPr lang="es-MX" sz="900" dirty="0" smtClean="0">
                          <a:effectLst/>
                        </a:rPr>
                        <a:t>LEY GENERAL PARA LA PREVENCIÓN Y GESTIÓN INTEGRAL DE LOS RESIDUOS Y SU</a:t>
                      </a:r>
                      <a:r>
                        <a:rPr lang="es-MX" sz="900" baseline="0" dirty="0" smtClean="0">
                          <a:effectLst/>
                        </a:rPr>
                        <a:t> </a:t>
                      </a:r>
                      <a:r>
                        <a:rPr lang="es-MX" sz="900" dirty="0" smtClean="0">
                          <a:effectLst/>
                        </a:rPr>
                        <a:t>REGLAMENTO</a:t>
                      </a:r>
                      <a:endParaRPr lang="es-MX" sz="9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8" marR="42028" marT="0" marB="0" anchor="ctr"/>
                </a:tc>
              </a:tr>
              <a:tr h="6433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CAMBIO </a:t>
                      </a:r>
                      <a:r>
                        <a:rPr lang="es-MX" sz="1200" dirty="0">
                          <a:effectLst/>
                        </a:rPr>
                        <a:t>DE USO DEL SUELO EN TERRENOS FORESTALES</a:t>
                      </a:r>
                      <a:endParaRPr lang="es-MX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8" marR="4202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LEY GENERAL DE DESARROLLO FORESTAL SUSTENTABLE Y </a:t>
                      </a:r>
                      <a:r>
                        <a:rPr lang="es-MX" sz="900" dirty="0" smtClean="0">
                          <a:effectLst/>
                        </a:rPr>
                        <a:t>SU </a:t>
                      </a:r>
                      <a:r>
                        <a:rPr lang="es-MX" sz="900" dirty="0">
                          <a:effectLst/>
                        </a:rPr>
                        <a:t>REGLAMENTO</a:t>
                      </a:r>
                      <a:endParaRPr lang="es-MX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8" marR="42028" marT="0" marB="0" anchor="ctr"/>
                </a:tc>
              </a:tr>
            </a:tbl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AUTORIZACIONES, PERMISOS, REGISTROS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0480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Marcador de contenido 12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1811899" y="3212976"/>
          <a:ext cx="8588310" cy="2176082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5652253"/>
                <a:gridCol w="2936057"/>
              </a:tblGrid>
              <a:tr h="7607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r>
                        <a:rPr lang="es-MX" sz="1200" dirty="0" smtClean="0">
                          <a:effectLst/>
                        </a:rPr>
                        <a:t>REGISTRO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20" marR="535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effectLst/>
                        </a:rPr>
                        <a:t>MARCO</a:t>
                      </a:r>
                      <a:r>
                        <a:rPr lang="es-MX" sz="1000" baseline="0" dirty="0" smtClean="0">
                          <a:effectLst/>
                        </a:rPr>
                        <a:t> REGULATORIO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20" marR="53520" marT="0" marB="0" anchor="ctr"/>
                </a:tc>
              </a:tr>
              <a:tr h="14153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DE </a:t>
                      </a:r>
                      <a:r>
                        <a:rPr lang="es-MX" sz="1200" dirty="0">
                          <a:effectLst/>
                        </a:rPr>
                        <a:t>PLANES DE MANEJO DE RESIDUOS Y PROGRAMAS PARA LA INSTALACIÓN DE SISTEMAS DESTINADOS A SU RECOLECCIÓN, ACOPIO, ALMACENAMIENTO, TRANSPORTE, TRATAMIENTO, VALORIZACIÓN Y DISPOSICIÓN FINA</a:t>
                      </a:r>
                      <a:endParaRPr lang="es-MX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20" marR="5352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LEY GENERAL PARA LA PREVENCIÓN Y GESTIÓN INTEGRAL DE LOS RESIDUOS  Y SU REGLAMENTO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20" marR="53520" marT="0" marB="0" anchor="ctr"/>
                </a:tc>
              </a:tr>
            </a:tbl>
          </a:graphicData>
        </a:graphic>
      </p:graphicFrame>
      <p:graphicFrame>
        <p:nvGraphicFramePr>
          <p:cNvPr id="14" name="Tabla 13"/>
          <p:cNvGraphicFramePr>
            <a:graphicFrameLocks noGrp="1"/>
          </p:cNvGraphicFramePr>
          <p:nvPr>
            <p:extLst/>
          </p:nvPr>
        </p:nvGraphicFramePr>
        <p:xfrm>
          <a:off x="1811899" y="1196752"/>
          <a:ext cx="8588310" cy="1788428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5436229"/>
                <a:gridCol w="3152081"/>
              </a:tblGrid>
              <a:tr h="5506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r>
                        <a:rPr lang="es-MX" sz="1200" dirty="0" smtClean="0">
                          <a:effectLst/>
                        </a:rPr>
                        <a:t>PERMISOS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effectLst/>
                        </a:rPr>
                        <a:t>MARCO REGULATORIO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377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PARA </a:t>
                      </a:r>
                      <a:r>
                        <a:rPr lang="es-MX" sz="1200" dirty="0">
                          <a:effectLst/>
                        </a:rPr>
                        <a:t>LA REALIZACIÓN DE ACTIVIDADES DE LIBERACIÓN AL AMBIENTE DE ORGANISMOS GENÉTICAMENTE MODIFICADOS PARA BIOREMEDIACIÓN DE SITIOS CONTAMINADOS CON HIDROCARBUROS, </a:t>
                      </a:r>
                      <a:endParaRPr lang="es-MX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LEY DE BIOSEGURIDAD DE ORGANISMOS GENÉTICAMENTE MODIFICADOS Y SU REGLAMENTO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657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ESTACIONES DE SERVICIO 2016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HACIA LA NUEVA FORMA DEL SECTOR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79139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82581" y="2667459"/>
            <a:ext cx="26788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>
                <a:solidFill>
                  <a:schemeClr val="tx2"/>
                </a:solidFill>
              </a:rPr>
              <a:t>www.</a:t>
            </a:r>
            <a:r>
              <a:rPr lang="es-MX" sz="1100" b="1" dirty="0" smtClean="0">
                <a:solidFill>
                  <a:schemeClr val="accent3"/>
                </a:solidFill>
              </a:rPr>
              <a:t>ASEA</a:t>
            </a:r>
            <a:r>
              <a:rPr lang="es-MX" sz="1100" dirty="0" smtClean="0">
                <a:solidFill>
                  <a:schemeClr val="tx2"/>
                </a:solidFill>
              </a:rPr>
              <a:t>.gob.mx</a:t>
            </a:r>
          </a:p>
          <a:p>
            <a:r>
              <a:rPr lang="es-MX" sz="1100" dirty="0" smtClean="0">
                <a:solidFill>
                  <a:schemeClr val="tx2"/>
                </a:solidFill>
              </a:rPr>
              <a:t>- Captura de Datos</a:t>
            </a:r>
          </a:p>
          <a:p>
            <a:r>
              <a:rPr lang="es-MX" sz="1100" dirty="0" smtClean="0">
                <a:solidFill>
                  <a:schemeClr val="tx2"/>
                </a:solidFill>
              </a:rPr>
              <a:t>- Cuestionario AUTODETERMINACION</a:t>
            </a:r>
          </a:p>
          <a:p>
            <a:r>
              <a:rPr lang="es-MX" sz="1100" dirty="0" smtClean="0">
                <a:solidFill>
                  <a:schemeClr val="tx2"/>
                </a:solidFill>
              </a:rPr>
              <a:t>- Calculadora de Sanciones [Estimada]</a:t>
            </a:r>
          </a:p>
          <a:p>
            <a:r>
              <a:rPr lang="es-MX" sz="1100" dirty="0" smtClean="0">
                <a:solidFill>
                  <a:schemeClr val="tx2"/>
                </a:solidFill>
              </a:rPr>
              <a:t>- Formato para Notificaciones e-mail</a:t>
            </a:r>
          </a:p>
          <a:p>
            <a:endParaRPr lang="es-MX" sz="1100" dirty="0" smtClean="0">
              <a:solidFill>
                <a:schemeClr val="tx2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4" y="1175251"/>
            <a:ext cx="1583869" cy="149144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 rot="16200000">
            <a:off x="-163697" y="1614352"/>
            <a:ext cx="1735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accent4"/>
                </a:solidFill>
              </a:rPr>
              <a:t>PRE-REGISTRO</a:t>
            </a:r>
            <a:endParaRPr lang="es-MX" dirty="0">
              <a:solidFill>
                <a:schemeClr val="accent4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242" y="1396057"/>
            <a:ext cx="1271402" cy="127140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 rot="16200000">
            <a:off x="2609316" y="1567961"/>
            <a:ext cx="1828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accent4"/>
                </a:solidFill>
              </a:rPr>
              <a:t>DOCUMENTOS</a:t>
            </a:r>
            <a:endParaRPr lang="es-MX" dirty="0">
              <a:solidFill>
                <a:schemeClr val="accent4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645794" y="2666692"/>
            <a:ext cx="267880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>
                <a:solidFill>
                  <a:schemeClr val="tx2"/>
                </a:solidFill>
              </a:rPr>
              <a:t>Regulado imprime</a:t>
            </a:r>
          </a:p>
          <a:p>
            <a:r>
              <a:rPr lang="es-MX" sz="1100" dirty="0" smtClean="0">
                <a:solidFill>
                  <a:schemeClr val="tx2"/>
                </a:solidFill>
              </a:rPr>
              <a:t>-</a:t>
            </a:r>
            <a:r>
              <a:rPr lang="es-MX" sz="1100" dirty="0" err="1" smtClean="0">
                <a:solidFill>
                  <a:schemeClr val="tx2"/>
                </a:solidFill>
              </a:rPr>
              <a:t>Check</a:t>
            </a:r>
            <a:r>
              <a:rPr lang="es-MX" sz="1100" dirty="0" smtClean="0">
                <a:solidFill>
                  <a:schemeClr val="tx2"/>
                </a:solidFill>
              </a:rPr>
              <a:t> </a:t>
            </a:r>
            <a:r>
              <a:rPr lang="es-MX" sz="1100" dirty="0" err="1" smtClean="0">
                <a:solidFill>
                  <a:schemeClr val="tx2"/>
                </a:solidFill>
              </a:rPr>
              <a:t>list</a:t>
            </a:r>
            <a:endParaRPr lang="es-MX" sz="1100" dirty="0" smtClean="0">
              <a:solidFill>
                <a:schemeClr val="tx2"/>
              </a:solidFill>
            </a:endParaRPr>
          </a:p>
          <a:p>
            <a:r>
              <a:rPr lang="es-MX" sz="1100" dirty="0" smtClean="0">
                <a:solidFill>
                  <a:schemeClr val="tx2"/>
                </a:solidFill>
              </a:rPr>
              <a:t>-Monto estimado de Multa </a:t>
            </a:r>
          </a:p>
          <a:p>
            <a:r>
              <a:rPr lang="es-MX" sz="1100" dirty="0" smtClean="0">
                <a:solidFill>
                  <a:schemeClr val="tx2"/>
                </a:solidFill>
              </a:rPr>
              <a:t>- Formato para Notificaciones e-mail</a:t>
            </a:r>
          </a:p>
          <a:p>
            <a:endParaRPr lang="es-MX" sz="1100" dirty="0" smtClean="0">
              <a:solidFill>
                <a:schemeClr val="tx2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6" t="17275" r="28772" b="25389"/>
          <a:stretch/>
        </p:blipFill>
        <p:spPr>
          <a:xfrm>
            <a:off x="6754967" y="1293293"/>
            <a:ext cx="1065871" cy="125535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377185" y="2666691"/>
            <a:ext cx="267880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solidFill>
                  <a:schemeClr val="accent3"/>
                </a:solidFill>
              </a:rPr>
              <a:t>ASEA</a:t>
            </a:r>
            <a:r>
              <a:rPr lang="es-MX" sz="1100" dirty="0" smtClean="0">
                <a:solidFill>
                  <a:schemeClr val="tx2"/>
                </a:solidFill>
              </a:rPr>
              <a:t>, el regulado presenta:</a:t>
            </a:r>
          </a:p>
          <a:p>
            <a:pPr marL="171450" indent="-171450">
              <a:buFontTx/>
              <a:buChar char="-"/>
            </a:pPr>
            <a:r>
              <a:rPr lang="es-MX" sz="1100" dirty="0" smtClean="0">
                <a:solidFill>
                  <a:schemeClr val="tx2"/>
                </a:solidFill>
              </a:rPr>
              <a:t>Formato para Notificaciones e-mail</a:t>
            </a:r>
          </a:p>
          <a:p>
            <a:pPr marL="171450" indent="-171450">
              <a:buFontTx/>
              <a:buChar char="-"/>
            </a:pPr>
            <a:r>
              <a:rPr lang="es-MX" sz="1100" dirty="0" smtClean="0">
                <a:solidFill>
                  <a:schemeClr val="tx2"/>
                </a:solidFill>
              </a:rPr>
              <a:t>Autodeterminación de estatus</a:t>
            </a:r>
          </a:p>
          <a:p>
            <a:pPr marL="171450" indent="-171450">
              <a:buFontTx/>
              <a:buChar char="-"/>
            </a:pPr>
            <a:r>
              <a:rPr lang="es-MX" sz="1100" dirty="0" smtClean="0">
                <a:solidFill>
                  <a:schemeClr val="tx2"/>
                </a:solidFill>
              </a:rPr>
              <a:t>Solicitud de MIA, en su caso</a:t>
            </a:r>
          </a:p>
          <a:p>
            <a:endParaRPr lang="es-MX" sz="1100" dirty="0" smtClean="0">
              <a:solidFill>
                <a:schemeClr val="tx2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 rot="16200000">
            <a:off x="5340168" y="1568729"/>
            <a:ext cx="1852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accent4"/>
                </a:solidFill>
              </a:rPr>
              <a:t>PRESENTACIÓN</a:t>
            </a:r>
            <a:endParaRPr lang="es-MX" dirty="0">
              <a:solidFill>
                <a:schemeClr val="accent4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690" y="1218070"/>
            <a:ext cx="1672536" cy="1360678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 rot="16200000">
            <a:off x="8141606" y="1555554"/>
            <a:ext cx="1980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accent4"/>
                </a:solidFill>
              </a:rPr>
              <a:t>MESA DE AYUDA</a:t>
            </a:r>
            <a:endParaRPr lang="es-MX" dirty="0">
              <a:solidFill>
                <a:schemeClr val="accent4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9208390" y="2672946"/>
            <a:ext cx="2678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solidFill>
                  <a:schemeClr val="accent3"/>
                </a:solidFill>
              </a:rPr>
              <a:t>ASEA</a:t>
            </a:r>
            <a:r>
              <a:rPr lang="es-MX" sz="1100" dirty="0" smtClean="0">
                <a:solidFill>
                  <a:schemeClr val="tx2"/>
                </a:solidFill>
              </a:rPr>
              <a:t>, revisa con el regulado. </a:t>
            </a:r>
          </a:p>
          <a:p>
            <a:pPr marL="171450" indent="-171450">
              <a:buFontTx/>
              <a:buChar char="-"/>
            </a:pPr>
            <a:r>
              <a:rPr lang="es-MX" sz="1100" dirty="0" smtClean="0">
                <a:solidFill>
                  <a:schemeClr val="tx2"/>
                </a:solidFill>
              </a:rPr>
              <a:t>Integridad del Expediente (100%)</a:t>
            </a:r>
          </a:p>
          <a:p>
            <a:pPr marL="171450" indent="-171450">
              <a:buFontTx/>
              <a:buChar char="-"/>
            </a:pPr>
            <a:r>
              <a:rPr lang="es-MX" sz="1100" dirty="0" smtClean="0">
                <a:solidFill>
                  <a:schemeClr val="tx2"/>
                </a:solidFill>
              </a:rPr>
              <a:t>Posibles faltantes documentales</a:t>
            </a:r>
          </a:p>
          <a:p>
            <a:endParaRPr lang="es-MX" sz="1100" dirty="0" smtClean="0">
              <a:solidFill>
                <a:schemeClr val="tx2"/>
              </a:solidFill>
            </a:endParaRPr>
          </a:p>
        </p:txBody>
      </p:sp>
      <p:sp>
        <p:nvSpPr>
          <p:cNvPr id="14" name="Flecha curvada hacia abajo 13"/>
          <p:cNvSpPr/>
          <p:nvPr/>
        </p:nvSpPr>
        <p:spPr>
          <a:xfrm rot="10800000">
            <a:off x="7291820" y="3536585"/>
            <a:ext cx="2330417" cy="925332"/>
          </a:xfrm>
          <a:prstGeom prst="curvedDown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7897874" y="3648943"/>
            <a:ext cx="1234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solidFill>
                  <a:schemeClr val="accent3"/>
                </a:solidFill>
              </a:rPr>
              <a:t>FALTANTES:</a:t>
            </a:r>
            <a:endParaRPr lang="es-MX" sz="1100" dirty="0" smtClean="0">
              <a:solidFill>
                <a:schemeClr val="tx2"/>
              </a:solidFill>
            </a:endParaRPr>
          </a:p>
          <a:p>
            <a:pPr marL="171450" indent="-171450">
              <a:buFontTx/>
              <a:buChar char="-"/>
            </a:pPr>
            <a:r>
              <a:rPr lang="es-MX" sz="1100" dirty="0" smtClean="0">
                <a:solidFill>
                  <a:schemeClr val="tx2"/>
                </a:solidFill>
              </a:rPr>
              <a:t>Oportunidad de completar</a:t>
            </a:r>
          </a:p>
          <a:p>
            <a:endParaRPr lang="es-MX" sz="1100" dirty="0" smtClean="0">
              <a:solidFill>
                <a:schemeClr val="tx2"/>
              </a:solidFill>
            </a:endParaRPr>
          </a:p>
        </p:txBody>
      </p:sp>
      <p:sp>
        <p:nvSpPr>
          <p:cNvPr id="16" name="Flecha derecha 15"/>
          <p:cNvSpPr/>
          <p:nvPr/>
        </p:nvSpPr>
        <p:spPr>
          <a:xfrm rot="5400000">
            <a:off x="10119702" y="3645173"/>
            <a:ext cx="700563" cy="483387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CuadroTexto 16"/>
          <p:cNvSpPr txBox="1"/>
          <p:nvPr/>
        </p:nvSpPr>
        <p:spPr>
          <a:xfrm>
            <a:off x="10628096" y="3504750"/>
            <a:ext cx="14909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solidFill>
                  <a:schemeClr val="accent3"/>
                </a:solidFill>
              </a:rPr>
              <a:t>EXPEDIENTE 100%</a:t>
            </a:r>
            <a:endParaRPr lang="es-MX" sz="1100" dirty="0" smtClean="0">
              <a:solidFill>
                <a:schemeClr val="tx2"/>
              </a:solidFill>
            </a:endParaRPr>
          </a:p>
          <a:p>
            <a:pPr marL="171450" indent="-171450">
              <a:buFontTx/>
              <a:buChar char="-"/>
            </a:pPr>
            <a:r>
              <a:rPr lang="es-MX" sz="1100" dirty="0" smtClean="0">
                <a:solidFill>
                  <a:schemeClr val="tx2"/>
                </a:solidFill>
              </a:rPr>
              <a:t>Ingreso a Trámite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922" y="4608848"/>
            <a:ext cx="1222347" cy="1222347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 rot="16200000">
            <a:off x="8852154" y="4935707"/>
            <a:ext cx="1540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accent4"/>
                </a:solidFill>
              </a:rPr>
              <a:t>VENTANILLA</a:t>
            </a:r>
          </a:p>
          <a:p>
            <a:r>
              <a:rPr lang="es-MX" dirty="0" smtClean="0">
                <a:solidFill>
                  <a:schemeClr val="accent4"/>
                </a:solidFill>
              </a:rPr>
              <a:t>ESPECIAL</a:t>
            </a:r>
            <a:endParaRPr lang="es-MX" dirty="0">
              <a:solidFill>
                <a:schemeClr val="accent4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9878807" y="5886857"/>
            <a:ext cx="26788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solidFill>
                  <a:schemeClr val="accent3"/>
                </a:solidFill>
              </a:rPr>
              <a:t>ASEA</a:t>
            </a:r>
            <a:r>
              <a:rPr lang="es-MX" sz="1100" dirty="0" smtClean="0">
                <a:solidFill>
                  <a:schemeClr val="tx2"/>
                </a:solidFill>
              </a:rPr>
              <a:t>, recibe </a:t>
            </a:r>
            <a:r>
              <a:rPr lang="es-MX" sz="1100" dirty="0" err="1" smtClean="0">
                <a:solidFill>
                  <a:schemeClr val="tx2"/>
                </a:solidFill>
              </a:rPr>
              <a:t>oficailmente</a:t>
            </a:r>
            <a:endParaRPr lang="es-MX" sz="1100" dirty="0" smtClean="0">
              <a:solidFill>
                <a:schemeClr val="tx2"/>
              </a:solidFill>
            </a:endParaRPr>
          </a:p>
          <a:p>
            <a:pPr marL="171450" indent="-171450">
              <a:buFontTx/>
              <a:buChar char="-"/>
            </a:pPr>
            <a:r>
              <a:rPr lang="es-MX" sz="1100" dirty="0" smtClean="0">
                <a:solidFill>
                  <a:schemeClr val="tx2"/>
                </a:solidFill>
              </a:rPr>
              <a:t>Inician plazos</a:t>
            </a:r>
          </a:p>
          <a:p>
            <a:pPr marL="171450" indent="-171450">
              <a:buFontTx/>
              <a:buChar char="-"/>
            </a:pPr>
            <a:r>
              <a:rPr lang="es-MX" sz="1100" dirty="0" smtClean="0">
                <a:solidFill>
                  <a:schemeClr val="tx2"/>
                </a:solidFill>
              </a:rPr>
              <a:t>Inicia comunicación electrónica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068" y="3536585"/>
            <a:ext cx="1443298" cy="1448015"/>
          </a:xfrm>
          <a:prstGeom prst="rect">
            <a:avLst/>
          </a:prstGeom>
        </p:spPr>
      </p:pic>
      <p:sp>
        <p:nvSpPr>
          <p:cNvPr id="22" name="Flecha abajo 21"/>
          <p:cNvSpPr/>
          <p:nvPr/>
        </p:nvSpPr>
        <p:spPr>
          <a:xfrm rot="6147729">
            <a:off x="7026259" y="3097137"/>
            <a:ext cx="398928" cy="354216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CuadroTexto 22"/>
          <p:cNvSpPr txBox="1"/>
          <p:nvPr/>
        </p:nvSpPr>
        <p:spPr>
          <a:xfrm rot="16200000">
            <a:off x="2858813" y="4232957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accent4"/>
                </a:solidFill>
              </a:rPr>
              <a:t>SANCIONES</a:t>
            </a:r>
            <a:endParaRPr lang="es-MX" dirty="0">
              <a:solidFill>
                <a:schemeClr val="accent4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3581782" y="5045024"/>
            <a:ext cx="2678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solidFill>
                  <a:schemeClr val="accent3"/>
                </a:solidFill>
              </a:rPr>
              <a:t>- ASEA </a:t>
            </a:r>
            <a:r>
              <a:rPr lang="es-MX" sz="1100" dirty="0" smtClean="0">
                <a:solidFill>
                  <a:schemeClr val="tx2"/>
                </a:solidFill>
              </a:rPr>
              <a:t>emplaza</a:t>
            </a:r>
          </a:p>
          <a:p>
            <a:pPr marL="171450" indent="-171450">
              <a:buFontTx/>
              <a:buChar char="-"/>
            </a:pPr>
            <a:r>
              <a:rPr lang="es-MX" sz="1100" dirty="0" smtClean="0">
                <a:solidFill>
                  <a:schemeClr val="tx2"/>
                </a:solidFill>
              </a:rPr>
              <a:t>Regulado acepta la determinación</a:t>
            </a:r>
          </a:p>
          <a:p>
            <a:pPr marL="171450" indent="-171450">
              <a:buFontTx/>
              <a:buChar char="-"/>
            </a:pPr>
            <a:r>
              <a:rPr lang="es-MX" sz="1100" dirty="0" smtClean="0">
                <a:solidFill>
                  <a:schemeClr val="tx2"/>
                </a:solidFill>
              </a:rPr>
              <a:t>Renuncia a plazos</a:t>
            </a:r>
          </a:p>
          <a:p>
            <a:pPr marL="171450" indent="-171450">
              <a:buFontTx/>
              <a:buChar char="-"/>
            </a:pPr>
            <a:r>
              <a:rPr lang="es-MX" sz="1100" dirty="0" smtClean="0">
                <a:solidFill>
                  <a:schemeClr val="tx2"/>
                </a:solidFill>
              </a:rPr>
              <a:t>Se resuelve Sanción          VIA E-MAIL</a:t>
            </a:r>
          </a:p>
        </p:txBody>
      </p:sp>
      <p:sp>
        <p:nvSpPr>
          <p:cNvPr id="25" name="CuadroTexto 24"/>
          <p:cNvSpPr txBox="1"/>
          <p:nvPr/>
        </p:nvSpPr>
        <p:spPr>
          <a:xfrm rot="16200000">
            <a:off x="-156289" y="4325466"/>
            <a:ext cx="165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accent4"/>
                </a:solidFill>
              </a:rPr>
              <a:t>EVALUACION</a:t>
            </a:r>
            <a:endParaRPr lang="es-MX" dirty="0">
              <a:solidFill>
                <a:schemeClr val="accent4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658146" y="5137533"/>
            <a:ext cx="267880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solidFill>
                  <a:schemeClr val="accent3"/>
                </a:solidFill>
              </a:rPr>
              <a:t>- ASEA </a:t>
            </a:r>
            <a:r>
              <a:rPr lang="es-MX" sz="1100" dirty="0" smtClean="0">
                <a:solidFill>
                  <a:schemeClr val="tx2"/>
                </a:solidFill>
              </a:rPr>
              <a:t>recibe MIA</a:t>
            </a:r>
          </a:p>
          <a:p>
            <a:pPr marL="171450" indent="-171450">
              <a:buFontTx/>
              <a:buChar char="-"/>
            </a:pPr>
            <a:r>
              <a:rPr lang="es-MX" sz="1100" dirty="0" smtClean="0">
                <a:solidFill>
                  <a:schemeClr val="tx2"/>
                </a:solidFill>
              </a:rPr>
              <a:t>Evalúa</a:t>
            </a:r>
          </a:p>
          <a:p>
            <a:pPr marL="171450" indent="-171450">
              <a:buFontTx/>
              <a:buChar char="-"/>
            </a:pPr>
            <a:r>
              <a:rPr lang="es-MX" sz="1100" dirty="0" smtClean="0">
                <a:solidFill>
                  <a:schemeClr val="tx2"/>
                </a:solidFill>
              </a:rPr>
              <a:t>Resuelve</a:t>
            </a:r>
          </a:p>
          <a:p>
            <a:pPr marL="171450" indent="-171450">
              <a:buFontTx/>
              <a:buChar char="-"/>
            </a:pPr>
            <a:r>
              <a:rPr lang="es-MX" sz="1100" dirty="0" smtClean="0">
                <a:solidFill>
                  <a:schemeClr val="tx2"/>
                </a:solidFill>
              </a:rPr>
              <a:t>Condiciona a cumplimiento SANCION</a:t>
            </a:r>
          </a:p>
        </p:txBody>
      </p:sp>
      <p:sp>
        <p:nvSpPr>
          <p:cNvPr id="27" name="Flecha abajo 26"/>
          <p:cNvSpPr/>
          <p:nvPr/>
        </p:nvSpPr>
        <p:spPr>
          <a:xfrm rot="5400000">
            <a:off x="5710248" y="3048598"/>
            <a:ext cx="398928" cy="607544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CuadroTexto 27"/>
          <p:cNvSpPr txBox="1"/>
          <p:nvPr/>
        </p:nvSpPr>
        <p:spPr>
          <a:xfrm>
            <a:off x="7277165" y="5290957"/>
            <a:ext cx="1594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TURNO</a:t>
            </a:r>
          </a:p>
          <a:p>
            <a:r>
              <a:rPr lang="es-MX" dirty="0" smtClean="0"/>
              <a:t>SIMULTANEO</a:t>
            </a:r>
            <a:endParaRPr lang="es-MX" dirty="0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6" t="17275" r="28772" b="25389"/>
          <a:stretch/>
        </p:blipFill>
        <p:spPr>
          <a:xfrm>
            <a:off x="1327905" y="3775455"/>
            <a:ext cx="1065871" cy="125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86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DOS UNIVERSOS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2463" t="52286" r="386" b="8826"/>
          <a:stretch/>
        </p:blipFill>
        <p:spPr>
          <a:xfrm>
            <a:off x="2239617" y="2001077"/>
            <a:ext cx="6361044" cy="409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62499"/>
      </p:ext>
    </p:extLst>
  </p:cSld>
  <p:clrMapOvr>
    <a:masterClrMapping/>
  </p:clrMapOvr>
</p:sld>
</file>

<file path=ppt/theme/theme1.xml><?xml version="1.0" encoding="utf-8"?>
<a:theme xmlns:a="http://schemas.openxmlformats.org/drawingml/2006/main" name="SEMARNAT ASEA">
  <a:themeElements>
    <a:clrScheme name="ASEA">
      <a:dk1>
        <a:srgbClr val="666666"/>
      </a:dk1>
      <a:lt1>
        <a:sysClr val="window" lastClr="FFFFFF"/>
      </a:lt1>
      <a:dk2>
        <a:srgbClr val="333333"/>
      </a:dk2>
      <a:lt2>
        <a:srgbClr val="FFFFFF"/>
      </a:lt2>
      <a:accent1>
        <a:srgbClr val="0071BC"/>
      </a:accent1>
      <a:accent2>
        <a:srgbClr val="003366"/>
      </a:accent2>
      <a:accent3>
        <a:srgbClr val="006837"/>
      </a:accent3>
      <a:accent4>
        <a:srgbClr val="009245"/>
      </a:accent4>
      <a:accent5>
        <a:srgbClr val="39B54A"/>
      </a:accent5>
      <a:accent6>
        <a:srgbClr val="8CC63F"/>
      </a:accent6>
      <a:hlink>
        <a:srgbClr val="0071BC"/>
      </a:hlink>
      <a:folHlink>
        <a:srgbClr val="8CC63F"/>
      </a:folHlink>
    </a:clrScheme>
    <a:fontScheme name="NewsPrint">
      <a:majorFont>
        <a:latin typeface="SoberanaSans-Ligh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oberanaSans-Light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Arquitectura Instucional y plan de arranque y transición ASEA</Template>
  <TotalTime>35165</TotalTime>
  <Words>348</Words>
  <Application>Microsoft Office PowerPoint</Application>
  <PresentationFormat>Panorámica</PresentationFormat>
  <Paragraphs>71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Calibri</vt:lpstr>
      <vt:lpstr>Soberana Sans</vt:lpstr>
      <vt:lpstr>Soberana Sans Light</vt:lpstr>
      <vt:lpstr>SoberanaSans-Light</vt:lpstr>
      <vt:lpstr>Times New Roman</vt:lpstr>
      <vt:lpstr>SEMARNAT ASEA</vt:lpstr>
      <vt:lpstr>Presentación de PowerPoint</vt:lpstr>
      <vt:lpstr>¿Qué HACE LA ASEA?</vt:lpstr>
      <vt:lpstr>Presentación de PowerPoint</vt:lpstr>
      <vt:lpstr>Presentación de PowerPoint</vt:lpstr>
      <vt:lpstr>AUTORIZACIONES, PERMISOS, REGISTROS</vt:lpstr>
      <vt:lpstr>Presentación de PowerPoint</vt:lpstr>
      <vt:lpstr>ESTACIONES DE SERVICIO 2016</vt:lpstr>
      <vt:lpstr>Presentación de PowerPoint</vt:lpstr>
      <vt:lpstr>DOS UNIVERSOS</vt:lpstr>
      <vt:lpstr>GRACIAS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Eder Giovanni Suárez Padilla</dc:creator>
  <cp:lastModifiedBy>Alfredo Orellana Moyao</cp:lastModifiedBy>
  <cp:revision>885</cp:revision>
  <cp:lastPrinted>2016-03-11T17:48:01Z</cp:lastPrinted>
  <dcterms:created xsi:type="dcterms:W3CDTF">2015-01-20T08:07:29Z</dcterms:created>
  <dcterms:modified xsi:type="dcterms:W3CDTF">2016-03-11T17:48:46Z</dcterms:modified>
</cp:coreProperties>
</file>